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1" r:id="rId3"/>
    <p:sldMasterId id="2147483690" r:id="rId4"/>
    <p:sldMasterId id="2147483702" r:id="rId5"/>
  </p:sldMasterIdLst>
  <p:notesMasterIdLst>
    <p:notesMasterId r:id="rId13"/>
  </p:notesMasterIdLst>
  <p:sldIdLst>
    <p:sldId id="257" r:id="rId6"/>
    <p:sldId id="258" r:id="rId7"/>
    <p:sldId id="259" r:id="rId8"/>
    <p:sldId id="264" r:id="rId9"/>
    <p:sldId id="260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3072" autoAdjust="0"/>
  </p:normalViewPr>
  <p:slideViewPr>
    <p:cSldViewPr snapToGrid="0">
      <p:cViewPr varScale="1">
        <p:scale>
          <a:sx n="85" d="100"/>
          <a:sy n="85" d="100"/>
        </p:scale>
        <p:origin x="15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990406-F75C-49C0-91AA-CAA159CE7B03}" type="doc">
      <dgm:prSet loTypeId="urn:microsoft.com/office/officeart/2005/8/layout/hierarchy3" loCatId="list" qsTypeId="urn:microsoft.com/office/officeart/2005/8/quickstyle/3d7" qsCatId="3D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B4D3993C-29B3-4EB2-8260-E915C1B776ED}">
      <dgm:prSet/>
      <dgm:spPr/>
      <dgm:t>
        <a:bodyPr/>
        <a:lstStyle/>
        <a:p>
          <a:pPr rtl="0"/>
          <a:r>
            <a:rPr lang="en-GB" dirty="0" smtClean="0"/>
            <a:t>WG 1 – Teaching Staff Development</a:t>
          </a:r>
          <a:endParaRPr lang="en-GB" dirty="0"/>
        </a:p>
      </dgm:t>
    </dgm:pt>
    <dgm:pt modelId="{62C8D48F-5E7E-4845-8CB0-CA5E2D106598}" type="parTrans" cxnId="{78387E2B-5D68-4104-9D3A-D3A275F11D70}">
      <dgm:prSet/>
      <dgm:spPr/>
      <dgm:t>
        <a:bodyPr/>
        <a:lstStyle/>
        <a:p>
          <a:endParaRPr lang="en-GB"/>
        </a:p>
      </dgm:t>
    </dgm:pt>
    <dgm:pt modelId="{6D3A2011-A362-4BA8-8E21-2DA169A93E65}" type="sibTrans" cxnId="{78387E2B-5D68-4104-9D3A-D3A275F11D70}">
      <dgm:prSet/>
      <dgm:spPr/>
      <dgm:t>
        <a:bodyPr/>
        <a:lstStyle/>
        <a:p>
          <a:endParaRPr lang="en-GB"/>
        </a:p>
      </dgm:t>
    </dgm:pt>
    <dgm:pt modelId="{D3DAF333-A31F-4359-BE7D-585F77F1A57C}">
      <dgm:prSet/>
      <dgm:spPr/>
      <dgm:t>
        <a:bodyPr/>
        <a:lstStyle/>
        <a:p>
          <a:pPr rtl="0"/>
          <a:r>
            <a:rPr lang="en-GB" dirty="0" smtClean="0"/>
            <a:t>Teaching enhancement materials and methodologies;</a:t>
          </a:r>
          <a:endParaRPr lang="en-GB" dirty="0"/>
        </a:p>
      </dgm:t>
    </dgm:pt>
    <dgm:pt modelId="{D9A8FBF5-B6CE-462A-AABC-C892A603E559}" type="parTrans" cxnId="{0868756D-A3BA-4501-ABB5-4731FDE21D4E}">
      <dgm:prSet/>
      <dgm:spPr/>
      <dgm:t>
        <a:bodyPr/>
        <a:lstStyle/>
        <a:p>
          <a:endParaRPr lang="en-GB"/>
        </a:p>
      </dgm:t>
    </dgm:pt>
    <dgm:pt modelId="{6DDC5AB0-EE81-44DE-BB97-216771662308}" type="sibTrans" cxnId="{0868756D-A3BA-4501-ABB5-4731FDE21D4E}">
      <dgm:prSet/>
      <dgm:spPr/>
      <dgm:t>
        <a:bodyPr/>
        <a:lstStyle/>
        <a:p>
          <a:endParaRPr lang="en-GB"/>
        </a:p>
      </dgm:t>
    </dgm:pt>
    <dgm:pt modelId="{47AA17B8-D2D0-4F78-B04C-5D8F3C00C0C8}">
      <dgm:prSet/>
      <dgm:spPr/>
      <dgm:t>
        <a:bodyPr/>
        <a:lstStyle/>
        <a:p>
          <a:pPr rtl="0"/>
          <a:r>
            <a:rPr lang="en-GB" dirty="0" smtClean="0"/>
            <a:t>Pilot modules on Inclusion and Citizenship Skills</a:t>
          </a:r>
          <a:endParaRPr lang="en-GB" dirty="0"/>
        </a:p>
      </dgm:t>
    </dgm:pt>
    <dgm:pt modelId="{3352A64E-18A5-404A-A97C-9B518E6B1A7F}" type="parTrans" cxnId="{35C8961F-D6ED-4570-BB0E-ECF29EFE246E}">
      <dgm:prSet/>
      <dgm:spPr/>
      <dgm:t>
        <a:bodyPr/>
        <a:lstStyle/>
        <a:p>
          <a:endParaRPr lang="en-GB"/>
        </a:p>
      </dgm:t>
    </dgm:pt>
    <dgm:pt modelId="{CC9F4655-98C1-408D-82FF-31E07AB3ACA7}" type="sibTrans" cxnId="{35C8961F-D6ED-4570-BB0E-ECF29EFE246E}">
      <dgm:prSet/>
      <dgm:spPr/>
      <dgm:t>
        <a:bodyPr/>
        <a:lstStyle/>
        <a:p>
          <a:endParaRPr lang="en-GB"/>
        </a:p>
      </dgm:t>
    </dgm:pt>
    <dgm:pt modelId="{4BC81B3B-60A3-4801-90AB-103FBD47FA8C}">
      <dgm:prSet/>
      <dgm:spPr/>
      <dgm:t>
        <a:bodyPr/>
        <a:lstStyle/>
        <a:p>
          <a:pPr rtl="0"/>
          <a:r>
            <a:rPr lang="en-GB" dirty="0" smtClean="0"/>
            <a:t>WG 2 - Institutional Strategies</a:t>
          </a:r>
          <a:endParaRPr lang="en-GB" dirty="0"/>
        </a:p>
      </dgm:t>
    </dgm:pt>
    <dgm:pt modelId="{F9F189BC-A220-41C6-8FC9-5B66821F9305}" type="parTrans" cxnId="{4C829DB5-A4B6-4A26-808C-D59F01E8BBD4}">
      <dgm:prSet/>
      <dgm:spPr/>
      <dgm:t>
        <a:bodyPr/>
        <a:lstStyle/>
        <a:p>
          <a:endParaRPr lang="en-GB"/>
        </a:p>
      </dgm:t>
    </dgm:pt>
    <dgm:pt modelId="{CE4D578B-ED41-4ADA-B23A-F44CB69E011E}" type="sibTrans" cxnId="{4C829DB5-A4B6-4A26-808C-D59F01E8BBD4}">
      <dgm:prSet/>
      <dgm:spPr/>
      <dgm:t>
        <a:bodyPr/>
        <a:lstStyle/>
        <a:p>
          <a:endParaRPr lang="en-GB"/>
        </a:p>
      </dgm:t>
    </dgm:pt>
    <dgm:pt modelId="{B18DDF79-06D4-444C-B437-B4B7CFAEED4A}">
      <dgm:prSet/>
      <dgm:spPr/>
      <dgm:t>
        <a:bodyPr/>
        <a:lstStyle/>
        <a:p>
          <a:pPr rtl="0"/>
          <a:r>
            <a:rPr lang="en-GB" dirty="0" smtClean="0"/>
            <a:t>Inter-institutional peer-learning on strategy development</a:t>
          </a:r>
          <a:endParaRPr lang="en-GB" dirty="0"/>
        </a:p>
      </dgm:t>
    </dgm:pt>
    <dgm:pt modelId="{27EB6A15-E45F-4220-8736-7BA0F58A02F1}" type="parTrans" cxnId="{54A948ED-C313-433E-8A91-BA310C116587}">
      <dgm:prSet/>
      <dgm:spPr/>
      <dgm:t>
        <a:bodyPr/>
        <a:lstStyle/>
        <a:p>
          <a:endParaRPr lang="en-GB"/>
        </a:p>
      </dgm:t>
    </dgm:pt>
    <dgm:pt modelId="{48092ADB-FBC2-4785-9D76-D1BEE7A12298}" type="sibTrans" cxnId="{54A948ED-C313-433E-8A91-BA310C116587}">
      <dgm:prSet/>
      <dgm:spPr/>
      <dgm:t>
        <a:bodyPr/>
        <a:lstStyle/>
        <a:p>
          <a:endParaRPr lang="en-GB"/>
        </a:p>
      </dgm:t>
    </dgm:pt>
    <dgm:pt modelId="{65A8F6D3-009C-4693-8FDC-FFB449CE9A7D}">
      <dgm:prSet/>
      <dgm:spPr/>
      <dgm:t>
        <a:bodyPr/>
        <a:lstStyle/>
        <a:p>
          <a:pPr rtl="0"/>
          <a:r>
            <a:rPr lang="en-GB" dirty="0" smtClean="0"/>
            <a:t>Develops and tests a strategy support package </a:t>
          </a:r>
          <a:endParaRPr lang="en-GB" dirty="0"/>
        </a:p>
      </dgm:t>
    </dgm:pt>
    <dgm:pt modelId="{FCD5E45E-7DEE-4FB7-88D5-B0D49DFBDC71}" type="parTrans" cxnId="{E25FB957-C1A7-4FBD-8B2D-E3BC2EBE321C}">
      <dgm:prSet/>
      <dgm:spPr/>
      <dgm:t>
        <a:bodyPr/>
        <a:lstStyle/>
        <a:p>
          <a:endParaRPr lang="en-GB"/>
        </a:p>
      </dgm:t>
    </dgm:pt>
    <dgm:pt modelId="{D3E7E67B-F0E6-4034-A81A-793F36E33AD0}" type="sibTrans" cxnId="{E25FB957-C1A7-4FBD-8B2D-E3BC2EBE321C}">
      <dgm:prSet/>
      <dgm:spPr/>
      <dgm:t>
        <a:bodyPr/>
        <a:lstStyle/>
        <a:p>
          <a:endParaRPr lang="en-GB"/>
        </a:p>
      </dgm:t>
    </dgm:pt>
    <dgm:pt modelId="{334EEAB0-E825-45A7-A007-B992CA6A1F54}">
      <dgm:prSet/>
      <dgm:spPr/>
      <dgm:t>
        <a:bodyPr/>
        <a:lstStyle/>
        <a:p>
          <a:pPr rtl="0"/>
          <a:r>
            <a:rPr lang="en-GB" dirty="0" smtClean="0"/>
            <a:t>WG 3 – Feasibility study for a European Forum</a:t>
          </a:r>
          <a:endParaRPr lang="en-GB" dirty="0"/>
        </a:p>
      </dgm:t>
    </dgm:pt>
    <dgm:pt modelId="{0B5C507F-6E0B-46D0-B377-497B32C64692}" type="parTrans" cxnId="{2987BC72-B924-4290-9C83-419DC363B9EC}">
      <dgm:prSet/>
      <dgm:spPr/>
      <dgm:t>
        <a:bodyPr/>
        <a:lstStyle/>
        <a:p>
          <a:endParaRPr lang="en-GB"/>
        </a:p>
      </dgm:t>
    </dgm:pt>
    <dgm:pt modelId="{EC0E679C-7827-4A7E-99E4-691A8EBD66E3}" type="sibTrans" cxnId="{2987BC72-B924-4290-9C83-419DC363B9EC}">
      <dgm:prSet/>
      <dgm:spPr/>
      <dgm:t>
        <a:bodyPr/>
        <a:lstStyle/>
        <a:p>
          <a:endParaRPr lang="en-GB"/>
        </a:p>
      </dgm:t>
    </dgm:pt>
    <dgm:pt modelId="{31225E61-EFB5-4A76-9A76-ED361DC1584B}">
      <dgm:prSet/>
      <dgm:spPr/>
      <dgm:t>
        <a:bodyPr/>
        <a:lstStyle/>
        <a:p>
          <a:pPr rtl="0"/>
          <a:r>
            <a:rPr lang="en-GB" dirty="0" smtClean="0"/>
            <a:t>Looks into the prospects of establishing a European Forum (EFFECT), which would support individual teachers and universities; professional network; basis for advocacy</a:t>
          </a:r>
          <a:endParaRPr lang="en-GB" dirty="0"/>
        </a:p>
      </dgm:t>
    </dgm:pt>
    <dgm:pt modelId="{B2346F07-3A63-4999-93CA-1D29A679A945}" type="parTrans" cxnId="{C8A6F424-1D3F-4C44-8BFC-B926D9EA987E}">
      <dgm:prSet/>
      <dgm:spPr/>
      <dgm:t>
        <a:bodyPr/>
        <a:lstStyle/>
        <a:p>
          <a:endParaRPr lang="en-GB"/>
        </a:p>
      </dgm:t>
    </dgm:pt>
    <dgm:pt modelId="{A3FC9BDA-177D-4D20-8D6F-9F05019C8320}" type="sibTrans" cxnId="{C8A6F424-1D3F-4C44-8BFC-B926D9EA987E}">
      <dgm:prSet/>
      <dgm:spPr/>
      <dgm:t>
        <a:bodyPr/>
        <a:lstStyle/>
        <a:p>
          <a:endParaRPr lang="en-GB"/>
        </a:p>
      </dgm:t>
    </dgm:pt>
    <dgm:pt modelId="{75A41772-8176-4E50-B5D9-F29E07BEBB0B}" type="pres">
      <dgm:prSet presAssocID="{37990406-F75C-49C0-91AA-CAA159CE7B0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59FA8E4-8ABC-4F51-BE1C-5749E21B18F9}" type="pres">
      <dgm:prSet presAssocID="{B4D3993C-29B3-4EB2-8260-E915C1B776ED}" presName="root" presStyleCnt="0"/>
      <dgm:spPr/>
    </dgm:pt>
    <dgm:pt modelId="{BF0D7276-EC2B-458C-BBBA-725B64BE033B}" type="pres">
      <dgm:prSet presAssocID="{B4D3993C-29B3-4EB2-8260-E915C1B776ED}" presName="rootComposite" presStyleCnt="0"/>
      <dgm:spPr/>
    </dgm:pt>
    <dgm:pt modelId="{AAE06C33-DBC7-4BBA-8A81-B743075CFDE2}" type="pres">
      <dgm:prSet presAssocID="{B4D3993C-29B3-4EB2-8260-E915C1B776ED}" presName="rootText" presStyleLbl="node1" presStyleIdx="0" presStyleCnt="3"/>
      <dgm:spPr/>
      <dgm:t>
        <a:bodyPr/>
        <a:lstStyle/>
        <a:p>
          <a:endParaRPr lang="en-GB"/>
        </a:p>
      </dgm:t>
    </dgm:pt>
    <dgm:pt modelId="{614F464F-2C4B-4667-A371-1194A0410B9E}" type="pres">
      <dgm:prSet presAssocID="{B4D3993C-29B3-4EB2-8260-E915C1B776ED}" presName="rootConnector" presStyleLbl="node1" presStyleIdx="0" presStyleCnt="3"/>
      <dgm:spPr/>
      <dgm:t>
        <a:bodyPr/>
        <a:lstStyle/>
        <a:p>
          <a:endParaRPr lang="en-GB"/>
        </a:p>
      </dgm:t>
    </dgm:pt>
    <dgm:pt modelId="{B142F720-03F3-4073-A8E3-C2B70E01DB72}" type="pres">
      <dgm:prSet presAssocID="{B4D3993C-29B3-4EB2-8260-E915C1B776ED}" presName="childShape" presStyleCnt="0"/>
      <dgm:spPr/>
    </dgm:pt>
    <dgm:pt modelId="{94A82605-32DD-4C44-B90F-0069267E873E}" type="pres">
      <dgm:prSet presAssocID="{D9A8FBF5-B6CE-462A-AABC-C892A603E559}" presName="Name13" presStyleLbl="parChTrans1D2" presStyleIdx="0" presStyleCnt="5"/>
      <dgm:spPr/>
      <dgm:t>
        <a:bodyPr/>
        <a:lstStyle/>
        <a:p>
          <a:endParaRPr lang="en-GB"/>
        </a:p>
      </dgm:t>
    </dgm:pt>
    <dgm:pt modelId="{B46170F4-A70F-4545-833D-AACE437C1348}" type="pres">
      <dgm:prSet presAssocID="{D3DAF333-A31F-4359-BE7D-585F77F1A57C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A41234-F9F5-4FDE-9AA6-5C0653A928D9}" type="pres">
      <dgm:prSet presAssocID="{3352A64E-18A5-404A-A97C-9B518E6B1A7F}" presName="Name13" presStyleLbl="parChTrans1D2" presStyleIdx="1" presStyleCnt="5"/>
      <dgm:spPr/>
      <dgm:t>
        <a:bodyPr/>
        <a:lstStyle/>
        <a:p>
          <a:endParaRPr lang="en-GB"/>
        </a:p>
      </dgm:t>
    </dgm:pt>
    <dgm:pt modelId="{1C238E4A-414F-4A83-9866-CE84F80095B2}" type="pres">
      <dgm:prSet presAssocID="{47AA17B8-D2D0-4F78-B04C-5D8F3C00C0C8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4AB938-FB02-4FDA-A57C-56CDC0D7B8D1}" type="pres">
      <dgm:prSet presAssocID="{4BC81B3B-60A3-4801-90AB-103FBD47FA8C}" presName="root" presStyleCnt="0"/>
      <dgm:spPr/>
    </dgm:pt>
    <dgm:pt modelId="{028FB7F1-3EBA-4F9D-8BA3-8E981C6D0CFC}" type="pres">
      <dgm:prSet presAssocID="{4BC81B3B-60A3-4801-90AB-103FBD47FA8C}" presName="rootComposite" presStyleCnt="0"/>
      <dgm:spPr/>
    </dgm:pt>
    <dgm:pt modelId="{3C685AF4-D042-4C55-97C4-7BB137206F53}" type="pres">
      <dgm:prSet presAssocID="{4BC81B3B-60A3-4801-90AB-103FBD47FA8C}" presName="rootText" presStyleLbl="node1" presStyleIdx="1" presStyleCnt="3"/>
      <dgm:spPr/>
      <dgm:t>
        <a:bodyPr/>
        <a:lstStyle/>
        <a:p>
          <a:endParaRPr lang="en-GB"/>
        </a:p>
      </dgm:t>
    </dgm:pt>
    <dgm:pt modelId="{85789AE9-23C7-47F8-945E-419022A7F16E}" type="pres">
      <dgm:prSet presAssocID="{4BC81B3B-60A3-4801-90AB-103FBD47FA8C}" presName="rootConnector" presStyleLbl="node1" presStyleIdx="1" presStyleCnt="3"/>
      <dgm:spPr/>
      <dgm:t>
        <a:bodyPr/>
        <a:lstStyle/>
        <a:p>
          <a:endParaRPr lang="en-GB"/>
        </a:p>
      </dgm:t>
    </dgm:pt>
    <dgm:pt modelId="{339D2511-8DE3-47C8-9957-09E0789A0392}" type="pres">
      <dgm:prSet presAssocID="{4BC81B3B-60A3-4801-90AB-103FBD47FA8C}" presName="childShape" presStyleCnt="0"/>
      <dgm:spPr/>
    </dgm:pt>
    <dgm:pt modelId="{DEC86743-9536-4D42-A1F1-50D2E63C1DC6}" type="pres">
      <dgm:prSet presAssocID="{27EB6A15-E45F-4220-8736-7BA0F58A02F1}" presName="Name13" presStyleLbl="parChTrans1D2" presStyleIdx="2" presStyleCnt="5"/>
      <dgm:spPr/>
      <dgm:t>
        <a:bodyPr/>
        <a:lstStyle/>
        <a:p>
          <a:endParaRPr lang="en-GB"/>
        </a:p>
      </dgm:t>
    </dgm:pt>
    <dgm:pt modelId="{5F9F550C-49EA-430D-89CC-97164B8D0032}" type="pres">
      <dgm:prSet presAssocID="{B18DDF79-06D4-444C-B437-B4B7CFAEED4A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F91090-93A9-4A8D-B6A4-CF37DE5BD287}" type="pres">
      <dgm:prSet presAssocID="{FCD5E45E-7DEE-4FB7-88D5-B0D49DFBDC71}" presName="Name13" presStyleLbl="parChTrans1D2" presStyleIdx="3" presStyleCnt="5"/>
      <dgm:spPr/>
      <dgm:t>
        <a:bodyPr/>
        <a:lstStyle/>
        <a:p>
          <a:endParaRPr lang="en-GB"/>
        </a:p>
      </dgm:t>
    </dgm:pt>
    <dgm:pt modelId="{A8A742A4-2B0E-491E-AA11-C2456E5573B5}" type="pres">
      <dgm:prSet presAssocID="{65A8F6D3-009C-4693-8FDC-FFB449CE9A7D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E5BA77-518A-42D6-9024-11F5F7715A5D}" type="pres">
      <dgm:prSet presAssocID="{334EEAB0-E825-45A7-A007-B992CA6A1F54}" presName="root" presStyleCnt="0"/>
      <dgm:spPr/>
    </dgm:pt>
    <dgm:pt modelId="{55419B91-CFEF-4F5C-B3C1-A4E03F6632B2}" type="pres">
      <dgm:prSet presAssocID="{334EEAB0-E825-45A7-A007-B992CA6A1F54}" presName="rootComposite" presStyleCnt="0"/>
      <dgm:spPr/>
    </dgm:pt>
    <dgm:pt modelId="{D9982056-7110-43FD-A25A-2319D739D742}" type="pres">
      <dgm:prSet presAssocID="{334EEAB0-E825-45A7-A007-B992CA6A1F54}" presName="rootText" presStyleLbl="node1" presStyleIdx="2" presStyleCnt="3"/>
      <dgm:spPr/>
      <dgm:t>
        <a:bodyPr/>
        <a:lstStyle/>
        <a:p>
          <a:endParaRPr lang="en-GB"/>
        </a:p>
      </dgm:t>
    </dgm:pt>
    <dgm:pt modelId="{32965D8A-844C-467E-B76E-81D6E665E0A2}" type="pres">
      <dgm:prSet presAssocID="{334EEAB0-E825-45A7-A007-B992CA6A1F54}" presName="rootConnector" presStyleLbl="node1" presStyleIdx="2" presStyleCnt="3"/>
      <dgm:spPr/>
      <dgm:t>
        <a:bodyPr/>
        <a:lstStyle/>
        <a:p>
          <a:endParaRPr lang="en-GB"/>
        </a:p>
      </dgm:t>
    </dgm:pt>
    <dgm:pt modelId="{B7EDB2A9-5A4B-4DF4-941C-1C733936071C}" type="pres">
      <dgm:prSet presAssocID="{334EEAB0-E825-45A7-A007-B992CA6A1F54}" presName="childShape" presStyleCnt="0"/>
      <dgm:spPr/>
    </dgm:pt>
    <dgm:pt modelId="{7FD10B76-14B3-4AAA-BB4B-F383D030BB82}" type="pres">
      <dgm:prSet presAssocID="{B2346F07-3A63-4999-93CA-1D29A679A945}" presName="Name13" presStyleLbl="parChTrans1D2" presStyleIdx="4" presStyleCnt="5"/>
      <dgm:spPr/>
      <dgm:t>
        <a:bodyPr/>
        <a:lstStyle/>
        <a:p>
          <a:endParaRPr lang="en-GB"/>
        </a:p>
      </dgm:t>
    </dgm:pt>
    <dgm:pt modelId="{E6E99E42-9118-4C5E-B47A-0AAC1DB80B93}" type="pres">
      <dgm:prSet presAssocID="{31225E61-EFB5-4A76-9A76-ED361DC1584B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D38D213-A034-458B-9FF5-2EF2E3FB0AC2}" type="presOf" srcId="{334EEAB0-E825-45A7-A007-B992CA6A1F54}" destId="{32965D8A-844C-467E-B76E-81D6E665E0A2}" srcOrd="1" destOrd="0" presId="urn:microsoft.com/office/officeart/2005/8/layout/hierarchy3"/>
    <dgm:cxn modelId="{A46A2DE2-42F1-4A08-9143-CC5713A9116B}" type="presOf" srcId="{65A8F6D3-009C-4693-8FDC-FFB449CE9A7D}" destId="{A8A742A4-2B0E-491E-AA11-C2456E5573B5}" srcOrd="0" destOrd="0" presId="urn:microsoft.com/office/officeart/2005/8/layout/hierarchy3"/>
    <dgm:cxn modelId="{35C8961F-D6ED-4570-BB0E-ECF29EFE246E}" srcId="{B4D3993C-29B3-4EB2-8260-E915C1B776ED}" destId="{47AA17B8-D2D0-4F78-B04C-5D8F3C00C0C8}" srcOrd="1" destOrd="0" parTransId="{3352A64E-18A5-404A-A97C-9B518E6B1A7F}" sibTransId="{CC9F4655-98C1-408D-82FF-31E07AB3ACA7}"/>
    <dgm:cxn modelId="{66B95B03-5D15-4BC4-BCF3-F21675DC90BB}" type="presOf" srcId="{334EEAB0-E825-45A7-A007-B992CA6A1F54}" destId="{D9982056-7110-43FD-A25A-2319D739D742}" srcOrd="0" destOrd="0" presId="urn:microsoft.com/office/officeart/2005/8/layout/hierarchy3"/>
    <dgm:cxn modelId="{A3469EB1-0B11-425D-9259-C7A958C25595}" type="presOf" srcId="{B18DDF79-06D4-444C-B437-B4B7CFAEED4A}" destId="{5F9F550C-49EA-430D-89CC-97164B8D0032}" srcOrd="0" destOrd="0" presId="urn:microsoft.com/office/officeart/2005/8/layout/hierarchy3"/>
    <dgm:cxn modelId="{C8A6F424-1D3F-4C44-8BFC-B926D9EA987E}" srcId="{334EEAB0-E825-45A7-A007-B992CA6A1F54}" destId="{31225E61-EFB5-4A76-9A76-ED361DC1584B}" srcOrd="0" destOrd="0" parTransId="{B2346F07-3A63-4999-93CA-1D29A679A945}" sibTransId="{A3FC9BDA-177D-4D20-8D6F-9F05019C8320}"/>
    <dgm:cxn modelId="{039DCE8F-1511-457D-AE68-CC48F5C67713}" type="presOf" srcId="{27EB6A15-E45F-4220-8736-7BA0F58A02F1}" destId="{DEC86743-9536-4D42-A1F1-50D2E63C1DC6}" srcOrd="0" destOrd="0" presId="urn:microsoft.com/office/officeart/2005/8/layout/hierarchy3"/>
    <dgm:cxn modelId="{2987BC72-B924-4290-9C83-419DC363B9EC}" srcId="{37990406-F75C-49C0-91AA-CAA159CE7B03}" destId="{334EEAB0-E825-45A7-A007-B992CA6A1F54}" srcOrd="2" destOrd="0" parTransId="{0B5C507F-6E0B-46D0-B377-497B32C64692}" sibTransId="{EC0E679C-7827-4A7E-99E4-691A8EBD66E3}"/>
    <dgm:cxn modelId="{F8370D8E-31F8-45FB-8AB6-CDDA882A8110}" type="presOf" srcId="{4BC81B3B-60A3-4801-90AB-103FBD47FA8C}" destId="{3C685AF4-D042-4C55-97C4-7BB137206F53}" srcOrd="0" destOrd="0" presId="urn:microsoft.com/office/officeart/2005/8/layout/hierarchy3"/>
    <dgm:cxn modelId="{0868756D-A3BA-4501-ABB5-4731FDE21D4E}" srcId="{B4D3993C-29B3-4EB2-8260-E915C1B776ED}" destId="{D3DAF333-A31F-4359-BE7D-585F77F1A57C}" srcOrd="0" destOrd="0" parTransId="{D9A8FBF5-B6CE-462A-AABC-C892A603E559}" sibTransId="{6DDC5AB0-EE81-44DE-BB97-216771662308}"/>
    <dgm:cxn modelId="{961CC66E-15D4-401C-BC64-6B27DA9F4099}" type="presOf" srcId="{31225E61-EFB5-4A76-9A76-ED361DC1584B}" destId="{E6E99E42-9118-4C5E-B47A-0AAC1DB80B93}" srcOrd="0" destOrd="0" presId="urn:microsoft.com/office/officeart/2005/8/layout/hierarchy3"/>
    <dgm:cxn modelId="{3859C965-E59A-4282-9B62-2B70696FE369}" type="presOf" srcId="{B4D3993C-29B3-4EB2-8260-E915C1B776ED}" destId="{AAE06C33-DBC7-4BBA-8A81-B743075CFDE2}" srcOrd="0" destOrd="0" presId="urn:microsoft.com/office/officeart/2005/8/layout/hierarchy3"/>
    <dgm:cxn modelId="{78387E2B-5D68-4104-9D3A-D3A275F11D70}" srcId="{37990406-F75C-49C0-91AA-CAA159CE7B03}" destId="{B4D3993C-29B3-4EB2-8260-E915C1B776ED}" srcOrd="0" destOrd="0" parTransId="{62C8D48F-5E7E-4845-8CB0-CA5E2D106598}" sibTransId="{6D3A2011-A362-4BA8-8E21-2DA169A93E65}"/>
    <dgm:cxn modelId="{A7459812-BE56-4944-A152-AB70D88E16A1}" type="presOf" srcId="{4BC81B3B-60A3-4801-90AB-103FBD47FA8C}" destId="{85789AE9-23C7-47F8-945E-419022A7F16E}" srcOrd="1" destOrd="0" presId="urn:microsoft.com/office/officeart/2005/8/layout/hierarchy3"/>
    <dgm:cxn modelId="{DAE5BEEE-6939-4B85-93FE-35964C845B4E}" type="presOf" srcId="{D3DAF333-A31F-4359-BE7D-585F77F1A57C}" destId="{B46170F4-A70F-4545-833D-AACE437C1348}" srcOrd="0" destOrd="0" presId="urn:microsoft.com/office/officeart/2005/8/layout/hierarchy3"/>
    <dgm:cxn modelId="{4C829DB5-A4B6-4A26-808C-D59F01E8BBD4}" srcId="{37990406-F75C-49C0-91AA-CAA159CE7B03}" destId="{4BC81B3B-60A3-4801-90AB-103FBD47FA8C}" srcOrd="1" destOrd="0" parTransId="{F9F189BC-A220-41C6-8FC9-5B66821F9305}" sibTransId="{CE4D578B-ED41-4ADA-B23A-F44CB69E011E}"/>
    <dgm:cxn modelId="{0E98B3C5-2536-4509-A087-7640347E93C5}" type="presOf" srcId="{37990406-F75C-49C0-91AA-CAA159CE7B03}" destId="{75A41772-8176-4E50-B5D9-F29E07BEBB0B}" srcOrd="0" destOrd="0" presId="urn:microsoft.com/office/officeart/2005/8/layout/hierarchy3"/>
    <dgm:cxn modelId="{E25FB957-C1A7-4FBD-8B2D-E3BC2EBE321C}" srcId="{4BC81B3B-60A3-4801-90AB-103FBD47FA8C}" destId="{65A8F6D3-009C-4693-8FDC-FFB449CE9A7D}" srcOrd="1" destOrd="0" parTransId="{FCD5E45E-7DEE-4FB7-88D5-B0D49DFBDC71}" sibTransId="{D3E7E67B-F0E6-4034-A81A-793F36E33AD0}"/>
    <dgm:cxn modelId="{D2371FA7-F97A-4606-AC52-DEC0A6B38547}" type="presOf" srcId="{D9A8FBF5-B6CE-462A-AABC-C892A603E559}" destId="{94A82605-32DD-4C44-B90F-0069267E873E}" srcOrd="0" destOrd="0" presId="urn:microsoft.com/office/officeart/2005/8/layout/hierarchy3"/>
    <dgm:cxn modelId="{54A948ED-C313-433E-8A91-BA310C116587}" srcId="{4BC81B3B-60A3-4801-90AB-103FBD47FA8C}" destId="{B18DDF79-06D4-444C-B437-B4B7CFAEED4A}" srcOrd="0" destOrd="0" parTransId="{27EB6A15-E45F-4220-8736-7BA0F58A02F1}" sibTransId="{48092ADB-FBC2-4785-9D76-D1BEE7A12298}"/>
    <dgm:cxn modelId="{AC08CAAC-B8C4-4EC9-9F64-2F475CD9CE4B}" type="presOf" srcId="{B2346F07-3A63-4999-93CA-1D29A679A945}" destId="{7FD10B76-14B3-4AAA-BB4B-F383D030BB82}" srcOrd="0" destOrd="0" presId="urn:microsoft.com/office/officeart/2005/8/layout/hierarchy3"/>
    <dgm:cxn modelId="{D1BAD89E-D968-4848-BE69-2CFA35299458}" type="presOf" srcId="{3352A64E-18A5-404A-A97C-9B518E6B1A7F}" destId="{E8A41234-F9F5-4FDE-9AA6-5C0653A928D9}" srcOrd="0" destOrd="0" presId="urn:microsoft.com/office/officeart/2005/8/layout/hierarchy3"/>
    <dgm:cxn modelId="{A276D734-FF33-465E-803F-EB9550C3891A}" type="presOf" srcId="{FCD5E45E-7DEE-4FB7-88D5-B0D49DFBDC71}" destId="{4DF91090-93A9-4A8D-B6A4-CF37DE5BD287}" srcOrd="0" destOrd="0" presId="urn:microsoft.com/office/officeart/2005/8/layout/hierarchy3"/>
    <dgm:cxn modelId="{6DD3391C-BAEF-4D0E-A2F6-E1E44CC9B9AE}" type="presOf" srcId="{B4D3993C-29B3-4EB2-8260-E915C1B776ED}" destId="{614F464F-2C4B-4667-A371-1194A0410B9E}" srcOrd="1" destOrd="0" presId="urn:microsoft.com/office/officeart/2005/8/layout/hierarchy3"/>
    <dgm:cxn modelId="{2559A294-AC28-4AF9-8EBC-96A3EE0EAE09}" type="presOf" srcId="{47AA17B8-D2D0-4F78-B04C-5D8F3C00C0C8}" destId="{1C238E4A-414F-4A83-9866-CE84F80095B2}" srcOrd="0" destOrd="0" presId="urn:microsoft.com/office/officeart/2005/8/layout/hierarchy3"/>
    <dgm:cxn modelId="{79F6CDAB-562C-401D-8562-D62920535480}" type="presParOf" srcId="{75A41772-8176-4E50-B5D9-F29E07BEBB0B}" destId="{859FA8E4-8ABC-4F51-BE1C-5749E21B18F9}" srcOrd="0" destOrd="0" presId="urn:microsoft.com/office/officeart/2005/8/layout/hierarchy3"/>
    <dgm:cxn modelId="{8381D52E-2F83-43ED-B31B-88F95A6A02E4}" type="presParOf" srcId="{859FA8E4-8ABC-4F51-BE1C-5749E21B18F9}" destId="{BF0D7276-EC2B-458C-BBBA-725B64BE033B}" srcOrd="0" destOrd="0" presId="urn:microsoft.com/office/officeart/2005/8/layout/hierarchy3"/>
    <dgm:cxn modelId="{11CCD6A7-F3EC-4374-98BC-F12C5C2828D7}" type="presParOf" srcId="{BF0D7276-EC2B-458C-BBBA-725B64BE033B}" destId="{AAE06C33-DBC7-4BBA-8A81-B743075CFDE2}" srcOrd="0" destOrd="0" presId="urn:microsoft.com/office/officeart/2005/8/layout/hierarchy3"/>
    <dgm:cxn modelId="{2B489ADA-B871-499C-A59C-8F0EC38E7017}" type="presParOf" srcId="{BF0D7276-EC2B-458C-BBBA-725B64BE033B}" destId="{614F464F-2C4B-4667-A371-1194A0410B9E}" srcOrd="1" destOrd="0" presId="urn:microsoft.com/office/officeart/2005/8/layout/hierarchy3"/>
    <dgm:cxn modelId="{EC82AC7C-C52A-4FF8-A9EE-7CEF1412938C}" type="presParOf" srcId="{859FA8E4-8ABC-4F51-BE1C-5749E21B18F9}" destId="{B142F720-03F3-4073-A8E3-C2B70E01DB72}" srcOrd="1" destOrd="0" presId="urn:microsoft.com/office/officeart/2005/8/layout/hierarchy3"/>
    <dgm:cxn modelId="{90EAAFBB-1E9C-4485-8C70-CC3610D748F6}" type="presParOf" srcId="{B142F720-03F3-4073-A8E3-C2B70E01DB72}" destId="{94A82605-32DD-4C44-B90F-0069267E873E}" srcOrd="0" destOrd="0" presId="urn:microsoft.com/office/officeart/2005/8/layout/hierarchy3"/>
    <dgm:cxn modelId="{2042956A-7EB4-4CBC-B9DE-63513FB4DDE9}" type="presParOf" srcId="{B142F720-03F3-4073-A8E3-C2B70E01DB72}" destId="{B46170F4-A70F-4545-833D-AACE437C1348}" srcOrd="1" destOrd="0" presId="urn:microsoft.com/office/officeart/2005/8/layout/hierarchy3"/>
    <dgm:cxn modelId="{BB80EE1A-8609-4879-B774-FAD6D8903D61}" type="presParOf" srcId="{B142F720-03F3-4073-A8E3-C2B70E01DB72}" destId="{E8A41234-F9F5-4FDE-9AA6-5C0653A928D9}" srcOrd="2" destOrd="0" presId="urn:microsoft.com/office/officeart/2005/8/layout/hierarchy3"/>
    <dgm:cxn modelId="{600DAEB9-03C8-4159-8FC2-44B569D30C8D}" type="presParOf" srcId="{B142F720-03F3-4073-A8E3-C2B70E01DB72}" destId="{1C238E4A-414F-4A83-9866-CE84F80095B2}" srcOrd="3" destOrd="0" presId="urn:microsoft.com/office/officeart/2005/8/layout/hierarchy3"/>
    <dgm:cxn modelId="{C6FE595B-239A-4A0C-9F3C-A21389616961}" type="presParOf" srcId="{75A41772-8176-4E50-B5D9-F29E07BEBB0B}" destId="{A84AB938-FB02-4FDA-A57C-56CDC0D7B8D1}" srcOrd="1" destOrd="0" presId="urn:microsoft.com/office/officeart/2005/8/layout/hierarchy3"/>
    <dgm:cxn modelId="{1966DEFF-CC21-456A-9FB4-AE928DD93BB4}" type="presParOf" srcId="{A84AB938-FB02-4FDA-A57C-56CDC0D7B8D1}" destId="{028FB7F1-3EBA-4F9D-8BA3-8E981C6D0CFC}" srcOrd="0" destOrd="0" presId="urn:microsoft.com/office/officeart/2005/8/layout/hierarchy3"/>
    <dgm:cxn modelId="{2DB40880-3E2D-419E-9DFB-1F6723B9BE78}" type="presParOf" srcId="{028FB7F1-3EBA-4F9D-8BA3-8E981C6D0CFC}" destId="{3C685AF4-D042-4C55-97C4-7BB137206F53}" srcOrd="0" destOrd="0" presId="urn:microsoft.com/office/officeart/2005/8/layout/hierarchy3"/>
    <dgm:cxn modelId="{7BF9D2EF-9DC8-4B9D-8830-F1574522A44B}" type="presParOf" srcId="{028FB7F1-3EBA-4F9D-8BA3-8E981C6D0CFC}" destId="{85789AE9-23C7-47F8-945E-419022A7F16E}" srcOrd="1" destOrd="0" presId="urn:microsoft.com/office/officeart/2005/8/layout/hierarchy3"/>
    <dgm:cxn modelId="{785C7B59-8FD5-4A47-ABD5-A55BF392D5EE}" type="presParOf" srcId="{A84AB938-FB02-4FDA-A57C-56CDC0D7B8D1}" destId="{339D2511-8DE3-47C8-9957-09E0789A0392}" srcOrd="1" destOrd="0" presId="urn:microsoft.com/office/officeart/2005/8/layout/hierarchy3"/>
    <dgm:cxn modelId="{8B2D0E08-DC07-46A5-A0E4-3F0D7F685E1A}" type="presParOf" srcId="{339D2511-8DE3-47C8-9957-09E0789A0392}" destId="{DEC86743-9536-4D42-A1F1-50D2E63C1DC6}" srcOrd="0" destOrd="0" presId="urn:microsoft.com/office/officeart/2005/8/layout/hierarchy3"/>
    <dgm:cxn modelId="{7A3826F2-428D-4739-A778-F91E03B8CE29}" type="presParOf" srcId="{339D2511-8DE3-47C8-9957-09E0789A0392}" destId="{5F9F550C-49EA-430D-89CC-97164B8D0032}" srcOrd="1" destOrd="0" presId="urn:microsoft.com/office/officeart/2005/8/layout/hierarchy3"/>
    <dgm:cxn modelId="{CA91DD09-DF09-4187-B6ED-9EB8E9B0B3D4}" type="presParOf" srcId="{339D2511-8DE3-47C8-9957-09E0789A0392}" destId="{4DF91090-93A9-4A8D-B6A4-CF37DE5BD287}" srcOrd="2" destOrd="0" presId="urn:microsoft.com/office/officeart/2005/8/layout/hierarchy3"/>
    <dgm:cxn modelId="{8CD61D99-2A13-4B41-A6A4-985D0F12069D}" type="presParOf" srcId="{339D2511-8DE3-47C8-9957-09E0789A0392}" destId="{A8A742A4-2B0E-491E-AA11-C2456E5573B5}" srcOrd="3" destOrd="0" presId="urn:microsoft.com/office/officeart/2005/8/layout/hierarchy3"/>
    <dgm:cxn modelId="{D608DAB1-7D64-45EA-AB79-88E671C1779C}" type="presParOf" srcId="{75A41772-8176-4E50-B5D9-F29E07BEBB0B}" destId="{3BE5BA77-518A-42D6-9024-11F5F7715A5D}" srcOrd="2" destOrd="0" presId="urn:microsoft.com/office/officeart/2005/8/layout/hierarchy3"/>
    <dgm:cxn modelId="{350BDB28-87CD-4B0D-8012-C58DC55105C1}" type="presParOf" srcId="{3BE5BA77-518A-42D6-9024-11F5F7715A5D}" destId="{55419B91-CFEF-4F5C-B3C1-A4E03F6632B2}" srcOrd="0" destOrd="0" presId="urn:microsoft.com/office/officeart/2005/8/layout/hierarchy3"/>
    <dgm:cxn modelId="{C150183A-3BAF-4817-AC4D-0C5E3F6DC128}" type="presParOf" srcId="{55419B91-CFEF-4F5C-B3C1-A4E03F6632B2}" destId="{D9982056-7110-43FD-A25A-2319D739D742}" srcOrd="0" destOrd="0" presId="urn:microsoft.com/office/officeart/2005/8/layout/hierarchy3"/>
    <dgm:cxn modelId="{AE5B310A-6621-42B9-864D-17523472385E}" type="presParOf" srcId="{55419B91-CFEF-4F5C-B3C1-A4E03F6632B2}" destId="{32965D8A-844C-467E-B76E-81D6E665E0A2}" srcOrd="1" destOrd="0" presId="urn:microsoft.com/office/officeart/2005/8/layout/hierarchy3"/>
    <dgm:cxn modelId="{EB893CA1-51CF-451A-9A86-FAA4AB1DF1E2}" type="presParOf" srcId="{3BE5BA77-518A-42D6-9024-11F5F7715A5D}" destId="{B7EDB2A9-5A4B-4DF4-941C-1C733936071C}" srcOrd="1" destOrd="0" presId="urn:microsoft.com/office/officeart/2005/8/layout/hierarchy3"/>
    <dgm:cxn modelId="{21735696-A000-441B-BCB3-82B72D8CEEDF}" type="presParOf" srcId="{B7EDB2A9-5A4B-4DF4-941C-1C733936071C}" destId="{7FD10B76-14B3-4AAA-BB4B-F383D030BB82}" srcOrd="0" destOrd="0" presId="urn:microsoft.com/office/officeart/2005/8/layout/hierarchy3"/>
    <dgm:cxn modelId="{6178968A-F26C-4B52-A46A-8E5455F25168}" type="presParOf" srcId="{B7EDB2A9-5A4B-4DF4-941C-1C733936071C}" destId="{E6E99E42-9118-4C5E-B47A-0AAC1DB80B9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06C33-DBC7-4BBA-8A81-B743075CFDE2}">
      <dsp:nvSpPr>
        <dsp:cNvPr id="0" name=""/>
        <dsp:cNvSpPr/>
      </dsp:nvSpPr>
      <dsp:spPr>
        <a:xfrm>
          <a:off x="1190" y="222249"/>
          <a:ext cx="2785169" cy="13925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WG 1 – Teaching Staff Development</a:t>
          </a:r>
          <a:endParaRPr lang="en-GB" sz="2200" kern="1200" dirty="0"/>
        </a:p>
      </dsp:txBody>
      <dsp:txXfrm>
        <a:off x="41977" y="263036"/>
        <a:ext cx="2703595" cy="1311010"/>
      </dsp:txXfrm>
    </dsp:sp>
    <dsp:sp modelId="{94A82605-32DD-4C44-B90F-0069267E873E}">
      <dsp:nvSpPr>
        <dsp:cNvPr id="0" name=""/>
        <dsp:cNvSpPr/>
      </dsp:nvSpPr>
      <dsp:spPr>
        <a:xfrm>
          <a:off x="279707" y="1614834"/>
          <a:ext cx="278516" cy="1044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4438"/>
              </a:lnTo>
              <a:lnTo>
                <a:pt x="278516" y="104443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170F4-A70F-4545-833D-AACE437C1348}">
      <dsp:nvSpPr>
        <dsp:cNvPr id="0" name=""/>
        <dsp:cNvSpPr/>
      </dsp:nvSpPr>
      <dsp:spPr>
        <a:xfrm>
          <a:off x="558224" y="1962980"/>
          <a:ext cx="2228135" cy="139258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Teaching enhancement materials and methodologies;</a:t>
          </a:r>
          <a:endParaRPr lang="en-GB" sz="1200" kern="1200" dirty="0"/>
        </a:p>
      </dsp:txBody>
      <dsp:txXfrm>
        <a:off x="599011" y="2003767"/>
        <a:ext cx="2146561" cy="1311010"/>
      </dsp:txXfrm>
    </dsp:sp>
    <dsp:sp modelId="{E8A41234-F9F5-4FDE-9AA6-5C0653A928D9}">
      <dsp:nvSpPr>
        <dsp:cNvPr id="0" name=""/>
        <dsp:cNvSpPr/>
      </dsp:nvSpPr>
      <dsp:spPr>
        <a:xfrm>
          <a:off x="279707" y="1614834"/>
          <a:ext cx="278516" cy="2785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5169"/>
              </a:lnTo>
              <a:lnTo>
                <a:pt x="278516" y="278516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38E4A-414F-4A83-9866-CE84F80095B2}">
      <dsp:nvSpPr>
        <dsp:cNvPr id="0" name=""/>
        <dsp:cNvSpPr/>
      </dsp:nvSpPr>
      <dsp:spPr>
        <a:xfrm>
          <a:off x="558224" y="3703711"/>
          <a:ext cx="2228135" cy="139258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Pilot modules on Inclusion and Citizenship Skills</a:t>
          </a:r>
          <a:endParaRPr lang="en-GB" sz="1200" kern="1200" dirty="0"/>
        </a:p>
      </dsp:txBody>
      <dsp:txXfrm>
        <a:off x="599011" y="3744498"/>
        <a:ext cx="2146561" cy="1311010"/>
      </dsp:txXfrm>
    </dsp:sp>
    <dsp:sp modelId="{3C685AF4-D042-4C55-97C4-7BB137206F53}">
      <dsp:nvSpPr>
        <dsp:cNvPr id="0" name=""/>
        <dsp:cNvSpPr/>
      </dsp:nvSpPr>
      <dsp:spPr>
        <a:xfrm>
          <a:off x="3482652" y="222249"/>
          <a:ext cx="2785169" cy="13925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WG 2 - Institutional Strategies</a:t>
          </a:r>
          <a:endParaRPr lang="en-GB" sz="2200" kern="1200" dirty="0"/>
        </a:p>
      </dsp:txBody>
      <dsp:txXfrm>
        <a:off x="3523439" y="263036"/>
        <a:ext cx="2703595" cy="1311010"/>
      </dsp:txXfrm>
    </dsp:sp>
    <dsp:sp modelId="{DEC86743-9536-4D42-A1F1-50D2E63C1DC6}">
      <dsp:nvSpPr>
        <dsp:cNvPr id="0" name=""/>
        <dsp:cNvSpPr/>
      </dsp:nvSpPr>
      <dsp:spPr>
        <a:xfrm>
          <a:off x="3761169" y="1614834"/>
          <a:ext cx="278516" cy="1044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4438"/>
              </a:lnTo>
              <a:lnTo>
                <a:pt x="278516" y="104443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F550C-49EA-430D-89CC-97164B8D0032}">
      <dsp:nvSpPr>
        <dsp:cNvPr id="0" name=""/>
        <dsp:cNvSpPr/>
      </dsp:nvSpPr>
      <dsp:spPr>
        <a:xfrm>
          <a:off x="4039686" y="1962980"/>
          <a:ext cx="2228135" cy="139258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Inter-institutional peer-learning on strategy development</a:t>
          </a:r>
          <a:endParaRPr lang="en-GB" sz="1200" kern="1200" dirty="0"/>
        </a:p>
      </dsp:txBody>
      <dsp:txXfrm>
        <a:off x="4080473" y="2003767"/>
        <a:ext cx="2146561" cy="1311010"/>
      </dsp:txXfrm>
    </dsp:sp>
    <dsp:sp modelId="{4DF91090-93A9-4A8D-B6A4-CF37DE5BD287}">
      <dsp:nvSpPr>
        <dsp:cNvPr id="0" name=""/>
        <dsp:cNvSpPr/>
      </dsp:nvSpPr>
      <dsp:spPr>
        <a:xfrm>
          <a:off x="3761169" y="1614834"/>
          <a:ext cx="278516" cy="2785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5169"/>
              </a:lnTo>
              <a:lnTo>
                <a:pt x="278516" y="278516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A742A4-2B0E-491E-AA11-C2456E5573B5}">
      <dsp:nvSpPr>
        <dsp:cNvPr id="0" name=""/>
        <dsp:cNvSpPr/>
      </dsp:nvSpPr>
      <dsp:spPr>
        <a:xfrm>
          <a:off x="4039686" y="3703711"/>
          <a:ext cx="2228135" cy="139258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Develops and tests a strategy support package </a:t>
          </a:r>
          <a:endParaRPr lang="en-GB" sz="1200" kern="1200" dirty="0"/>
        </a:p>
      </dsp:txBody>
      <dsp:txXfrm>
        <a:off x="4080473" y="3744498"/>
        <a:ext cx="2146561" cy="1311010"/>
      </dsp:txXfrm>
    </dsp:sp>
    <dsp:sp modelId="{D9982056-7110-43FD-A25A-2319D739D742}">
      <dsp:nvSpPr>
        <dsp:cNvPr id="0" name=""/>
        <dsp:cNvSpPr/>
      </dsp:nvSpPr>
      <dsp:spPr>
        <a:xfrm>
          <a:off x="6964114" y="222249"/>
          <a:ext cx="2785169" cy="13925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WG 3 – Feasibility study for a European Forum</a:t>
          </a:r>
          <a:endParaRPr lang="en-GB" sz="2200" kern="1200" dirty="0"/>
        </a:p>
      </dsp:txBody>
      <dsp:txXfrm>
        <a:off x="7004901" y="263036"/>
        <a:ext cx="2703595" cy="1311010"/>
      </dsp:txXfrm>
    </dsp:sp>
    <dsp:sp modelId="{7FD10B76-14B3-4AAA-BB4B-F383D030BB82}">
      <dsp:nvSpPr>
        <dsp:cNvPr id="0" name=""/>
        <dsp:cNvSpPr/>
      </dsp:nvSpPr>
      <dsp:spPr>
        <a:xfrm>
          <a:off x="7242631" y="1614834"/>
          <a:ext cx="278516" cy="1044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4438"/>
              </a:lnTo>
              <a:lnTo>
                <a:pt x="278516" y="104443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99E42-9118-4C5E-B47A-0AAC1DB80B93}">
      <dsp:nvSpPr>
        <dsp:cNvPr id="0" name=""/>
        <dsp:cNvSpPr/>
      </dsp:nvSpPr>
      <dsp:spPr>
        <a:xfrm>
          <a:off x="7521148" y="1962980"/>
          <a:ext cx="2228135" cy="139258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Looks into the prospects of establishing a European Forum (EFFECT), which would support individual teachers and universities; professional network; basis for advocacy</a:t>
          </a:r>
          <a:endParaRPr lang="en-GB" sz="1200" kern="1200" dirty="0"/>
        </a:p>
      </dsp:txBody>
      <dsp:txXfrm>
        <a:off x="7561935" y="2003767"/>
        <a:ext cx="2146561" cy="1311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6803E-74B3-4F09-8ADA-5E724324F479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F4580-E527-4761-A8E2-355809210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5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4063" algn="l"/>
                <a:tab pos="1509713" algn="l"/>
                <a:tab pos="2265363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4063" algn="l"/>
                <a:tab pos="1509713" algn="l"/>
                <a:tab pos="2265363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4063" algn="l"/>
                <a:tab pos="1509713" algn="l"/>
                <a:tab pos="2265363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4063" algn="l"/>
                <a:tab pos="1509713" algn="l"/>
                <a:tab pos="2265363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4063" algn="l"/>
                <a:tab pos="1509713" algn="l"/>
                <a:tab pos="2265363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4063" algn="l"/>
                <a:tab pos="1509713" algn="l"/>
                <a:tab pos="2265363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4063" algn="l"/>
                <a:tab pos="1509713" algn="l"/>
                <a:tab pos="2265363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4063" algn="l"/>
                <a:tab pos="1509713" algn="l"/>
                <a:tab pos="2265363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4063" algn="l"/>
                <a:tab pos="1509713" algn="l"/>
                <a:tab pos="2265363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70A1B259-8B4D-479C-A60E-12AB92E0A597}" type="slidenum">
              <a:rPr lang="en-GB" altLang="en-US" sz="1300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GB" altLang="en-US" sz="1300" smtClean="0">
              <a:ea typeface="Arial Unicode MS" panose="020B0604020202020204" pitchFamily="34" charset="-128"/>
            </a:endParaRPr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1182688" y="766763"/>
            <a:ext cx="4737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332586"/>
              </a:buClr>
              <a:buFont typeface="Arial" panose="020B0604020202020204" pitchFamily="34" charset="0"/>
              <a:buNone/>
            </a:pPr>
            <a:endParaRPr lang="nl-BE" altLang="en-US" sz="180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/>
          </p:nvPr>
        </p:nvSpPr>
        <p:spPr>
          <a:xfrm>
            <a:off x="709613" y="4862513"/>
            <a:ext cx="5683250" cy="46053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 altLang="en-US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6426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marL="165402" indent="-165402">
              <a:buFont typeface="Arial" panose="020B0604020202020204" pitchFamily="34" charset="0"/>
              <a:buChar char="•"/>
              <a:defRPr/>
            </a:pPr>
            <a:r>
              <a:rPr lang="en-GB" dirty="0"/>
              <a:t>2014 - EC High Level Group on the Modernisation of Higher Education – reported on </a:t>
            </a:r>
            <a:r>
              <a:rPr lang="en-GB" dirty="0" smtClean="0"/>
              <a:t>a</a:t>
            </a:r>
            <a:r>
              <a:rPr lang="en-GB" baseline="0" dirty="0" smtClean="0"/>
              <a:t> </a:t>
            </a:r>
            <a:r>
              <a:rPr lang="en-GB" dirty="0" smtClean="0"/>
              <a:t>number </a:t>
            </a:r>
            <a:r>
              <a:rPr lang="en-GB" dirty="0"/>
              <a:t>of recommendations, including (see pic) “the establishment of a European Academy for Teaching and</a:t>
            </a:r>
          </a:p>
          <a:p>
            <a:pPr>
              <a:defRPr/>
            </a:pPr>
            <a:r>
              <a:rPr lang="en-GB" dirty="0"/>
              <a:t> Learning led by stakeholders, and inspired by the good practices reflected in this report</a:t>
            </a:r>
          </a:p>
          <a:p>
            <a:pPr marL="165402" indent="-165402">
              <a:buFont typeface="Arial" panose="020B0604020202020204" pitchFamily="34" charset="0"/>
              <a:buChar char="•"/>
              <a:defRPr/>
            </a:pPr>
            <a:r>
              <a:rPr lang="en-GB" dirty="0"/>
              <a:t>EFFECT aims at assessing the feasibility of such a European level structure that would support the enhancement of university teachers, and hence would contribute to enhancing the quality of teaching and </a:t>
            </a:r>
          </a:p>
          <a:p>
            <a:pPr>
              <a:defRPr/>
            </a:pPr>
            <a:r>
              <a:rPr lang="en-GB" dirty="0"/>
              <a:t>its innovative practice. 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2521FC3A-11C8-4B51-AF32-184D41FB21D3}" type="slidenum">
              <a:rPr lang="en-GB" altLang="en-US" sz="1300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en-GB" altLang="en-US" sz="1300" smtClean="0"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696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Partners have been chosen not only regarding their expertise on the topic and broad geographical coverage, but also regarding their role in policy making, and their ability to legitimate a European structure.</a:t>
            </a:r>
          </a:p>
          <a:p>
            <a:r>
              <a:rPr lang="en-GB" altLang="en-US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They are also complementary in experience, expertise and skills (analysis, practice and policy development). </a:t>
            </a:r>
          </a:p>
          <a:p>
            <a:endParaRPr lang="fr-BE" altLang="en-US" dirty="0" smtClean="0">
              <a:latin typeface="Times New Roman" panose="02020603050405020304" pitchFamily="18" charset="0"/>
            </a:endParaRPr>
          </a:p>
          <a:p>
            <a:r>
              <a:rPr lang="en-GB" altLang="en-US" sz="1000" b="1" dirty="0" smtClean="0">
                <a:latin typeface="Times New Roman" panose="02020603050405020304" pitchFamily="18" charset="0"/>
              </a:rPr>
              <a:t>Project consortium: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learning and teaching experts, practitioners, leadership from higher education institutions, </a:t>
            </a:r>
          </a:p>
          <a:p>
            <a:r>
              <a:rPr lang="en-GB" altLang="en-US" sz="1000" dirty="0" smtClean="0">
                <a:latin typeface="Times New Roman" panose="02020603050405020304" pitchFamily="18" charset="0"/>
              </a:rPr>
              <a:t>dedicated organisations and networks and national rectors’ conferences from 10 European countries, namely: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European University Association (project leadership)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European Association for Distance Teaching Universities  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The National Unions of Students in Europe  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European Trade Union Committee for Education  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Irish Universities Association 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Conference of Rectors of Academic Schools in Poland  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Hungarian Rectors Conference  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German Rector’s Conference  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University of Latvia 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University of Eastern Finland 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University Porto </a:t>
            </a:r>
          </a:p>
          <a:p>
            <a:pPr marL="881063" lvl="1" indent="-165100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The Higher Education Academy </a:t>
            </a:r>
            <a:endParaRPr lang="en-GB" altLang="en-US" b="1" dirty="0" smtClean="0">
              <a:latin typeface="Times New Roman" panose="02020603050405020304" pitchFamily="18" charset="0"/>
            </a:endParaRPr>
          </a:p>
          <a:p>
            <a:endParaRPr lang="en-GB" altLang="en-US" b="1" dirty="0" smtClean="0">
              <a:latin typeface="Times New Roman" panose="02020603050405020304" pitchFamily="18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E9BCF80-DC80-4FB9-ADAE-BAB1657CDC60}" type="slidenum">
              <a:rPr lang="en-GB" altLang="en-US" sz="1300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en-GB" altLang="en-US" sz="1300" smtClean="0"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7142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7013" indent="-227013">
              <a:buFont typeface="Calibri" panose="020F0502020204030204" pitchFamily="34" charset="0"/>
              <a:buAutoNum type="arabicPeriod"/>
            </a:pPr>
            <a:r>
              <a:rPr lang="en-GB" altLang="en-US" sz="1000" b="1" dirty="0" smtClean="0">
                <a:latin typeface="Times New Roman" panose="02020603050405020304" pitchFamily="18" charset="0"/>
              </a:rPr>
              <a:t>Facilitate exchange and collaboration between European actors and stakeholders for the enhancement of higher education teaching (throughout the project)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Bring together expertise of learning and teaching experts, practitioners, leadership from higher education institutions, dedicated organisations and networks and national rectors’ conferences (consortium + external expertise) allowing them to exchange and collaborate on teaching enhancement and function as a professional network</a:t>
            </a:r>
          </a:p>
          <a:p>
            <a:pPr marL="227013" indent="-227013"/>
            <a:r>
              <a:rPr lang="en-GB" altLang="en-US" sz="1000" b="1" dirty="0" smtClean="0">
                <a:latin typeface="Times New Roman" panose="02020603050405020304" pitchFamily="18" charset="0"/>
              </a:rPr>
              <a:t>2. Identify good practices and develop new and innovative approaches to learning and teaching enhancement 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a systematic and coordinated effort for identifying good practice in teaching enhancement, which is already existent at some institutions and systems, and its sharing and disseminating. 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develop new materials based on the focus of how teaching can respond to some of the opportunities and challenges of higher education (see challenges below)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develop a manual of general principles, guidelines and good practice suggestions, bringing together the perspectives of individual teachers, institutions and dedicated networks/ organisations. 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propose concrete teaching enhancement materials and methodologies, and deliver and test two pilot modules both through blended learning workshops and online webinars. 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The materials will be adapted in accordance to the participant’s feedback and impact assessment and will be published as open educational resources (OER) on the project’s website</a:t>
            </a:r>
          </a:p>
          <a:p>
            <a:pPr marL="227013" indent="-227013"/>
            <a:r>
              <a:rPr lang="en-GB" altLang="en-US" sz="1000" b="1" dirty="0" smtClean="0">
                <a:latin typeface="Times New Roman" panose="02020603050405020304" pitchFamily="18" charset="0"/>
              </a:rPr>
              <a:t>3. Support institutions in the development of strategic approaches to the enhancement of learning and teaching 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enhancement of teaching in European higher education would also require institutional support - objective under Strand 2 is to inspire institutional leadership to place teaching excellence at the core of their strategic mission, thereby acknowledging the role of teaching in overall student success. 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bring together institutional leaders and experts for inter-institutional peer-learning on the development and implementation of strategic, centralised approaches to teaching enhancement. 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develop a strategy support package that will be tested at several higher education institutions, adjusted and disseminated as OER on the project website.</a:t>
            </a:r>
          </a:p>
          <a:p>
            <a:pPr marL="227013" indent="-227013"/>
            <a:r>
              <a:rPr lang="en-GB" altLang="en-US" sz="1000" b="1" dirty="0" smtClean="0">
                <a:latin typeface="Times New Roman" panose="02020603050405020304" pitchFamily="18" charset="0"/>
              </a:rPr>
              <a:t>4. Develop a model for a sustainable European structure for the enhancement of learning and teaching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develop models and scenarios for a European Forum, which could sustain and expand teaching enhancement, beyond the project duration. 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consider mission; activities, target groups and delivery modes; governance and ownership, and a business model for self-sustainability.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GB" altLang="en-US" sz="1000" dirty="0" smtClean="0">
                <a:latin typeface="Times New Roman" panose="02020603050405020304" pitchFamily="18" charset="0"/>
              </a:rPr>
              <a:t>transferability to the European and national policy levels (representation and advocacy, active contribution to national and European HE reform) will be important aspects.  </a:t>
            </a:r>
          </a:p>
          <a:p>
            <a:pPr marL="227013" indent="-227013"/>
            <a:endParaRPr lang="en-GB" altLang="en-US" dirty="0" smtClean="0">
              <a:latin typeface="Times New Roman" panose="02020603050405020304" pitchFamily="18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C05D3FF-EC49-4630-B941-78B9E59904B7}" type="slidenum">
              <a:rPr lang="en-GB" altLang="en-US" sz="1300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en-GB" altLang="en-US" sz="1300" smtClean="0"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604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7013" indent="-227013"/>
            <a:endParaRPr lang="en-GB" altLang="en-US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55650" algn="l"/>
                <a:tab pos="1511300" algn="l"/>
                <a:tab pos="2266950" algn="l"/>
                <a:tab pos="3022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24AFBE76-D2E4-43FA-BC7B-F005D3DBA309}" type="slidenum">
              <a:rPr lang="en-GB" altLang="en-US" sz="1300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en-GB" altLang="en-US" sz="1300" smtClean="0"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8801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4580-E527-4761-A8E2-35580921078E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787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Please</a:t>
            </a:r>
            <a:r>
              <a:rPr lang="en-GB" b="1" baseline="0" dirty="0" smtClean="0"/>
              <a:t> mention</a:t>
            </a:r>
            <a:r>
              <a:rPr lang="en-GB" baseline="0" dirty="0" smtClean="0"/>
              <a:t>: Porto event is therefore very important, as it is the 1</a:t>
            </a:r>
            <a:r>
              <a:rPr lang="en-GB" baseline="30000" dirty="0" smtClean="0"/>
              <a:t>st</a:t>
            </a:r>
            <a:r>
              <a:rPr lang="en-GB" baseline="0" dirty="0" smtClean="0"/>
              <a:t> in a series of workshops on Inclusion and Citizenship Skills; furthermore, the outcomes of this workshop and the feedback from participants will feed into the upcoming roundtables, so as to fine-tune the process and ultimately feed into the feasibility study on models for teaching enhancement. 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- Via these workshops, 2 models will be indirectly tested, i.e. culturally coherent vs. culturally diverse, in the sense that they could be at a national level, or at a European one. Virtual workshop(s) will be open to </a:t>
            </a:r>
            <a:r>
              <a:rPr lang="en-GB" baseline="0" smtClean="0"/>
              <a:t>European participants.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- The 4</a:t>
            </a:r>
            <a:r>
              <a:rPr lang="en-GB" baseline="30000" dirty="0" smtClean="0"/>
              <a:t>th</a:t>
            </a:r>
            <a:r>
              <a:rPr lang="en-GB" baseline="0" dirty="0" smtClean="0"/>
              <a:t> workshop (27 September 2017) will take place back to back with the </a:t>
            </a:r>
            <a:r>
              <a:rPr lang="en-GB" baseline="0" dirty="0" smtClean="0"/>
              <a:t>L&amp;T Forum </a:t>
            </a:r>
            <a:r>
              <a:rPr lang="en-GB" baseline="0" dirty="0" smtClean="0"/>
              <a:t>organised </a:t>
            </a:r>
            <a:r>
              <a:rPr lang="en-GB" baseline="0" dirty="0" smtClean="0"/>
              <a:t>by EUA together with the French National Rectors’ Conference (CPU) and hosted by the University Pierre and Marie </a:t>
            </a:r>
            <a:r>
              <a:rPr lang="en-GB" baseline="0" dirty="0" smtClean="0"/>
              <a:t>Curie (28-29 September).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4580-E527-4761-A8E2-35580921078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67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79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684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49785" y="1185864"/>
            <a:ext cx="2745316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85864"/>
            <a:ext cx="8036984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5638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92460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rgbClr val="0052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>
                <a:solidFill>
                  <a:srgbClr val="005299"/>
                </a:solidFill>
                <a:latin typeface="+mj-lt"/>
              </a:defRPr>
            </a:lvl1pPr>
            <a:lvl2pPr>
              <a:defRPr>
                <a:solidFill>
                  <a:srgbClr val="005299"/>
                </a:solidFill>
                <a:latin typeface="+mj-lt"/>
              </a:defRPr>
            </a:lvl2pPr>
            <a:lvl3pPr>
              <a:defRPr>
                <a:solidFill>
                  <a:srgbClr val="005299"/>
                </a:solidFill>
                <a:latin typeface="+mj-lt"/>
              </a:defRPr>
            </a:lvl3pPr>
            <a:lvl4pPr>
              <a:defRPr>
                <a:solidFill>
                  <a:srgbClr val="005299"/>
                </a:solidFill>
                <a:latin typeface="+mj-lt"/>
              </a:defRPr>
            </a:lvl4pPr>
            <a:lvl5pPr>
              <a:defRPr>
                <a:solidFill>
                  <a:srgbClr val="005299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40008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2205038"/>
            <a:ext cx="5382684" cy="4246562"/>
          </a:xfrm>
        </p:spPr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2205038"/>
            <a:ext cx="5384800" cy="4246562"/>
          </a:xfrm>
        </p:spPr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33099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4745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848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12777"/>
            <a:ext cx="6815667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860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328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344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39648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633495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rgbClr val="0052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>
                <a:solidFill>
                  <a:srgbClr val="005299"/>
                </a:solidFill>
                <a:latin typeface="+mj-lt"/>
              </a:defRPr>
            </a:lvl1pPr>
            <a:lvl2pPr>
              <a:defRPr>
                <a:solidFill>
                  <a:srgbClr val="005299"/>
                </a:solidFill>
                <a:latin typeface="+mj-lt"/>
              </a:defRPr>
            </a:lvl2pPr>
            <a:lvl3pPr>
              <a:defRPr>
                <a:solidFill>
                  <a:srgbClr val="005299"/>
                </a:solidFill>
                <a:latin typeface="+mj-lt"/>
              </a:defRPr>
            </a:lvl3pPr>
            <a:lvl4pPr>
              <a:defRPr>
                <a:solidFill>
                  <a:srgbClr val="005299"/>
                </a:solidFill>
                <a:latin typeface="+mj-lt"/>
              </a:defRPr>
            </a:lvl4pPr>
            <a:lvl5pPr>
              <a:defRPr>
                <a:solidFill>
                  <a:srgbClr val="005299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59882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2205038"/>
            <a:ext cx="5382684" cy="4246562"/>
          </a:xfrm>
        </p:spPr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2205038"/>
            <a:ext cx="5384800" cy="4246562"/>
          </a:xfrm>
        </p:spPr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02560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18386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7891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12777"/>
            <a:ext cx="6815667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57465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66764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812054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23333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1732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11130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64806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2205038"/>
            <a:ext cx="5382684" cy="4246562"/>
          </a:xfrm>
        </p:spPr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2205038"/>
            <a:ext cx="5384800" cy="4246562"/>
          </a:xfrm>
        </p:spPr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355050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5805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159319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69105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12777"/>
            <a:ext cx="6815667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49946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57180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72703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49785" y="1185864"/>
            <a:ext cx="2745316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85864"/>
            <a:ext cx="8036984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72460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377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2205038"/>
            <a:ext cx="5382684" cy="4246562"/>
          </a:xfrm>
        </p:spPr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2205038"/>
            <a:ext cx="5384800" cy="4246562"/>
          </a:xfrm>
        </p:spPr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228984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rgbClr val="0052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>
                <a:solidFill>
                  <a:srgbClr val="005299"/>
                </a:solidFill>
                <a:latin typeface="+mj-lt"/>
              </a:defRPr>
            </a:lvl1pPr>
            <a:lvl2pPr>
              <a:defRPr>
                <a:solidFill>
                  <a:srgbClr val="005299"/>
                </a:solidFill>
                <a:latin typeface="+mj-lt"/>
              </a:defRPr>
            </a:lvl2pPr>
            <a:lvl3pPr>
              <a:defRPr>
                <a:solidFill>
                  <a:srgbClr val="005299"/>
                </a:solidFill>
                <a:latin typeface="+mj-lt"/>
              </a:defRPr>
            </a:lvl3pPr>
            <a:lvl4pPr>
              <a:defRPr>
                <a:solidFill>
                  <a:srgbClr val="005299"/>
                </a:solidFill>
                <a:latin typeface="+mj-lt"/>
              </a:defRPr>
            </a:lvl4pPr>
            <a:lvl5pPr>
              <a:defRPr>
                <a:solidFill>
                  <a:srgbClr val="005299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065805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2205038"/>
            <a:ext cx="5382684" cy="4246562"/>
          </a:xfrm>
        </p:spPr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2205038"/>
            <a:ext cx="5384800" cy="4246562"/>
          </a:xfrm>
        </p:spPr>
        <p:txBody>
          <a:bodyPr/>
          <a:lstStyle>
            <a:lvl1pPr marL="341313" indent="-341313">
              <a:buClr>
                <a:srgbClr val="FFC305"/>
              </a:buClr>
              <a:buSzPct val="130000"/>
              <a:buFont typeface="Lucida Grande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171224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55967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25445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12777"/>
            <a:ext cx="6815667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3517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674309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8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030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598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22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12777"/>
            <a:ext cx="6815667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505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23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2.xml"/><Relationship Id="rId9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" y="1"/>
            <a:ext cx="12192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185863"/>
            <a:ext cx="1097068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Klicken Sie, um das Format des Titeltextes zu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2205038"/>
            <a:ext cx="10970684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Klicken Sie, um die Formate des Gliederungstextes zu bearbeiten</a:t>
            </a:r>
          </a:p>
          <a:p>
            <a:pPr lvl="1"/>
            <a:r>
              <a:rPr lang="en-GB" altLang="en-US" smtClean="0"/>
              <a:t>Zweite Gliederungsebene</a:t>
            </a:r>
          </a:p>
          <a:p>
            <a:pPr lvl="2"/>
            <a:r>
              <a:rPr lang="en-GB" altLang="en-US" smtClean="0"/>
              <a:t>Dritte Gliederungsebene</a:t>
            </a:r>
          </a:p>
          <a:p>
            <a:pPr lvl="3"/>
            <a:r>
              <a:rPr lang="en-GB" altLang="en-US" smtClean="0"/>
              <a:t>Vierte Gliederungsebene</a:t>
            </a:r>
          </a:p>
          <a:p>
            <a:pPr lvl="4"/>
            <a:r>
              <a:rPr lang="en-GB" altLang="en-US" smtClean="0"/>
              <a:t>Fünfte Gliederungsebene</a:t>
            </a:r>
          </a:p>
          <a:p>
            <a:pPr lvl="4"/>
            <a:r>
              <a:rPr lang="en-GB" altLang="en-US" smtClean="0"/>
              <a:t>Sechste Gliederungsebene</a:t>
            </a:r>
          </a:p>
          <a:p>
            <a:pPr lvl="4"/>
            <a:r>
              <a:rPr lang="en-GB" altLang="en-US" smtClean="0"/>
              <a:t>Siebente Gliederungsebene</a:t>
            </a:r>
          </a:p>
          <a:p>
            <a:pPr lvl="4"/>
            <a:r>
              <a:rPr lang="en-GB" altLang="en-US" smtClean="0"/>
              <a:t>Achte Gliederungsebene</a:t>
            </a:r>
          </a:p>
          <a:p>
            <a:pPr lvl="4"/>
            <a:r>
              <a:rPr lang="en-GB" altLang="en-US" smtClean="0"/>
              <a:t>Neunte Gliederungsebene</a:t>
            </a:r>
          </a:p>
        </p:txBody>
      </p:sp>
    </p:spTree>
    <p:extLst>
      <p:ext uri="{BB962C8B-B14F-4D97-AF65-F5344CB8AC3E}">
        <p14:creationId xmlns:p14="http://schemas.microsoft.com/office/powerpoint/2010/main" val="162753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charset="0"/>
          <a:cs typeface="Arial Unicode MS" charset="0"/>
        </a:defRPr>
      </a:lvl5pPr>
      <a:lvl6pPr marL="4572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6pPr>
      <a:lvl7pPr marL="9144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7pPr>
      <a:lvl8pPr marL="13716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8pPr>
      <a:lvl9pPr marL="18288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9pPr>
    </p:titleStyle>
    <p:bodyStyle>
      <a:lvl1pPr marL="341313" indent="-341313" algn="l" defTabSz="449263" rtl="0" eaLnBrk="0" fontAlgn="base" hangingPunct="0">
        <a:spcBef>
          <a:spcPts val="550"/>
        </a:spcBef>
        <a:spcAft>
          <a:spcPct val="0"/>
        </a:spcAft>
        <a:buClr>
          <a:srgbClr val="FFC305"/>
        </a:buClr>
        <a:buSzPct val="130000"/>
        <a:buFont typeface="Lucida Grande" charset="0"/>
        <a:buChar char="•"/>
        <a:defRPr sz="2200">
          <a:solidFill>
            <a:srgbClr val="332586"/>
          </a:solidFill>
          <a:latin typeface="+mn-lt"/>
          <a:ea typeface="ＭＳ Ｐゴシック" charset="0"/>
          <a:cs typeface="+mn-cs"/>
        </a:defRPr>
      </a:lvl1pPr>
      <a:lvl2pPr marL="741363" indent="-284163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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Verdana" panose="020B0604030504040204" pitchFamily="34" charset="0"/>
        <a:buChar char="•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" y="1"/>
            <a:ext cx="12192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185863"/>
            <a:ext cx="1097068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Klicken Sie, um das Format des Titeltextes zu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2205038"/>
            <a:ext cx="10970684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Klicken Sie, um die Formate des Gliederungstextes zu bearbeiten</a:t>
            </a:r>
          </a:p>
          <a:p>
            <a:pPr lvl="1"/>
            <a:r>
              <a:rPr lang="en-GB" altLang="nl-BE" smtClean="0"/>
              <a:t>Zweite Gliederungsebene</a:t>
            </a:r>
          </a:p>
          <a:p>
            <a:pPr lvl="2"/>
            <a:r>
              <a:rPr lang="en-GB" altLang="nl-BE" smtClean="0"/>
              <a:t>Dritte Gliederungsebene</a:t>
            </a:r>
          </a:p>
          <a:p>
            <a:pPr lvl="3"/>
            <a:r>
              <a:rPr lang="en-GB" altLang="nl-BE" smtClean="0"/>
              <a:t>Vierte Gliederungsebene</a:t>
            </a:r>
          </a:p>
          <a:p>
            <a:pPr lvl="4"/>
            <a:r>
              <a:rPr lang="en-GB" altLang="nl-BE" smtClean="0"/>
              <a:t>Fünfte Gliederungsebene</a:t>
            </a:r>
          </a:p>
          <a:p>
            <a:pPr lvl="4"/>
            <a:r>
              <a:rPr lang="en-GB" altLang="nl-BE" smtClean="0"/>
              <a:t>Sechste Gliederungsebene</a:t>
            </a:r>
          </a:p>
          <a:p>
            <a:pPr lvl="4"/>
            <a:r>
              <a:rPr lang="en-GB" altLang="nl-BE" smtClean="0"/>
              <a:t>Siebente Gliederungsebene</a:t>
            </a:r>
          </a:p>
          <a:p>
            <a:pPr lvl="4"/>
            <a:r>
              <a:rPr lang="en-GB" altLang="nl-BE" smtClean="0"/>
              <a:t>Achte Gliederungsebene</a:t>
            </a:r>
          </a:p>
          <a:p>
            <a:pPr lvl="4"/>
            <a:r>
              <a:rPr lang="en-GB" altLang="nl-BE" smtClean="0"/>
              <a:t>Neunte Gliederungsebene</a:t>
            </a:r>
          </a:p>
        </p:txBody>
      </p:sp>
    </p:spTree>
    <p:extLst>
      <p:ext uri="{BB962C8B-B14F-4D97-AF65-F5344CB8AC3E}">
        <p14:creationId xmlns:p14="http://schemas.microsoft.com/office/powerpoint/2010/main" val="245131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+mj-lt"/>
          <a:ea typeface="ＭＳ Ｐゴシック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5pPr>
      <a:lvl6pPr marL="4572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6pPr>
      <a:lvl7pPr marL="9144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7pPr>
      <a:lvl8pPr marL="13716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8pPr>
      <a:lvl9pPr marL="18288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9pPr>
    </p:titleStyle>
    <p:bodyStyle>
      <a:lvl1pPr marL="341313" indent="-341313" algn="l" defTabSz="449263" rtl="0" eaLnBrk="0" fontAlgn="base" hangingPunct="0">
        <a:spcBef>
          <a:spcPts val="550"/>
        </a:spcBef>
        <a:spcAft>
          <a:spcPct val="0"/>
        </a:spcAft>
        <a:buClr>
          <a:srgbClr val="FFC305"/>
        </a:buClr>
        <a:buSzPct val="130000"/>
        <a:buFont typeface="Lucida Grande" charset="0"/>
        <a:buChar char="•"/>
        <a:defRPr sz="2200">
          <a:solidFill>
            <a:srgbClr val="332586"/>
          </a:solidFill>
          <a:latin typeface="+mn-lt"/>
          <a:ea typeface="ＭＳ Ｐゴシック" pitchFamily="34" charset="-128"/>
          <a:cs typeface="+mn-cs"/>
        </a:defRPr>
      </a:lvl1pPr>
      <a:lvl2pPr marL="741363" indent="-284163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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Verdana" panose="020B0604030504040204" pitchFamily="34" charset="0"/>
        <a:buChar char="•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" y="1"/>
            <a:ext cx="12192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185863"/>
            <a:ext cx="1097068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Klicken Sie, um das Format des Titeltextes zu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2205038"/>
            <a:ext cx="10970684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Klicken Sie, um die Formate des Gliederungstextes zu bearbeiten</a:t>
            </a:r>
          </a:p>
          <a:p>
            <a:pPr lvl="1"/>
            <a:r>
              <a:rPr lang="en-GB" altLang="nl-BE" smtClean="0"/>
              <a:t>Zweite Gliederungsebene</a:t>
            </a:r>
          </a:p>
          <a:p>
            <a:pPr lvl="2"/>
            <a:r>
              <a:rPr lang="en-GB" altLang="nl-BE" smtClean="0"/>
              <a:t>Dritte Gliederungsebene</a:t>
            </a:r>
          </a:p>
          <a:p>
            <a:pPr lvl="3"/>
            <a:r>
              <a:rPr lang="en-GB" altLang="nl-BE" smtClean="0"/>
              <a:t>Vierte Gliederungsebene</a:t>
            </a:r>
          </a:p>
          <a:p>
            <a:pPr lvl="4"/>
            <a:r>
              <a:rPr lang="en-GB" altLang="nl-BE" smtClean="0"/>
              <a:t>Fünfte Gliederungsebene</a:t>
            </a:r>
          </a:p>
          <a:p>
            <a:pPr lvl="4"/>
            <a:r>
              <a:rPr lang="en-GB" altLang="nl-BE" smtClean="0"/>
              <a:t>Sechste Gliederungsebene</a:t>
            </a:r>
          </a:p>
          <a:p>
            <a:pPr lvl="4"/>
            <a:r>
              <a:rPr lang="en-GB" altLang="nl-BE" smtClean="0"/>
              <a:t>Siebente Gliederungsebene</a:t>
            </a:r>
          </a:p>
          <a:p>
            <a:pPr lvl="4"/>
            <a:r>
              <a:rPr lang="en-GB" altLang="nl-BE" smtClean="0"/>
              <a:t>Achte Gliederungsebene</a:t>
            </a:r>
          </a:p>
          <a:p>
            <a:pPr lvl="4"/>
            <a:r>
              <a:rPr lang="en-GB" altLang="nl-BE" smtClean="0"/>
              <a:t>Neunte Gliederungsebene</a:t>
            </a:r>
          </a:p>
        </p:txBody>
      </p:sp>
    </p:spTree>
    <p:extLst>
      <p:ext uri="{BB962C8B-B14F-4D97-AF65-F5344CB8AC3E}">
        <p14:creationId xmlns:p14="http://schemas.microsoft.com/office/powerpoint/2010/main" val="278531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+mj-lt"/>
          <a:ea typeface="ＭＳ Ｐゴシック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5pPr>
      <a:lvl6pPr marL="4572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6pPr>
      <a:lvl7pPr marL="9144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7pPr>
      <a:lvl8pPr marL="13716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8pPr>
      <a:lvl9pPr marL="18288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9pPr>
    </p:titleStyle>
    <p:bodyStyle>
      <a:lvl1pPr marL="341313" indent="-341313" algn="l" defTabSz="449263" rtl="0" eaLnBrk="0" fontAlgn="base" hangingPunct="0">
        <a:spcBef>
          <a:spcPts val="550"/>
        </a:spcBef>
        <a:spcAft>
          <a:spcPct val="0"/>
        </a:spcAft>
        <a:buClr>
          <a:srgbClr val="FFC305"/>
        </a:buClr>
        <a:buSzPct val="130000"/>
        <a:buFont typeface="Lucida Grande" charset="0"/>
        <a:buChar char="•"/>
        <a:defRPr sz="2200">
          <a:solidFill>
            <a:srgbClr val="332586"/>
          </a:solidFill>
          <a:latin typeface="+mn-lt"/>
          <a:ea typeface="ＭＳ Ｐゴシック" pitchFamily="34" charset="-128"/>
          <a:cs typeface="+mn-cs"/>
        </a:defRPr>
      </a:lvl1pPr>
      <a:lvl2pPr marL="741363" indent="-284163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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Verdana" panose="020B0604030504040204" pitchFamily="34" charset="0"/>
        <a:buChar char="•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" y="1"/>
            <a:ext cx="12192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185863"/>
            <a:ext cx="1097068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Klicken Sie, um das Format des Titeltextes zu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2205038"/>
            <a:ext cx="10970684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Klicken Sie, um die Formate des Gliederungstextes zu bearbeiten</a:t>
            </a:r>
          </a:p>
          <a:p>
            <a:pPr lvl="1"/>
            <a:r>
              <a:rPr lang="en-GB" altLang="en-US" smtClean="0"/>
              <a:t>Zweite Gliederungsebene</a:t>
            </a:r>
          </a:p>
          <a:p>
            <a:pPr lvl="2"/>
            <a:r>
              <a:rPr lang="en-GB" altLang="en-US" smtClean="0"/>
              <a:t>Dritte Gliederungsebene</a:t>
            </a:r>
          </a:p>
          <a:p>
            <a:pPr lvl="3"/>
            <a:r>
              <a:rPr lang="en-GB" altLang="en-US" smtClean="0"/>
              <a:t>Vierte Gliederungsebene</a:t>
            </a:r>
          </a:p>
          <a:p>
            <a:pPr lvl="4"/>
            <a:r>
              <a:rPr lang="en-GB" altLang="en-US" smtClean="0"/>
              <a:t>Fünfte Gliederungsebene</a:t>
            </a:r>
          </a:p>
          <a:p>
            <a:pPr lvl="4"/>
            <a:r>
              <a:rPr lang="en-GB" altLang="en-US" smtClean="0"/>
              <a:t>Sechste Gliederungsebene</a:t>
            </a:r>
          </a:p>
          <a:p>
            <a:pPr lvl="4"/>
            <a:r>
              <a:rPr lang="en-GB" altLang="en-US" smtClean="0"/>
              <a:t>Siebente Gliederungsebene</a:t>
            </a:r>
          </a:p>
          <a:p>
            <a:pPr lvl="4"/>
            <a:r>
              <a:rPr lang="en-GB" altLang="en-US" smtClean="0"/>
              <a:t>Achte Gliederungsebene</a:t>
            </a:r>
          </a:p>
          <a:p>
            <a:pPr lvl="4"/>
            <a:r>
              <a:rPr lang="en-GB" altLang="en-US" smtClean="0"/>
              <a:t>Neunte Gliederungsebene</a:t>
            </a:r>
          </a:p>
        </p:txBody>
      </p:sp>
    </p:spTree>
    <p:extLst>
      <p:ext uri="{BB962C8B-B14F-4D97-AF65-F5344CB8AC3E}">
        <p14:creationId xmlns:p14="http://schemas.microsoft.com/office/powerpoint/2010/main" val="99696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charset="0"/>
          <a:cs typeface="Arial Unicode MS" charset="0"/>
        </a:defRPr>
      </a:lvl5pPr>
      <a:lvl6pPr marL="4572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6pPr>
      <a:lvl7pPr marL="9144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7pPr>
      <a:lvl8pPr marL="13716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8pPr>
      <a:lvl9pPr marL="18288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9pPr>
    </p:titleStyle>
    <p:bodyStyle>
      <a:lvl1pPr marL="341313" indent="-341313" algn="l" defTabSz="449263" rtl="0" eaLnBrk="0" fontAlgn="base" hangingPunct="0">
        <a:spcBef>
          <a:spcPts val="550"/>
        </a:spcBef>
        <a:spcAft>
          <a:spcPct val="0"/>
        </a:spcAft>
        <a:buClr>
          <a:srgbClr val="FFC305"/>
        </a:buClr>
        <a:buSzPct val="130000"/>
        <a:buFont typeface="Lucida Grande" charset="0"/>
        <a:buChar char="•"/>
        <a:defRPr sz="2200">
          <a:solidFill>
            <a:srgbClr val="332586"/>
          </a:solidFill>
          <a:latin typeface="+mn-lt"/>
          <a:ea typeface="ＭＳ Ｐゴシック" charset="0"/>
          <a:cs typeface="+mn-cs"/>
        </a:defRPr>
      </a:lvl1pPr>
      <a:lvl2pPr marL="741363" indent="-284163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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Verdana" panose="020B0604030504040204" pitchFamily="34" charset="0"/>
        <a:buChar char="•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" y="1"/>
            <a:ext cx="12192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185863"/>
            <a:ext cx="1097068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Klicken Sie, um das Format des Titeltextes zu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2205038"/>
            <a:ext cx="10970684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Klicken Sie, um die Formate des Gliederungstextes zu bearbeiten</a:t>
            </a:r>
          </a:p>
          <a:p>
            <a:pPr lvl="1"/>
            <a:r>
              <a:rPr lang="en-GB" altLang="nl-BE" smtClean="0"/>
              <a:t>Zweite Gliederungsebene</a:t>
            </a:r>
          </a:p>
          <a:p>
            <a:pPr lvl="2"/>
            <a:r>
              <a:rPr lang="en-GB" altLang="nl-BE" smtClean="0"/>
              <a:t>Dritte Gliederungsebene</a:t>
            </a:r>
          </a:p>
          <a:p>
            <a:pPr lvl="3"/>
            <a:r>
              <a:rPr lang="en-GB" altLang="nl-BE" smtClean="0"/>
              <a:t>Vierte Gliederungsebene</a:t>
            </a:r>
          </a:p>
          <a:p>
            <a:pPr lvl="4"/>
            <a:r>
              <a:rPr lang="en-GB" altLang="nl-BE" smtClean="0"/>
              <a:t>Fünfte Gliederungsebene</a:t>
            </a:r>
          </a:p>
          <a:p>
            <a:pPr lvl="4"/>
            <a:r>
              <a:rPr lang="en-GB" altLang="nl-BE" smtClean="0"/>
              <a:t>Sechste Gliederungsebene</a:t>
            </a:r>
          </a:p>
          <a:p>
            <a:pPr lvl="4"/>
            <a:r>
              <a:rPr lang="en-GB" altLang="nl-BE" smtClean="0"/>
              <a:t>Siebente Gliederungsebene</a:t>
            </a:r>
          </a:p>
          <a:p>
            <a:pPr lvl="4"/>
            <a:r>
              <a:rPr lang="en-GB" altLang="nl-BE" smtClean="0"/>
              <a:t>Achte Gliederungsebene</a:t>
            </a:r>
          </a:p>
          <a:p>
            <a:pPr lvl="4"/>
            <a:r>
              <a:rPr lang="en-GB" altLang="nl-BE" smtClean="0"/>
              <a:t>Neunte Gliederungsebene</a:t>
            </a:r>
          </a:p>
        </p:txBody>
      </p:sp>
    </p:spTree>
    <p:extLst>
      <p:ext uri="{BB962C8B-B14F-4D97-AF65-F5344CB8AC3E}">
        <p14:creationId xmlns:p14="http://schemas.microsoft.com/office/powerpoint/2010/main" val="138894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+mj-lt"/>
          <a:ea typeface="ＭＳ Ｐゴシック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panose="020B0603020202020204" pitchFamily="34" charset="0"/>
        <a:defRPr sz="2800" b="1">
          <a:solidFill>
            <a:srgbClr val="332586"/>
          </a:solidFill>
          <a:latin typeface="Trebuchet MS" charset="0"/>
          <a:ea typeface="ＭＳ Ｐゴシック" pitchFamily="34" charset="-128"/>
          <a:cs typeface="Arial Unicode MS" charset="0"/>
        </a:defRPr>
      </a:lvl5pPr>
      <a:lvl6pPr marL="4572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6pPr>
      <a:lvl7pPr marL="9144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7pPr>
      <a:lvl8pPr marL="13716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8pPr>
      <a:lvl9pPr marL="1828800" algn="ctr" defTabSz="449263" rtl="0" eaLnBrk="0" fontAlgn="base" hangingPunct="0">
        <a:spcBef>
          <a:spcPct val="0"/>
        </a:spcBef>
        <a:spcAft>
          <a:spcPct val="0"/>
        </a:spcAft>
        <a:buClr>
          <a:srgbClr val="332586"/>
        </a:buClr>
        <a:buSzPct val="100000"/>
        <a:buFont typeface="Trebuchet MS" charset="0"/>
        <a:defRPr sz="2800" b="1">
          <a:solidFill>
            <a:srgbClr val="332586"/>
          </a:solidFill>
          <a:latin typeface="Trebuchet MS" charset="0"/>
          <a:cs typeface="Arial Unicode MS" charset="0"/>
        </a:defRPr>
      </a:lvl9pPr>
    </p:titleStyle>
    <p:bodyStyle>
      <a:lvl1pPr marL="341313" indent="-341313" algn="l" defTabSz="449263" rtl="0" eaLnBrk="0" fontAlgn="base" hangingPunct="0">
        <a:spcBef>
          <a:spcPts val="550"/>
        </a:spcBef>
        <a:spcAft>
          <a:spcPct val="0"/>
        </a:spcAft>
        <a:buClr>
          <a:srgbClr val="FFC305"/>
        </a:buClr>
        <a:buSzPct val="130000"/>
        <a:buFont typeface="Lucida Grande"/>
        <a:buChar char="•"/>
        <a:defRPr sz="2200">
          <a:solidFill>
            <a:srgbClr val="332586"/>
          </a:solidFill>
          <a:latin typeface="+mn-lt"/>
          <a:ea typeface="ＭＳ Ｐゴシック" pitchFamily="34" charset="-128"/>
          <a:cs typeface="+mn-cs"/>
        </a:defRPr>
      </a:lvl1pPr>
      <a:lvl2pPr marL="741363" indent="-284163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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Verdana" panose="020B0604030504040204" pitchFamily="34" charset="0"/>
        <a:buChar char="•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1400">
          <a:solidFill>
            <a:srgbClr val="332586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332586"/>
          </a:solidFill>
          <a:latin typeface="+mn-lt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Bild 1" descr="EUA_PPT_Sheets_Design_Tite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0" y="26989"/>
            <a:ext cx="12117859" cy="454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08827" y="2567806"/>
            <a:ext cx="6309741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332586"/>
              </a:buClr>
              <a:buSzPct val="100000"/>
              <a:defRPr/>
            </a:pPr>
            <a:r>
              <a:rPr lang="en-GB" sz="3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</a:t>
            </a:r>
            <a:r>
              <a:rPr lang="en-GB" sz="3200" b="1" dirty="0">
                <a:solidFill>
                  <a:srgbClr val="80808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uropean</a:t>
            </a:r>
            <a:r>
              <a:rPr lang="en-GB" sz="3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F</a:t>
            </a:r>
            <a:r>
              <a:rPr lang="en-GB" sz="3200" b="1" dirty="0">
                <a:solidFill>
                  <a:srgbClr val="80808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orum</a:t>
            </a:r>
            <a:r>
              <a:rPr lang="en-GB" sz="3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F</a:t>
            </a:r>
            <a:r>
              <a:rPr lang="en-GB" sz="3200" b="1" dirty="0">
                <a:solidFill>
                  <a:srgbClr val="80808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GB" sz="3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E</a:t>
            </a:r>
            <a:r>
              <a:rPr lang="en-GB" sz="3200" b="1" dirty="0">
                <a:solidFill>
                  <a:srgbClr val="80808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nhanced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332586"/>
              </a:buClr>
              <a:buSzPct val="100000"/>
              <a:defRPr/>
            </a:pPr>
            <a:r>
              <a:rPr lang="en-GB" sz="3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C</a:t>
            </a:r>
            <a:r>
              <a:rPr lang="en-GB" sz="3200" b="1" dirty="0">
                <a:solidFill>
                  <a:srgbClr val="80808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ollaboration in </a:t>
            </a:r>
            <a:r>
              <a:rPr lang="en-GB" sz="3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</a:t>
            </a:r>
            <a:r>
              <a:rPr lang="en-GB" sz="3200" b="1" dirty="0">
                <a:solidFill>
                  <a:srgbClr val="80808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eaching</a:t>
            </a:r>
            <a:endParaRPr lang="en-US" sz="3800" b="1" i="1" dirty="0">
              <a:ln w="10541" cmpd="sng">
                <a:solidFill>
                  <a:srgbClr val="000000">
                    <a:lumMod val="65000"/>
                    <a:lumOff val="35000"/>
                  </a:srgbClr>
                </a:solidFill>
                <a:prstDash val="solid"/>
              </a:ln>
              <a:solidFill>
                <a:srgbClr val="808080"/>
              </a:solidFill>
              <a:latin typeface="Arial" charset="0"/>
              <a:ea typeface="Arial Unicode MS" pitchFamily="34" charset="-128"/>
            </a:endParaRPr>
          </a:p>
        </p:txBody>
      </p:sp>
      <p:pic>
        <p:nvPicPr>
          <p:cNvPr id="4100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689" y="4660900"/>
            <a:ext cx="33051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http://eacea.ec.europa.eu/img/logos/erasmus_plus/eu_flag_co_funded_pos_%5Brgb%5D_right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24" y="5802489"/>
            <a:ext cx="2326075" cy="725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4394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5102226" y="692150"/>
            <a:ext cx="5408613" cy="1290638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3399"/>
                </a:solidFill>
              </a:rPr>
              <a:t>European Forum For Enhanced</a:t>
            </a:r>
            <a:br>
              <a:rPr lang="en-GB" altLang="en-US" smtClean="0">
                <a:solidFill>
                  <a:srgbClr val="003399"/>
                </a:solidFill>
              </a:rPr>
            </a:br>
            <a:r>
              <a:rPr lang="en-GB" altLang="en-US" smtClean="0">
                <a:solidFill>
                  <a:srgbClr val="003399"/>
                </a:solidFill>
              </a:rPr>
              <a:t> Collaboration in Teaching</a:t>
            </a:r>
            <a:endParaRPr lang="en-GB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1088" y="2474913"/>
            <a:ext cx="3816350" cy="40497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 Forward </a:t>
            </a:r>
            <a:r>
              <a:rPr lang="nl-BE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Looking</a:t>
            </a: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Cooperation Project (KA3), co-</a:t>
            </a:r>
            <a:r>
              <a:rPr lang="nl-BE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funded</a:t>
            </a: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nl-BE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by</a:t>
            </a: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nl-BE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the</a:t>
            </a: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Erasmus+ </a:t>
            </a:r>
            <a:r>
              <a:rPr lang="nl-BE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Programme</a:t>
            </a: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of </a:t>
            </a:r>
            <a:r>
              <a:rPr lang="nl-BE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the</a:t>
            </a: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European </a:t>
            </a:r>
            <a:r>
              <a:rPr lang="nl-BE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Commission</a:t>
            </a:r>
            <a:endParaRPr lang="nl-BE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Timeframe: December 2015-November 2018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Led </a:t>
            </a:r>
            <a:r>
              <a:rPr lang="nl-BE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by</a:t>
            </a: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nl-BE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the</a:t>
            </a: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European University Association (EUA)</a:t>
            </a:r>
          </a:p>
          <a:p>
            <a:pPr marL="0" indent="0">
              <a:buNone/>
              <a:defRPr/>
            </a:pPr>
            <a:endParaRPr lang="nl-BE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r>
              <a:rPr lang="nl-BE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</a:t>
            </a:r>
            <a:r>
              <a:rPr lang="nl-BE" sz="20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Contact: effect@eua.be</a:t>
            </a:r>
            <a:endParaRPr lang="nl-BE" sz="2000" i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defRPr/>
            </a:pPr>
            <a:endParaRPr lang="nl-BE" sz="100" dirty="0">
              <a:solidFill>
                <a:srgbClr val="002060"/>
              </a:solidFill>
            </a:endParaRPr>
          </a:p>
          <a:p>
            <a:pPr algn="just">
              <a:defRPr/>
            </a:pPr>
            <a:endParaRPr lang="nl-BE" altLang="en-US" sz="100" dirty="0">
              <a:solidFill>
                <a:srgbClr val="002060"/>
              </a:solidFill>
            </a:endParaRPr>
          </a:p>
          <a:p>
            <a:pPr marL="0" indent="0" algn="just">
              <a:buNone/>
              <a:defRPr/>
            </a:pPr>
            <a:endParaRPr lang="nl-BE" altLang="en-US" sz="1800" dirty="0">
              <a:solidFill>
                <a:srgbClr val="002060"/>
              </a:solidFill>
            </a:endParaRPr>
          </a:p>
          <a:p>
            <a:pPr algn="just">
              <a:defRPr/>
            </a:pPr>
            <a:endParaRPr lang="nl-BE" sz="2000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r>
              <a:rPr lang="nl-BE" sz="3200" dirty="0">
                <a:solidFill>
                  <a:srgbClr val="002060"/>
                </a:solidFill>
              </a:rPr>
              <a:t> </a:t>
            </a:r>
            <a:endParaRPr lang="en-GB" sz="3200" dirty="0">
              <a:solidFill>
                <a:srgbClr val="002060"/>
              </a:solidFill>
            </a:endParaRPr>
          </a:p>
        </p:txBody>
      </p:sp>
      <p:pic>
        <p:nvPicPr>
          <p:cNvPr id="409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426" y="692150"/>
            <a:ext cx="33051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9" y="2133601"/>
            <a:ext cx="4262437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Box 7"/>
          <p:cNvSpPr txBox="1">
            <a:spLocks noChangeArrowheads="1"/>
          </p:cNvSpPr>
          <p:nvPr/>
        </p:nvSpPr>
        <p:spPr bwMode="auto">
          <a:xfrm>
            <a:off x="5810250" y="6372225"/>
            <a:ext cx="48577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550"/>
              </a:spcBef>
              <a:buClr>
                <a:srgbClr val="FFC305"/>
              </a:buClr>
              <a:buSzPct val="130000"/>
              <a:buFont typeface="Lucida Grande" charset="0"/>
              <a:buChar char="•"/>
              <a:defRPr sz="2200">
                <a:solidFill>
                  <a:srgbClr val="332586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 marL="742950" indent="-285750">
              <a:spcBef>
                <a:spcPts val="3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 sz="1400">
                <a:solidFill>
                  <a:srgbClr val="332586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spcBef>
                <a:spcPts val="350"/>
              </a:spcBef>
              <a:buClr>
                <a:srgbClr val="000000"/>
              </a:buClr>
              <a:buSzPct val="100000"/>
              <a:buFont typeface="Verdana" panose="020B0604030504040204" pitchFamily="34" charset="0"/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GB" altLang="en-US" sz="1100" i="1">
                <a:solidFill>
                  <a:srgbClr val="000000"/>
                </a:solidFill>
                <a:latin typeface="Arial" panose="020B0604020202020204" pitchFamily="34" charset="0"/>
              </a:rPr>
              <a:t>High Level Group report on the Modernisation of Higher Education (2014)</a:t>
            </a:r>
          </a:p>
        </p:txBody>
      </p:sp>
      <p:pic>
        <p:nvPicPr>
          <p:cNvPr id="7" name="Picture 6" descr="http://eacea.ec.europa.eu/img/logos/erasmus_plus/eu_flag_co_funded_pos_%5Brgb%5D_right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350" y="6013609"/>
            <a:ext cx="2206694" cy="489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325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0"/>
          <p:cNvSpPr>
            <a:spLocks noGrp="1"/>
          </p:cNvSpPr>
          <p:nvPr>
            <p:ph type="title"/>
          </p:nvPr>
        </p:nvSpPr>
        <p:spPr>
          <a:xfrm>
            <a:off x="1919289" y="404814"/>
            <a:ext cx="8372475" cy="1019175"/>
          </a:xfrm>
        </p:spPr>
        <p:txBody>
          <a:bodyPr/>
          <a:lstStyle/>
          <a:p>
            <a:r>
              <a:rPr lang="fr-BE" altLang="en-US" smtClean="0">
                <a:solidFill>
                  <a:srgbClr val="003399"/>
                </a:solidFill>
              </a:rPr>
              <a:t>Project consortium: partners and friends</a:t>
            </a:r>
          </a:p>
        </p:txBody>
      </p:sp>
      <p:pic>
        <p:nvPicPr>
          <p:cNvPr id="43011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00414" y="4478338"/>
            <a:ext cx="5610225" cy="2379662"/>
          </a:xfrm>
        </p:spPr>
      </p:pic>
      <p:pic>
        <p:nvPicPr>
          <p:cNvPr id="43012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188" y="1406526"/>
            <a:ext cx="7645400" cy="2847975"/>
          </a:xfrm>
        </p:spPr>
      </p:pic>
    </p:spTree>
    <p:extLst>
      <p:ext uri="{BB962C8B-B14F-4D97-AF65-F5344CB8AC3E}">
        <p14:creationId xmlns:p14="http://schemas.microsoft.com/office/powerpoint/2010/main" val="206604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987551" y="476250"/>
            <a:ext cx="8228013" cy="946150"/>
          </a:xfrm>
        </p:spPr>
        <p:txBody>
          <a:bodyPr/>
          <a:lstStyle/>
          <a:p>
            <a:r>
              <a:rPr lang="nl-BE" altLang="en-US" dirty="0" err="1" smtClean="0">
                <a:solidFill>
                  <a:srgbClr val="002060"/>
                </a:solidFill>
              </a:rPr>
              <a:t>Objectives</a:t>
            </a:r>
            <a:endParaRPr lang="en-GB" altLang="en-US" dirty="0" smtClean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551" y="1422400"/>
            <a:ext cx="8215313" cy="5125156"/>
          </a:xfrm>
        </p:spPr>
        <p:txBody>
          <a:bodyPr/>
          <a:lstStyle/>
          <a:p>
            <a:pPr algn="just">
              <a:buFont typeface="Courier New" panose="02070309020205020404" pitchFamily="49" charset="0"/>
              <a:buChar char="o"/>
              <a:defRPr/>
            </a:pPr>
            <a:r>
              <a:rPr lang="en-GB" altLang="en-US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Facilitate exchange and collaboration between European actors for the enhancement of HE teaching</a:t>
            </a:r>
          </a:p>
          <a:p>
            <a:pPr algn="just">
              <a:buFont typeface="Courier New" panose="02070309020205020404" pitchFamily="49" charset="0"/>
              <a:buChar char="o"/>
              <a:defRPr/>
            </a:pPr>
            <a:r>
              <a:rPr lang="en-GB" altLang="en-US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Identify </a:t>
            </a:r>
            <a:r>
              <a:rPr lang="en-GB" altLang="en-US" i="1" dirty="0">
                <a:solidFill>
                  <a:srgbClr val="002060"/>
                </a:solidFill>
                <a:latin typeface="Calibri" panose="020F0502020204030204" pitchFamily="34" charset="0"/>
              </a:rPr>
              <a:t>good practices and develop new and innovative approaches </a:t>
            </a:r>
          </a:p>
          <a:p>
            <a:pPr marL="685800" lvl="1" indent="-285750" algn="just">
              <a:buFont typeface="Wingdings" panose="05000000000000000000" pitchFamily="2" charset="2"/>
              <a:buChar char="ü"/>
              <a:defRPr/>
            </a:pPr>
            <a:r>
              <a:rPr lang="en-GB" altLang="en-US" sz="20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Develop and test new materials for teaching enhancement</a:t>
            </a:r>
          </a:p>
          <a:p>
            <a:pPr marL="685800" lvl="1" indent="-285750" algn="just">
              <a:buFont typeface="Wingdings" panose="05000000000000000000" pitchFamily="2" charset="2"/>
              <a:buChar char="ü"/>
              <a:defRPr/>
            </a:pPr>
            <a:r>
              <a:rPr lang="en-GB" altLang="en-US" sz="20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Develop a manual of general principles</a:t>
            </a:r>
          </a:p>
          <a:p>
            <a:pPr algn="just">
              <a:buFont typeface="Courier New" panose="02070309020205020404" pitchFamily="49" charset="0"/>
              <a:buChar char="o"/>
              <a:defRPr/>
            </a:pPr>
            <a:r>
              <a:rPr lang="en-GB" altLang="en-US" i="1" dirty="0">
                <a:solidFill>
                  <a:srgbClr val="002060"/>
                </a:solidFill>
                <a:latin typeface="Calibri" panose="020F0502020204030204" pitchFamily="34" charset="0"/>
              </a:rPr>
              <a:t>Support institutions in the development of strategic approaches</a:t>
            </a:r>
          </a:p>
          <a:p>
            <a:pPr marL="685800" lvl="1" indent="-285750" algn="just">
              <a:buFont typeface="Wingdings" panose="05000000000000000000" pitchFamily="2" charset="2"/>
              <a:buChar char="ü"/>
              <a:defRPr/>
            </a:pPr>
            <a:r>
              <a:rPr lang="en-GB" altLang="en-US" sz="20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Inter-institutional peer-learning on strategic, centralised approaches to teaching enhancement</a:t>
            </a:r>
          </a:p>
          <a:p>
            <a:pPr marL="685800" lvl="1" indent="-285750" algn="just">
              <a:buFont typeface="Wingdings" panose="05000000000000000000" pitchFamily="2" charset="2"/>
              <a:buChar char="ü"/>
              <a:defRPr/>
            </a:pPr>
            <a:r>
              <a:rPr lang="en-GB" altLang="en-US" sz="20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Develop and test a strategy support package/toolkit </a:t>
            </a:r>
          </a:p>
          <a:p>
            <a:pPr algn="just">
              <a:buFont typeface="Courier New" panose="02070309020205020404" pitchFamily="49" charset="0"/>
              <a:buChar char="o"/>
              <a:defRPr/>
            </a:pPr>
            <a:r>
              <a:rPr lang="en-GB" altLang="en-US" i="1" dirty="0">
                <a:solidFill>
                  <a:srgbClr val="002060"/>
                </a:solidFill>
                <a:latin typeface="Calibri" panose="020F0502020204030204" pitchFamily="34" charset="0"/>
              </a:rPr>
              <a:t>Develop a model for a sustainable European structure </a:t>
            </a:r>
          </a:p>
          <a:p>
            <a:pPr marL="685800" lvl="1" indent="-285750" algn="just">
              <a:buFont typeface="Wingdings" panose="05000000000000000000" pitchFamily="2" charset="2"/>
              <a:buChar char="ü"/>
              <a:defRPr/>
            </a:pPr>
            <a:r>
              <a:rPr lang="en-GB" altLang="en-US" sz="20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Feasibility study on the mission, activities, target groups, delivery modes, governance and ownership, and business model for self-sustainability</a:t>
            </a:r>
          </a:p>
          <a:p>
            <a:pPr marL="228600" indent="-228600">
              <a:buNone/>
              <a:defRPr/>
            </a:pPr>
            <a:endParaRPr lang="en-GB" altLang="en-US" dirty="0" smtClean="0"/>
          </a:p>
          <a:p>
            <a:pPr marL="228600" indent="-228600">
              <a:buNone/>
              <a:defRPr/>
            </a:pPr>
            <a:endParaRPr lang="en-GB" altLang="en-US" dirty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133" y="826032"/>
            <a:ext cx="1444978" cy="69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Picture 5" descr="http://eacea.ec.europa.eu/img/logos/erasmus_plus/eu_flag_co_funded_pos_%5Brgb%5D_right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8" y="6096741"/>
            <a:ext cx="1717040" cy="489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524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978" y="769587"/>
            <a:ext cx="1512711" cy="77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04813"/>
            <a:ext cx="8228013" cy="946150"/>
          </a:xfrm>
        </p:spPr>
        <p:txBody>
          <a:bodyPr/>
          <a:lstStyle/>
          <a:p>
            <a:pPr>
              <a:defRPr/>
            </a:pPr>
            <a:r>
              <a:rPr lang="nl-BE" altLang="en-US" dirty="0" err="1" smtClean="0">
                <a:solidFill>
                  <a:schemeClr val="accent6"/>
                </a:solidFill>
                <a:ea typeface="ＭＳ Ｐゴシック" panose="020B0600070205080204" pitchFamily="34" charset="-128"/>
              </a:rPr>
              <a:t>Activities</a:t>
            </a:r>
            <a:r>
              <a:rPr lang="nl-BE" altLang="en-US" dirty="0" smtClean="0">
                <a:solidFill>
                  <a:schemeClr val="accent6"/>
                </a:solidFill>
                <a:ea typeface="ＭＳ Ｐゴシック" panose="020B0600070205080204" pitchFamily="34" charset="-128"/>
              </a:rPr>
              <a:t> &amp; outputs</a:t>
            </a:r>
            <a:endParaRPr lang="en-GB" dirty="0">
              <a:solidFill>
                <a:schemeClr val="accent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198134"/>
              </p:ext>
            </p:extLst>
          </p:nvPr>
        </p:nvGraphicFramePr>
        <p:xfrm>
          <a:off x="479376" y="1350814"/>
          <a:ext cx="9750474" cy="5318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Picture 4" descr="http://eacea.ec.europa.eu/img/logos/erasmus_plus/eu_flag_co_funded_pos_%5Brgb%5D_right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8" y="6096741"/>
            <a:ext cx="1717040" cy="489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6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927403"/>
            <a:ext cx="10970683" cy="654226"/>
          </a:xfrm>
        </p:spPr>
        <p:txBody>
          <a:bodyPr/>
          <a:lstStyle/>
          <a:p>
            <a:r>
              <a:rPr lang="en-GB" dirty="0" smtClean="0"/>
              <a:t>WG1- Staff development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850193"/>
            <a:ext cx="10970684" cy="4846200"/>
          </a:xfrm>
        </p:spPr>
        <p:txBody>
          <a:bodyPr/>
          <a:lstStyle/>
          <a:p>
            <a:r>
              <a:rPr lang="en-GB" sz="2000" dirty="0" smtClean="0"/>
              <a:t> </a:t>
            </a:r>
            <a:r>
              <a:rPr lang="en-GB" b="1" dirty="0" smtClean="0">
                <a:latin typeface="Calibri" panose="020F0502020204030204" pitchFamily="34" charset="0"/>
              </a:rPr>
              <a:t>Overall Mission: contributing to staff development and </a:t>
            </a:r>
            <a:r>
              <a:rPr lang="en-GB" b="1" dirty="0">
                <a:latin typeface="Calibri" panose="020F0502020204030204" pitchFamily="34" charset="0"/>
              </a:rPr>
              <a:t>t</a:t>
            </a:r>
            <a:r>
              <a:rPr lang="en-GB" b="1" dirty="0" smtClean="0">
                <a:latin typeface="Calibri" panose="020F0502020204030204" pitchFamily="34" charset="0"/>
              </a:rPr>
              <a:t>eaching  enhancement </a:t>
            </a:r>
          </a:p>
          <a:p>
            <a:pPr marL="0" indent="0">
              <a:buNone/>
            </a:pPr>
            <a:endParaRPr lang="en-GB" b="1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One of the ways for addressing our mission: responding to two of the grand challenges in Higher Education: </a:t>
            </a:r>
            <a:r>
              <a:rPr lang="en-GB" b="1" dirty="0" smtClean="0">
                <a:latin typeface="Calibri" panose="020F0502020204030204" pitchFamily="34" charset="0"/>
              </a:rPr>
              <a:t>Inclusion</a:t>
            </a:r>
            <a:r>
              <a:rPr lang="en-GB" dirty="0" smtClean="0">
                <a:latin typeface="Calibri" panose="020F0502020204030204" pitchFamily="34" charset="0"/>
              </a:rPr>
              <a:t> and </a:t>
            </a:r>
            <a:r>
              <a:rPr lang="en-GB" b="1" dirty="0" smtClean="0">
                <a:latin typeface="Calibri" panose="020F0502020204030204" pitchFamily="34" charset="0"/>
              </a:rPr>
              <a:t>Citizenship Skills</a:t>
            </a:r>
            <a:r>
              <a:rPr lang="en-GB" dirty="0">
                <a:latin typeface="Calibri" panose="020F0502020204030204" pitchFamily="34" charset="0"/>
              </a:rPr>
              <a:t> </a:t>
            </a:r>
            <a:endParaRPr lang="en-GB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i="1" dirty="0" smtClean="0">
                <a:latin typeface="Calibri" panose="020F0502020204030204" pitchFamily="34" charset="0"/>
              </a:rPr>
              <a:t>through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latin typeface="Calibri" panose="020F0502020204030204" pitchFamily="34" charset="0"/>
              </a:rPr>
              <a:t>a series of workshops/round tables (both face to face and in a virtual learning environment);</a:t>
            </a:r>
          </a:p>
          <a:p>
            <a:r>
              <a:rPr lang="en-GB" dirty="0">
                <a:latin typeface="Calibri" panose="020F0502020204030204" pitchFamily="34" charset="0"/>
              </a:rPr>
              <a:t> </a:t>
            </a:r>
            <a:r>
              <a:rPr lang="en-GB" u="sng" dirty="0" smtClean="0">
                <a:latin typeface="Calibri" panose="020F0502020204030204" pitchFamily="34" charset="0"/>
              </a:rPr>
              <a:t>Methodology and modes of delivery: </a:t>
            </a:r>
          </a:p>
          <a:p>
            <a:pPr>
              <a:buFontTx/>
              <a:buChar char="-"/>
            </a:pPr>
            <a:r>
              <a:rPr lang="en-GB" dirty="0" smtClean="0">
                <a:latin typeface="Calibri" panose="020F0502020204030204" pitchFamily="34" charset="0"/>
              </a:rPr>
              <a:t>Hosting round table conversations in different national, European and institutional settings; </a:t>
            </a:r>
          </a:p>
          <a:p>
            <a:pPr>
              <a:buFontTx/>
              <a:buChar char="-"/>
            </a:pPr>
            <a:r>
              <a:rPr lang="en-GB" dirty="0" smtClean="0">
                <a:latin typeface="Calibri" panose="020F0502020204030204" pitchFamily="34" charset="0"/>
              </a:rPr>
              <a:t>Promoting discussions based on a pool of introspective questions;</a:t>
            </a:r>
          </a:p>
          <a:p>
            <a:pPr>
              <a:buFontTx/>
              <a:buChar char="-"/>
            </a:pPr>
            <a:r>
              <a:rPr lang="en-GB" dirty="0" smtClean="0">
                <a:latin typeface="Calibri" panose="020F0502020204030204" pitchFamily="34" charset="0"/>
              </a:rPr>
              <a:t>Involving a wide cross section of relevant stakeholders, including students.</a:t>
            </a:r>
          </a:p>
          <a:p>
            <a:pPr marL="0" indent="0" algn="r">
              <a:buNone/>
            </a:pPr>
            <a:endParaRPr lang="en-GB" dirty="0" smtClean="0"/>
          </a:p>
        </p:txBody>
      </p:sp>
      <p:pic>
        <p:nvPicPr>
          <p:cNvPr id="5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378" y="927404"/>
            <a:ext cx="1738490" cy="66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Picture 5" descr="http://eacea.ec.europa.eu/img/logos/erasmus_plus/eu_flag_co_funded_pos_%5Brgb%5D_right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47" y="6206807"/>
            <a:ext cx="1717040" cy="489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29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Timeline for workshops on Inclusion and Citizenship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 smtClean="0">
                <a:latin typeface="Calibri" panose="020F0502020204030204" pitchFamily="34" charset="0"/>
              </a:rPr>
              <a:t> </a:t>
            </a:r>
            <a:r>
              <a:rPr lang="en-GB" sz="2100" dirty="0" smtClean="0">
                <a:latin typeface="Calibri" panose="020F0502020204030204" pitchFamily="34" charset="0"/>
              </a:rPr>
              <a:t>1</a:t>
            </a:r>
            <a:r>
              <a:rPr lang="en-GB" sz="2100" baseline="30000" dirty="0" smtClean="0">
                <a:latin typeface="Calibri" panose="020F0502020204030204" pitchFamily="34" charset="0"/>
              </a:rPr>
              <a:t>st</a:t>
            </a:r>
            <a:r>
              <a:rPr lang="en-GB" sz="2100" dirty="0" smtClean="0">
                <a:latin typeface="Calibri" panose="020F0502020204030204" pitchFamily="34" charset="0"/>
              </a:rPr>
              <a:t>  workshop (national level), 31 January 2017, University of Porto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100" dirty="0" smtClean="0">
                <a:latin typeface="Calibri" panose="020F0502020204030204" pitchFamily="34" charset="0"/>
              </a:rPr>
              <a:t> 2</a:t>
            </a:r>
            <a:r>
              <a:rPr lang="en-GB" sz="2100" baseline="30000" dirty="0" smtClean="0">
                <a:latin typeface="Calibri" panose="020F0502020204030204" pitchFamily="34" charset="0"/>
              </a:rPr>
              <a:t>nd</a:t>
            </a:r>
            <a:r>
              <a:rPr lang="en-GB" sz="2100" dirty="0" smtClean="0">
                <a:latin typeface="Calibri" panose="020F0502020204030204" pitchFamily="34" charset="0"/>
              </a:rPr>
              <a:t>  workshop (international), March 2017 (tbc), Hungarian Rectors’ Conference, Budapest, Hungary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100" dirty="0" smtClean="0">
                <a:latin typeface="Calibri" panose="020F0502020204030204" pitchFamily="34" charset="0"/>
              </a:rPr>
              <a:t> 3</a:t>
            </a:r>
            <a:r>
              <a:rPr lang="en-GB" sz="2100" baseline="30000" dirty="0" smtClean="0">
                <a:latin typeface="Calibri" panose="020F0502020204030204" pitchFamily="34" charset="0"/>
              </a:rPr>
              <a:t>rd</a:t>
            </a:r>
            <a:r>
              <a:rPr lang="en-GB" sz="2100" dirty="0" smtClean="0">
                <a:latin typeface="Calibri" panose="020F0502020204030204" pitchFamily="34" charset="0"/>
              </a:rPr>
              <a:t>  workshop (national level), August 2017 (tbc), University of Eastern Finland, Kuopio, Finland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100" dirty="0">
                <a:latin typeface="Calibri" panose="020F0502020204030204" pitchFamily="34" charset="0"/>
              </a:rPr>
              <a:t> </a:t>
            </a:r>
            <a:r>
              <a:rPr lang="en-GB" sz="2100" dirty="0" smtClean="0">
                <a:latin typeface="Calibri" panose="020F0502020204030204" pitchFamily="34" charset="0"/>
              </a:rPr>
              <a:t>4</a:t>
            </a:r>
            <a:r>
              <a:rPr lang="en-GB" sz="2100" baseline="30000" dirty="0" smtClean="0">
                <a:latin typeface="Calibri" panose="020F0502020204030204" pitchFamily="34" charset="0"/>
              </a:rPr>
              <a:t>th</a:t>
            </a:r>
            <a:r>
              <a:rPr lang="en-GB" sz="2100" dirty="0" smtClean="0">
                <a:latin typeface="Calibri" panose="020F0502020204030204" pitchFamily="34" charset="0"/>
              </a:rPr>
              <a:t> workshop (international), 27 September 2017, Paris, France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100" dirty="0" smtClean="0">
                <a:latin typeface="Calibri" panose="020F0502020204030204" pitchFamily="34" charset="0"/>
              </a:rPr>
              <a:t> Virtual workshop(s), Autumn 2017-March 2018</a:t>
            </a:r>
            <a:endParaRPr lang="en-GB" sz="21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1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800" dirty="0" smtClean="0">
              <a:latin typeface="Calibri" panose="020F0502020204030204" pitchFamily="34" charset="0"/>
            </a:endParaRP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3510" y="817186"/>
            <a:ext cx="1738490" cy="66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" name="Picture 4" descr="http://eacea.ec.europa.eu/img/logos/erasmus_plus/eu_flag_co_funded_pos_%5Brgb%5D_right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6035040"/>
            <a:ext cx="1919676" cy="489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22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rebuchet MS"/>
        <a:ea typeface=""/>
        <a:cs typeface="Arial Unicode MS"/>
      </a:majorFont>
      <a:minorFont>
        <a:latin typeface="Verdana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3325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3325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rebuchet MS"/>
        <a:ea typeface=""/>
        <a:cs typeface="Arial Unicode MS"/>
      </a:majorFont>
      <a:minorFont>
        <a:latin typeface="Verdana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3325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3325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rebuchet MS"/>
        <a:ea typeface=""/>
        <a:cs typeface="Arial Unicode MS"/>
      </a:majorFont>
      <a:minorFont>
        <a:latin typeface="Verdana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3325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3325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rebuchet MS"/>
        <a:ea typeface=""/>
        <a:cs typeface="Arial Unicode MS"/>
      </a:majorFont>
      <a:minorFont>
        <a:latin typeface="Verdana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3325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3325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rebuchet MS"/>
        <a:ea typeface=""/>
        <a:cs typeface="Arial Unicode MS"/>
      </a:majorFont>
      <a:minorFont>
        <a:latin typeface="Verdana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3325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3325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1227</Words>
  <Application>Microsoft Office PowerPoint</Application>
  <PresentationFormat>Widescreen</PresentationFormat>
  <Paragraphs>105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22" baseType="lpstr">
      <vt:lpstr>Arial Unicode MS</vt:lpstr>
      <vt:lpstr>ＭＳ Ｐゴシック</vt:lpstr>
      <vt:lpstr>Arial</vt:lpstr>
      <vt:lpstr>Calibri</vt:lpstr>
      <vt:lpstr>Courier New</vt:lpstr>
      <vt:lpstr>Lucida Grande</vt:lpstr>
      <vt:lpstr>Times New Roman</vt:lpstr>
      <vt:lpstr>Trebuchet MS</vt:lpstr>
      <vt:lpstr>Verdana</vt:lpstr>
      <vt:lpstr>Wingdings</vt:lpstr>
      <vt:lpstr>1_Office Theme</vt:lpstr>
      <vt:lpstr>2_Office Theme</vt:lpstr>
      <vt:lpstr>3_Office Theme</vt:lpstr>
      <vt:lpstr>4_Office Theme</vt:lpstr>
      <vt:lpstr>5_Office Theme</vt:lpstr>
      <vt:lpstr>PowerPoint Presentation</vt:lpstr>
      <vt:lpstr>European Forum For Enhanced  Collaboration in Teaching</vt:lpstr>
      <vt:lpstr>Project consortium: partners and friends</vt:lpstr>
      <vt:lpstr>Objectives</vt:lpstr>
      <vt:lpstr>Activities &amp; outputs</vt:lpstr>
      <vt:lpstr>WG1- Staff development  </vt:lpstr>
      <vt:lpstr>Timeline for workshops on Inclusion and Citizenship Skills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Luisa Bunescu</dc:creator>
  <cp:lastModifiedBy>Luisa Bunescu</cp:lastModifiedBy>
  <cp:revision>25</cp:revision>
  <dcterms:created xsi:type="dcterms:W3CDTF">2017-01-09T13:35:32Z</dcterms:created>
  <dcterms:modified xsi:type="dcterms:W3CDTF">2017-01-10T15:25:28Z</dcterms:modified>
</cp:coreProperties>
</file>