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2" r:id="rId1"/>
  </p:sldMasterIdLst>
  <p:notesMasterIdLst>
    <p:notesMasterId r:id="rId16"/>
  </p:notesMasterIdLst>
  <p:sldIdLst>
    <p:sldId id="256" r:id="rId2"/>
    <p:sldId id="257" r:id="rId3"/>
    <p:sldId id="258" r:id="rId4"/>
    <p:sldId id="259" r:id="rId5"/>
    <p:sldId id="260" r:id="rId6"/>
    <p:sldId id="263" r:id="rId7"/>
    <p:sldId id="264" r:id="rId8"/>
    <p:sldId id="265" r:id="rId9"/>
    <p:sldId id="266" r:id="rId10"/>
    <p:sldId id="267" r:id="rId11"/>
    <p:sldId id="268" r:id="rId12"/>
    <p:sldId id="261" r:id="rId13"/>
    <p:sldId id="262"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00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B92254-32C2-9545-8C67-7387367DD63F}" type="datetimeFigureOut">
              <a:rPr lang="en-US" smtClean="0"/>
              <a:t>01/12/14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78F3C4-22C0-8E44-9C72-A40339F44F21}" type="slidenum">
              <a:rPr lang="en-US" smtClean="0"/>
              <a:t>‹#›</a:t>
            </a:fld>
            <a:endParaRPr lang="en-US"/>
          </a:p>
        </p:txBody>
      </p:sp>
    </p:spTree>
    <p:extLst>
      <p:ext uri="{BB962C8B-B14F-4D97-AF65-F5344CB8AC3E}">
        <p14:creationId xmlns:p14="http://schemas.microsoft.com/office/powerpoint/2010/main" val="376450703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Autonomia</a:t>
            </a:r>
            <a:r>
              <a:rPr lang="en-US" baseline="0" dirty="0" smtClean="0"/>
              <a:t> </a:t>
            </a:r>
            <a:r>
              <a:rPr lang="en-US" baseline="0" dirty="0" err="1" smtClean="0"/>
              <a:t>universit</a:t>
            </a:r>
            <a:r>
              <a:rPr lang="en-US" baseline="0" dirty="0" err="1" smtClean="0"/>
              <a:t>ária</a:t>
            </a:r>
            <a:endParaRPr lang="en-US" baseline="0" dirty="0" smtClean="0"/>
          </a:p>
          <a:p>
            <a:r>
              <a:rPr lang="en-US" baseline="0" dirty="0" err="1" smtClean="0"/>
              <a:t>Importância</a:t>
            </a:r>
            <a:r>
              <a:rPr lang="en-US" baseline="0" dirty="0" smtClean="0"/>
              <a:t> da </a:t>
            </a:r>
            <a:r>
              <a:rPr lang="en-US" baseline="0" dirty="0" err="1" smtClean="0"/>
              <a:t>autonomia</a:t>
            </a:r>
            <a:r>
              <a:rPr lang="en-US" baseline="0" dirty="0" smtClean="0"/>
              <a:t> </a:t>
            </a:r>
            <a:r>
              <a:rPr lang="en-US" baseline="0" dirty="0" err="1" smtClean="0"/>
              <a:t>para</a:t>
            </a:r>
            <a:r>
              <a:rPr lang="en-US" baseline="0" dirty="0" smtClean="0"/>
              <a:t> a </a:t>
            </a:r>
            <a:r>
              <a:rPr lang="en-US" baseline="0" dirty="0" err="1" smtClean="0"/>
              <a:t>eficiência</a:t>
            </a:r>
            <a:r>
              <a:rPr lang="en-US" baseline="0" dirty="0" smtClean="0"/>
              <a:t> de </a:t>
            </a:r>
            <a:r>
              <a:rPr lang="en-US" baseline="0" dirty="0" err="1" smtClean="0"/>
              <a:t>funcionamento</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2</a:t>
            </a:fld>
            <a:endParaRPr lang="en-US"/>
          </a:p>
        </p:txBody>
      </p:sp>
    </p:spTree>
    <p:extLst>
      <p:ext uri="{BB962C8B-B14F-4D97-AF65-F5344CB8AC3E}">
        <p14:creationId xmlns:p14="http://schemas.microsoft.com/office/powerpoint/2010/main" val="133052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At</a:t>
            </a:r>
            <a:r>
              <a:rPr lang="en-US" dirty="0" err="1" smtClean="0"/>
              <a:t>é</a:t>
            </a:r>
            <a:r>
              <a:rPr lang="en-US" dirty="0" smtClean="0"/>
              <a:t> </a:t>
            </a:r>
            <a:r>
              <a:rPr lang="en-US" dirty="0" err="1" smtClean="0"/>
              <a:t>recentemente</a:t>
            </a:r>
            <a:r>
              <a:rPr lang="en-US" dirty="0" smtClean="0"/>
              <a:t> </a:t>
            </a:r>
            <a:r>
              <a:rPr lang="en-US" dirty="0" err="1" smtClean="0"/>
              <a:t>os</a:t>
            </a:r>
            <a:r>
              <a:rPr lang="en-US" dirty="0" smtClean="0"/>
              <a:t> </a:t>
            </a:r>
            <a:r>
              <a:rPr lang="en-US" dirty="0" err="1" smtClean="0"/>
              <a:t>académicos</a:t>
            </a:r>
            <a:r>
              <a:rPr lang="en-US" dirty="0" smtClean="0"/>
              <a:t> </a:t>
            </a:r>
            <a:r>
              <a:rPr lang="en-US" dirty="0" err="1" smtClean="0"/>
              <a:t>eram</a:t>
            </a:r>
            <a:r>
              <a:rPr lang="en-US" dirty="0" smtClean="0"/>
              <a:t> </a:t>
            </a:r>
            <a:r>
              <a:rPr lang="en-US" dirty="0" err="1" smtClean="0"/>
              <a:t>vistos</a:t>
            </a:r>
            <a:r>
              <a:rPr lang="en-US" dirty="0" smtClean="0"/>
              <a:t> </a:t>
            </a:r>
            <a:r>
              <a:rPr lang="en-US" dirty="0" err="1" smtClean="0"/>
              <a:t>como</a:t>
            </a:r>
            <a:r>
              <a:rPr lang="en-US" dirty="0" smtClean="0"/>
              <a:t> </a:t>
            </a:r>
            <a:r>
              <a:rPr lang="en-US" dirty="0" err="1" smtClean="0"/>
              <a:t>os</a:t>
            </a:r>
            <a:r>
              <a:rPr lang="en-US" dirty="0" smtClean="0"/>
              <a:t> </a:t>
            </a:r>
            <a:r>
              <a:rPr lang="en-US" dirty="0" err="1" smtClean="0"/>
              <a:t>únicos</a:t>
            </a:r>
            <a:r>
              <a:rPr lang="en-US" dirty="0" smtClean="0"/>
              <a:t> </a:t>
            </a:r>
            <a:r>
              <a:rPr lang="en-US" dirty="0" err="1" smtClean="0"/>
              <a:t>capazes</a:t>
            </a:r>
            <a:r>
              <a:rPr lang="en-US" dirty="0" smtClean="0"/>
              <a:t> de </a:t>
            </a:r>
            <a:r>
              <a:rPr lang="en-US" dirty="0" err="1" smtClean="0"/>
              <a:t>gerir</a:t>
            </a:r>
            <a:r>
              <a:rPr lang="en-US" dirty="0" smtClean="0"/>
              <a:t> as </a:t>
            </a:r>
            <a:r>
              <a:rPr lang="en-US" dirty="0" err="1" smtClean="0"/>
              <a:t>universidades</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3</a:t>
            </a:fld>
            <a:endParaRPr lang="en-US"/>
          </a:p>
        </p:txBody>
      </p:sp>
    </p:spTree>
    <p:extLst>
      <p:ext uri="{BB962C8B-B14F-4D97-AF65-F5344CB8AC3E}">
        <p14:creationId xmlns:p14="http://schemas.microsoft.com/office/powerpoint/2010/main" val="583252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a:t>
            </a:r>
            <a:r>
              <a:rPr lang="en-US" dirty="0" err="1" smtClean="0"/>
              <a:t>proletarizaç</a:t>
            </a:r>
            <a:r>
              <a:rPr lang="en-US" dirty="0" err="1" smtClean="0"/>
              <a:t>ão</a:t>
            </a:r>
            <a:r>
              <a:rPr lang="en-US" dirty="0" smtClean="0"/>
              <a:t> dos </a:t>
            </a:r>
            <a:r>
              <a:rPr lang="en-US" dirty="0" err="1" smtClean="0"/>
              <a:t>académicos</a:t>
            </a:r>
            <a:r>
              <a:rPr lang="en-US" dirty="0" smtClean="0"/>
              <a:t> – Halsey</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4</a:t>
            </a:fld>
            <a:endParaRPr lang="en-US"/>
          </a:p>
        </p:txBody>
      </p:sp>
    </p:spTree>
    <p:extLst>
      <p:ext uri="{BB962C8B-B14F-4D97-AF65-F5344CB8AC3E}">
        <p14:creationId xmlns:p14="http://schemas.microsoft.com/office/powerpoint/2010/main" val="16375495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Em</a:t>
            </a:r>
            <a:r>
              <a:rPr lang="en-US" dirty="0" smtClean="0"/>
              <a:t> </a:t>
            </a:r>
            <a:r>
              <a:rPr lang="en-US" dirty="0" err="1" smtClean="0"/>
              <a:t>Inglaterra</a:t>
            </a:r>
            <a:r>
              <a:rPr lang="en-US" baseline="0" dirty="0" smtClean="0"/>
              <a:t> </a:t>
            </a:r>
            <a:r>
              <a:rPr lang="en-US" baseline="0" dirty="0" err="1" smtClean="0"/>
              <a:t>ver</a:t>
            </a:r>
            <a:r>
              <a:rPr lang="en-US" baseline="0" dirty="0" smtClean="0"/>
              <a:t> as </a:t>
            </a:r>
            <a:r>
              <a:rPr lang="en-US" baseline="0" dirty="0" err="1" smtClean="0"/>
              <a:t>excepç</a:t>
            </a:r>
            <a:r>
              <a:rPr lang="en-US" baseline="0" dirty="0" err="1" smtClean="0"/>
              <a:t>ões</a:t>
            </a:r>
            <a:r>
              <a:rPr lang="en-US" baseline="0" dirty="0" smtClean="0"/>
              <a:t> de Oxford e Cambridge</a:t>
            </a:r>
          </a:p>
          <a:p>
            <a:r>
              <a:rPr lang="en-US" baseline="0" dirty="0" err="1" smtClean="0"/>
              <a:t>Separação</a:t>
            </a:r>
            <a:r>
              <a:rPr lang="en-US" baseline="0" dirty="0" smtClean="0"/>
              <a:t> da </a:t>
            </a:r>
            <a:r>
              <a:rPr lang="en-US" baseline="0" dirty="0" err="1" smtClean="0"/>
              <a:t>componente</a:t>
            </a:r>
            <a:r>
              <a:rPr lang="en-US" baseline="0" dirty="0" smtClean="0"/>
              <a:t> </a:t>
            </a:r>
            <a:r>
              <a:rPr lang="en-US" baseline="0" dirty="0" err="1" smtClean="0"/>
              <a:t>académica</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5</a:t>
            </a:fld>
            <a:endParaRPr lang="en-US"/>
          </a:p>
        </p:txBody>
      </p:sp>
    </p:spTree>
    <p:extLst>
      <p:ext uri="{BB962C8B-B14F-4D97-AF65-F5344CB8AC3E}">
        <p14:creationId xmlns:p14="http://schemas.microsoft.com/office/powerpoint/2010/main" val="3098562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Reitor</a:t>
            </a:r>
            <a:r>
              <a:rPr lang="en-US" dirty="0" smtClean="0"/>
              <a:t> </a:t>
            </a:r>
            <a:r>
              <a:rPr lang="en-US" dirty="0" err="1" smtClean="0"/>
              <a:t>eleito</a:t>
            </a:r>
            <a:r>
              <a:rPr lang="en-US" dirty="0" smtClean="0"/>
              <a:t> preside </a:t>
            </a:r>
            <a:r>
              <a:rPr lang="en-US" dirty="0" err="1" smtClean="0"/>
              <a:t>ao</a:t>
            </a:r>
            <a:r>
              <a:rPr lang="en-US" dirty="0" smtClean="0"/>
              <a:t> Board</a:t>
            </a:r>
          </a:p>
          <a:p>
            <a:r>
              <a:rPr lang="en-US" dirty="0" err="1" smtClean="0"/>
              <a:t>Reitor</a:t>
            </a:r>
            <a:r>
              <a:rPr lang="en-US" dirty="0" smtClean="0"/>
              <a:t> </a:t>
            </a:r>
            <a:r>
              <a:rPr lang="en-US" dirty="0" err="1" smtClean="0"/>
              <a:t>contratado</a:t>
            </a:r>
            <a:r>
              <a:rPr lang="en-US" dirty="0" smtClean="0"/>
              <a:t> </a:t>
            </a:r>
            <a:r>
              <a:rPr lang="en-US" dirty="0" err="1" smtClean="0"/>
              <a:t>responde</a:t>
            </a:r>
            <a:r>
              <a:rPr lang="en-US" dirty="0" smtClean="0"/>
              <a:t> </a:t>
            </a:r>
            <a:r>
              <a:rPr lang="en-US" dirty="0" err="1" smtClean="0"/>
              <a:t>perante</a:t>
            </a:r>
            <a:r>
              <a:rPr lang="en-US" dirty="0" smtClean="0"/>
              <a:t> o Board e Chairman </a:t>
            </a:r>
            <a:r>
              <a:rPr lang="en-US" dirty="0" err="1" smtClean="0"/>
              <a:t>externo</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7</a:t>
            </a:fld>
            <a:endParaRPr lang="en-US"/>
          </a:p>
        </p:txBody>
      </p:sp>
    </p:spTree>
    <p:extLst>
      <p:ext uri="{BB962C8B-B14F-4D97-AF65-F5344CB8AC3E}">
        <p14:creationId xmlns:p14="http://schemas.microsoft.com/office/powerpoint/2010/main" val="381784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Portugal – </a:t>
            </a:r>
            <a:r>
              <a:rPr lang="en-US" dirty="0" err="1" smtClean="0"/>
              <a:t>reforma</a:t>
            </a:r>
            <a:r>
              <a:rPr lang="en-US" dirty="0" smtClean="0"/>
              <a:t> </a:t>
            </a:r>
            <a:r>
              <a:rPr lang="en-US" dirty="0" err="1" smtClean="0"/>
              <a:t>apresentada</a:t>
            </a:r>
            <a:r>
              <a:rPr lang="en-US" dirty="0" smtClean="0"/>
              <a:t> </a:t>
            </a:r>
            <a:r>
              <a:rPr lang="en-US" dirty="0" err="1" smtClean="0"/>
              <a:t>como</a:t>
            </a:r>
            <a:r>
              <a:rPr lang="en-US" dirty="0" smtClean="0"/>
              <a:t> a </a:t>
            </a:r>
            <a:r>
              <a:rPr lang="en-US" dirty="0" err="1" smtClean="0"/>
              <a:t>introduç</a:t>
            </a:r>
            <a:r>
              <a:rPr lang="en-US" dirty="0" err="1" smtClean="0"/>
              <a:t>ão</a:t>
            </a:r>
            <a:r>
              <a:rPr lang="en-US" dirty="0" smtClean="0"/>
              <a:t> do NPM</a:t>
            </a:r>
            <a:endParaRPr lang="en-US" dirty="0" smtClean="0"/>
          </a:p>
          <a:p>
            <a:r>
              <a:rPr lang="en-US" dirty="0" err="1" smtClean="0"/>
              <a:t>Situaç</a:t>
            </a:r>
            <a:r>
              <a:rPr lang="en-US" dirty="0" err="1" smtClean="0"/>
              <a:t>ão</a:t>
            </a:r>
            <a:r>
              <a:rPr lang="en-US" dirty="0" smtClean="0"/>
              <a:t> </a:t>
            </a:r>
            <a:r>
              <a:rPr lang="en-US" dirty="0" err="1" smtClean="0"/>
              <a:t>mista</a:t>
            </a:r>
            <a:r>
              <a:rPr lang="en-US" dirty="0" smtClean="0"/>
              <a:t>; </a:t>
            </a:r>
            <a:r>
              <a:rPr lang="en-US" dirty="0" err="1" smtClean="0"/>
              <a:t>diferentes</a:t>
            </a:r>
            <a:r>
              <a:rPr lang="en-US" dirty="0" smtClean="0"/>
              <a:t> </a:t>
            </a:r>
            <a:r>
              <a:rPr lang="en-US" dirty="0" err="1" smtClean="0"/>
              <a:t>legitimidades</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9</a:t>
            </a:fld>
            <a:endParaRPr lang="en-US"/>
          </a:p>
        </p:txBody>
      </p:sp>
    </p:spTree>
    <p:extLst>
      <p:ext uri="{BB962C8B-B14F-4D97-AF65-F5344CB8AC3E}">
        <p14:creationId xmlns:p14="http://schemas.microsoft.com/office/powerpoint/2010/main" val="38250805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Caso</a:t>
            </a:r>
            <a:r>
              <a:rPr lang="en-US" dirty="0" smtClean="0"/>
              <a:t> da </a:t>
            </a:r>
            <a:r>
              <a:rPr lang="en-US" dirty="0" err="1" smtClean="0"/>
              <a:t>Su</a:t>
            </a:r>
            <a:r>
              <a:rPr lang="en-US" dirty="0" err="1" smtClean="0"/>
              <a:t>écia</a:t>
            </a:r>
            <a:r>
              <a:rPr lang="en-US" dirty="0" smtClean="0"/>
              <a:t> com a </a:t>
            </a:r>
            <a:r>
              <a:rPr lang="en-US" dirty="0" err="1" smtClean="0"/>
              <a:t>mudança</a:t>
            </a:r>
            <a:r>
              <a:rPr lang="en-US" dirty="0" smtClean="0"/>
              <a:t> de </a:t>
            </a:r>
            <a:r>
              <a:rPr lang="en-US" dirty="0" err="1" smtClean="0"/>
              <a:t>governo</a:t>
            </a:r>
            <a:endParaRPr lang="en-US" dirty="0"/>
          </a:p>
        </p:txBody>
      </p:sp>
      <p:sp>
        <p:nvSpPr>
          <p:cNvPr id="4" name="Slide Number Placeholder 3"/>
          <p:cNvSpPr>
            <a:spLocks noGrp="1"/>
          </p:cNvSpPr>
          <p:nvPr>
            <p:ph type="sldNum" sz="quarter" idx="10"/>
          </p:nvPr>
        </p:nvSpPr>
        <p:spPr/>
        <p:txBody>
          <a:bodyPr/>
          <a:lstStyle/>
          <a:p>
            <a:fld id="{9778F3C4-22C0-8E44-9C72-A40339F44F21}" type="slidenum">
              <a:rPr lang="en-US" smtClean="0"/>
              <a:t>10</a:t>
            </a:fld>
            <a:endParaRPr lang="en-US"/>
          </a:p>
        </p:txBody>
      </p:sp>
    </p:spTree>
    <p:extLst>
      <p:ext uri="{BB962C8B-B14F-4D97-AF65-F5344CB8AC3E}">
        <p14:creationId xmlns:p14="http://schemas.microsoft.com/office/powerpoint/2010/main" val="3282678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t-PT"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Click to edit Master subtitle style</a:t>
            </a:r>
            <a:endParaRPr lang="en-US" dirty="0"/>
          </a:p>
        </p:txBody>
      </p:sp>
      <p:sp>
        <p:nvSpPr>
          <p:cNvPr id="7" name="Date Placeholder 6"/>
          <p:cNvSpPr>
            <a:spLocks noGrp="1"/>
          </p:cNvSpPr>
          <p:nvPr>
            <p:ph type="dt" sz="half" idx="10"/>
          </p:nvPr>
        </p:nvSpPr>
        <p:spPr/>
        <p:txBody>
          <a:bodyPr/>
          <a:lstStyle/>
          <a:p>
            <a:fld id="{D2CA570B-296A-BD46-BB70-EE48F592254A}" type="datetimeFigureOut">
              <a:rPr lang="en-US" smtClean="0"/>
              <a:t>01/12/14</a:t>
            </a:fld>
            <a:endParaRPr lang="en-US"/>
          </a:p>
        </p:txBody>
      </p:sp>
      <p:sp>
        <p:nvSpPr>
          <p:cNvPr id="8" name="Slide Number Placeholder 7"/>
          <p:cNvSpPr>
            <a:spLocks noGrp="1"/>
          </p:cNvSpPr>
          <p:nvPr>
            <p:ph type="sldNum" sz="quarter" idx="11"/>
          </p:nvPr>
        </p:nvSpPr>
        <p:spPr/>
        <p:txBody>
          <a:bodyPr/>
          <a:lstStyle/>
          <a:p>
            <a:fld id="{73D7760A-6AF0-D546-982A-E0F0545E638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D2CA570B-296A-BD46-BB70-EE48F592254A}" type="datetimeFigureOut">
              <a:rPr lang="en-US" smtClean="0"/>
              <a:t>01/12/14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PT"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Date Placeholder 3"/>
          <p:cNvSpPr>
            <a:spLocks noGrp="1"/>
          </p:cNvSpPr>
          <p:nvPr>
            <p:ph type="dt" sz="half" idx="10"/>
          </p:nvPr>
        </p:nvSpPr>
        <p:spPr/>
        <p:txBody>
          <a:bodyPr/>
          <a:lstStyle/>
          <a:p>
            <a:fld id="{D2CA570B-296A-BD46-BB70-EE48F592254A}" type="datetimeFigureOut">
              <a:rPr lang="en-US" smtClean="0"/>
              <a:t>01/12/14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smtClean="0"/>
          </a:p>
        </p:txBody>
      </p:sp>
      <p:sp>
        <p:nvSpPr>
          <p:cNvPr id="4" name="Date Placeholder 3"/>
          <p:cNvSpPr>
            <a:spLocks noGrp="1"/>
          </p:cNvSpPr>
          <p:nvPr>
            <p:ph type="dt" sz="half" idx="10"/>
          </p:nvPr>
        </p:nvSpPr>
        <p:spPr/>
        <p:txBody>
          <a:bodyPr/>
          <a:lstStyle/>
          <a:p>
            <a:fld id="{D2CA570B-296A-BD46-BB70-EE48F592254A}" type="datetimeFigureOut">
              <a:rPr lang="en-US" smtClean="0"/>
              <a:t>01/12/14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t-PT"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Click to edit Master text styles</a:t>
            </a:r>
          </a:p>
        </p:txBody>
      </p:sp>
      <p:sp>
        <p:nvSpPr>
          <p:cNvPr id="4" name="Date Placeholder 3"/>
          <p:cNvSpPr>
            <a:spLocks noGrp="1"/>
          </p:cNvSpPr>
          <p:nvPr>
            <p:ph type="dt" sz="half" idx="10"/>
          </p:nvPr>
        </p:nvSpPr>
        <p:spPr/>
        <p:txBody>
          <a:bodyPr/>
          <a:lstStyle/>
          <a:p>
            <a:fld id="{D2CA570B-296A-BD46-BB70-EE48F592254A}" type="datetimeFigureOut">
              <a:rPr lang="en-US" smtClean="0"/>
              <a:t>01/12/14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7760A-6AF0-D546-982A-E0F0545E6387}"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smtClean="0"/>
          </a:p>
        </p:txBody>
      </p:sp>
      <p:sp>
        <p:nvSpPr>
          <p:cNvPr id="5" name="Date Placeholder 4"/>
          <p:cNvSpPr>
            <a:spLocks noGrp="1"/>
          </p:cNvSpPr>
          <p:nvPr>
            <p:ph type="dt" sz="half" idx="10"/>
          </p:nvPr>
        </p:nvSpPr>
        <p:spPr/>
        <p:txBody>
          <a:bodyPr/>
          <a:lstStyle/>
          <a:p>
            <a:fld id="{D2CA570B-296A-BD46-BB70-EE48F592254A}" type="datetimeFigureOut">
              <a:rPr lang="en-US" smtClean="0"/>
              <a:t>01/12/14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7760A-6AF0-D546-982A-E0F0545E6387}"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7" name="Date Placeholder 6"/>
          <p:cNvSpPr>
            <a:spLocks noGrp="1"/>
          </p:cNvSpPr>
          <p:nvPr>
            <p:ph type="dt" sz="half" idx="10"/>
          </p:nvPr>
        </p:nvSpPr>
        <p:spPr/>
        <p:txBody>
          <a:bodyPr/>
          <a:lstStyle/>
          <a:p>
            <a:fld id="{D2CA570B-296A-BD46-BB70-EE48F592254A}" type="datetimeFigureOut">
              <a:rPr lang="en-US" smtClean="0"/>
              <a:t>01/12/14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D7760A-6AF0-D546-982A-E0F0545E6387}"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dirty="0"/>
          </a:p>
        </p:txBody>
      </p:sp>
      <p:sp>
        <p:nvSpPr>
          <p:cNvPr id="3" name="Date Placeholder 2"/>
          <p:cNvSpPr>
            <a:spLocks noGrp="1"/>
          </p:cNvSpPr>
          <p:nvPr>
            <p:ph type="dt" sz="half" idx="10"/>
          </p:nvPr>
        </p:nvSpPr>
        <p:spPr/>
        <p:txBody>
          <a:bodyPr/>
          <a:lstStyle/>
          <a:p>
            <a:fld id="{D2CA570B-296A-BD46-BB70-EE48F592254A}" type="datetimeFigureOut">
              <a:rPr lang="en-US" smtClean="0"/>
              <a:t>01/12/14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CA570B-296A-BD46-BB70-EE48F592254A}" type="datetimeFigureOut">
              <a:rPr lang="en-US" smtClean="0"/>
              <a:t>01/12/14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t-PT"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D2CA570B-296A-BD46-BB70-EE48F592254A}" type="datetimeFigureOut">
              <a:rPr lang="en-US" smtClean="0"/>
              <a:t>01/12/14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t-PT"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PT" smtClean="0"/>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Date Placeholder 4"/>
          <p:cNvSpPr>
            <a:spLocks noGrp="1"/>
          </p:cNvSpPr>
          <p:nvPr>
            <p:ph type="dt" sz="half" idx="10"/>
          </p:nvPr>
        </p:nvSpPr>
        <p:spPr/>
        <p:txBody>
          <a:bodyPr/>
          <a:lstStyle/>
          <a:p>
            <a:fld id="{D2CA570B-296A-BD46-BB70-EE48F592254A}" type="datetimeFigureOut">
              <a:rPr lang="en-US" smtClean="0"/>
              <a:t>01/12/14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7760A-6AF0-D546-982A-E0F0545E638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t-PT"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D2CA570B-296A-BD46-BB70-EE48F592254A}" type="datetimeFigureOut">
              <a:rPr lang="en-US" smtClean="0"/>
              <a:t>01/12/14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73D7760A-6AF0-D546-982A-E0F0545E6387}"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865"/>
            <a:ext cx="7848600" cy="2005813"/>
          </a:xfrm>
          <a:ln>
            <a:solidFill>
              <a:schemeClr val="tx1"/>
            </a:solidFill>
          </a:ln>
        </p:spPr>
        <p:txBody>
          <a:bodyPr/>
          <a:lstStyle/>
          <a:p>
            <a:pPr algn="ctr"/>
            <a:r>
              <a:rPr lang="en-US" sz="3200" b="1" dirty="0" smtClean="0">
                <a:solidFill>
                  <a:schemeClr val="tx1"/>
                </a:solidFill>
              </a:rPr>
              <a:t>AS REFORMAS DO ENSINO SUPERIOR</a:t>
            </a:r>
            <a:br>
              <a:rPr lang="en-US" sz="3200" b="1" dirty="0" smtClean="0">
                <a:solidFill>
                  <a:schemeClr val="tx1"/>
                </a:solidFill>
              </a:rPr>
            </a:br>
            <a:r>
              <a:rPr lang="en-US" sz="3200" b="1" dirty="0" smtClean="0">
                <a:solidFill>
                  <a:schemeClr val="tx1"/>
                </a:solidFill>
              </a:rPr>
              <a:t/>
            </a:r>
            <a:br>
              <a:rPr lang="en-US" sz="3200" b="1" dirty="0" smtClean="0">
                <a:solidFill>
                  <a:schemeClr val="tx1"/>
                </a:solidFill>
              </a:rPr>
            </a:br>
            <a:r>
              <a:rPr lang="en-US" sz="2400" b="1" dirty="0" smtClean="0">
                <a:solidFill>
                  <a:schemeClr val="tx1"/>
                </a:solidFill>
              </a:rPr>
              <a:t>COMPARANDO OS QUADROS LEGAIS EUROPEUS</a:t>
            </a:r>
            <a:endParaRPr lang="en-US" sz="2400" b="1" dirty="0">
              <a:solidFill>
                <a:schemeClr val="tx1"/>
              </a:solidFill>
            </a:endParaRPr>
          </a:p>
        </p:txBody>
      </p:sp>
      <p:sp>
        <p:nvSpPr>
          <p:cNvPr id="3" name="Subtitle 2"/>
          <p:cNvSpPr>
            <a:spLocks noGrp="1"/>
          </p:cNvSpPr>
          <p:nvPr>
            <p:ph type="subTitle" idx="1"/>
          </p:nvPr>
        </p:nvSpPr>
        <p:spPr>
          <a:xfrm>
            <a:off x="1291913" y="4039121"/>
            <a:ext cx="6400800" cy="1752600"/>
          </a:xfrm>
        </p:spPr>
        <p:txBody>
          <a:bodyPr/>
          <a:lstStyle/>
          <a:p>
            <a:pPr algn="ctr"/>
            <a:r>
              <a:rPr lang="en-US" b="1" dirty="0" smtClean="0">
                <a:solidFill>
                  <a:srgbClr val="292934"/>
                </a:solidFill>
              </a:rPr>
              <a:t>CNE</a:t>
            </a:r>
          </a:p>
          <a:p>
            <a:pPr algn="ctr"/>
            <a:r>
              <a:rPr lang="en-US" b="1" dirty="0" smtClean="0">
                <a:solidFill>
                  <a:srgbClr val="292934"/>
                </a:solidFill>
              </a:rPr>
              <a:t>Alberto Amaral</a:t>
            </a:r>
          </a:p>
          <a:p>
            <a:pPr algn="ctr"/>
            <a:r>
              <a:rPr lang="en-US" b="1" dirty="0" smtClean="0">
                <a:solidFill>
                  <a:srgbClr val="292934"/>
                </a:solidFill>
              </a:rPr>
              <a:t>02.12.2014</a:t>
            </a:r>
            <a:endParaRPr lang="en-US" b="1" dirty="0">
              <a:solidFill>
                <a:srgbClr val="292934"/>
              </a:solidFill>
            </a:endParaRPr>
          </a:p>
        </p:txBody>
      </p:sp>
    </p:spTree>
    <p:extLst>
      <p:ext uri="{BB962C8B-B14F-4D97-AF65-F5344CB8AC3E}">
        <p14:creationId xmlns:p14="http://schemas.microsoft.com/office/powerpoint/2010/main" val="23070754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estatuto</a:t>
            </a:r>
            <a:r>
              <a:rPr lang="en-US" sz="2400" b="1" dirty="0" smtClean="0">
                <a:solidFill>
                  <a:schemeClr val="tx1"/>
                </a:solidFill>
                <a:latin typeface="Calibri"/>
                <a:cs typeface="Calibri"/>
              </a:rPr>
              <a:t> legal – </a:t>
            </a:r>
            <a:r>
              <a:rPr lang="en-US" sz="2400" b="1" dirty="0" err="1" smtClean="0">
                <a:solidFill>
                  <a:schemeClr val="tx1"/>
                </a:solidFill>
                <a:latin typeface="Calibri"/>
                <a:cs typeface="Calibri"/>
              </a:rPr>
              <a:t>fundaç</a:t>
            </a:r>
            <a:r>
              <a:rPr lang="en-US" sz="2400" b="1" dirty="0" err="1" smtClean="0">
                <a:solidFill>
                  <a:schemeClr val="tx1"/>
                </a:solidFill>
                <a:latin typeface="Calibri"/>
                <a:cs typeface="Calibri"/>
              </a:rPr>
              <a:t>ões</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8"/>
            <a:ext cx="6400800" cy="3876653"/>
          </a:xfrm>
        </p:spPr>
        <p:txBody>
          <a:bodyPr>
            <a:normAutofit lnSpcReduction="10000"/>
          </a:bodyPr>
          <a:lstStyle/>
          <a:p>
            <a:pPr algn="just"/>
            <a:r>
              <a:rPr lang="en-US" b="1" dirty="0" err="1" smtClean="0">
                <a:solidFill>
                  <a:srgbClr val="292934"/>
                </a:solidFill>
                <a:latin typeface="Calibri"/>
                <a:cs typeface="Calibri"/>
              </a:rPr>
              <a:t>Su</a:t>
            </a:r>
            <a:r>
              <a:rPr lang="en-US" b="1" dirty="0" err="1" smtClean="0">
                <a:solidFill>
                  <a:srgbClr val="292934"/>
                </a:solidFill>
                <a:latin typeface="Calibri"/>
                <a:cs typeface="Calibri"/>
              </a:rPr>
              <a:t>écia</a:t>
            </a:r>
            <a:r>
              <a:rPr lang="en-US" b="1" dirty="0" smtClean="0">
                <a:solidFill>
                  <a:srgbClr val="292934"/>
                </a:solidFill>
                <a:latin typeface="Calibri"/>
                <a:cs typeface="Calibri"/>
              </a:rPr>
              <a:t> – Chalmers Technical University (170 M€)</a:t>
            </a:r>
            <a:endParaRPr lang="en-US" b="1" dirty="0" smtClean="0">
              <a:solidFill>
                <a:srgbClr val="292934"/>
              </a:solidFill>
              <a:latin typeface="Calibri"/>
              <a:cs typeface="Calibri"/>
            </a:endParaRPr>
          </a:p>
          <a:p>
            <a:pPr algn="just"/>
            <a:r>
              <a:rPr lang="en-US" b="1" dirty="0">
                <a:solidFill>
                  <a:srgbClr val="292934"/>
                </a:solidFill>
                <a:latin typeface="Calibri"/>
                <a:cs typeface="Calibri"/>
              </a:rPr>
              <a:t>	</a:t>
            </a:r>
            <a:r>
              <a:rPr lang="en-US" b="1" dirty="0" smtClean="0">
                <a:solidFill>
                  <a:srgbClr val="292934"/>
                </a:solidFill>
                <a:latin typeface="Calibri"/>
                <a:cs typeface="Calibri"/>
              </a:rPr>
              <a:t>– University College of Jonkoping</a:t>
            </a:r>
          </a:p>
          <a:p>
            <a:pPr algn="just"/>
            <a:r>
              <a:rPr lang="en-US" b="1" dirty="0" err="1" smtClean="0">
                <a:solidFill>
                  <a:srgbClr val="292934"/>
                </a:solidFill>
                <a:latin typeface="Calibri"/>
                <a:cs typeface="Calibri"/>
              </a:rPr>
              <a:t>Alemanha</a:t>
            </a:r>
            <a:r>
              <a:rPr lang="en-US" b="1" dirty="0" smtClean="0">
                <a:solidFill>
                  <a:srgbClr val="292934"/>
                </a:solidFill>
                <a:latin typeface="Calibri"/>
                <a:cs typeface="Calibri"/>
              </a:rPr>
              <a:t> – </a:t>
            </a:r>
            <a:r>
              <a:rPr lang="en-US" b="1" dirty="0" err="1" smtClean="0">
                <a:solidFill>
                  <a:srgbClr val="292934"/>
                </a:solidFill>
                <a:latin typeface="Calibri"/>
                <a:cs typeface="Calibri"/>
              </a:rPr>
              <a:t>Baixa</a:t>
            </a:r>
            <a:r>
              <a:rPr lang="en-US" b="1" dirty="0" smtClean="0">
                <a:solidFill>
                  <a:srgbClr val="292934"/>
                </a:solidFill>
                <a:latin typeface="Calibri"/>
                <a:cs typeface="Calibri"/>
              </a:rPr>
              <a:t> </a:t>
            </a:r>
            <a:r>
              <a:rPr lang="en-US" b="1" dirty="0" err="1" smtClean="0">
                <a:solidFill>
                  <a:srgbClr val="292934"/>
                </a:solidFill>
                <a:latin typeface="Calibri"/>
                <a:cs typeface="Calibri"/>
              </a:rPr>
              <a:t>Saxónia</a:t>
            </a:r>
            <a:endParaRPr lang="en-US" b="1" dirty="0" smtClean="0">
              <a:solidFill>
                <a:srgbClr val="292934"/>
              </a:solidFill>
              <a:latin typeface="Calibri"/>
              <a:cs typeface="Calibri"/>
            </a:endParaRPr>
          </a:p>
          <a:p>
            <a:pPr algn="just"/>
            <a:r>
              <a:rPr lang="en-US" b="1" dirty="0">
                <a:solidFill>
                  <a:srgbClr val="292934"/>
                </a:solidFill>
                <a:latin typeface="Calibri"/>
                <a:cs typeface="Calibri"/>
              </a:rPr>
              <a:t>	</a:t>
            </a:r>
            <a:r>
              <a:rPr lang="en-US" b="1" dirty="0" smtClean="0">
                <a:solidFill>
                  <a:srgbClr val="292934"/>
                </a:solidFill>
                <a:latin typeface="Calibri"/>
                <a:cs typeface="Calibri"/>
              </a:rPr>
              <a:t>– University of Gottingen</a:t>
            </a:r>
          </a:p>
          <a:p>
            <a:pPr algn="just"/>
            <a:r>
              <a:rPr lang="en-US" b="1" dirty="0">
                <a:solidFill>
                  <a:srgbClr val="292934"/>
                </a:solidFill>
                <a:latin typeface="Calibri"/>
                <a:cs typeface="Calibri"/>
              </a:rPr>
              <a:t>	</a:t>
            </a:r>
            <a:r>
              <a:rPr lang="en-US" b="1" dirty="0" smtClean="0">
                <a:solidFill>
                  <a:srgbClr val="292934"/>
                </a:solidFill>
                <a:latin typeface="Calibri"/>
                <a:cs typeface="Calibri"/>
              </a:rPr>
              <a:t>– </a:t>
            </a:r>
            <a:r>
              <a:rPr lang="en-US" b="1" dirty="0" err="1" smtClean="0">
                <a:solidFill>
                  <a:srgbClr val="292934"/>
                </a:solidFill>
                <a:latin typeface="Calibri"/>
                <a:cs typeface="Calibri"/>
              </a:rPr>
              <a:t>Fachhochschule</a:t>
            </a:r>
            <a:r>
              <a:rPr lang="en-US" b="1" dirty="0" smtClean="0">
                <a:solidFill>
                  <a:srgbClr val="292934"/>
                </a:solidFill>
                <a:latin typeface="Calibri"/>
                <a:cs typeface="Calibri"/>
              </a:rPr>
              <a:t> Osnabruck</a:t>
            </a:r>
          </a:p>
          <a:p>
            <a:pPr algn="just"/>
            <a:r>
              <a:rPr lang="en-US" b="1" dirty="0" err="1" smtClean="0">
                <a:solidFill>
                  <a:srgbClr val="292934"/>
                </a:solidFill>
                <a:latin typeface="Calibri"/>
                <a:cs typeface="Calibri"/>
              </a:rPr>
              <a:t>Finlandia</a:t>
            </a:r>
            <a:r>
              <a:rPr lang="en-US" b="1" dirty="0" smtClean="0">
                <a:solidFill>
                  <a:srgbClr val="292934"/>
                </a:solidFill>
                <a:latin typeface="Calibri"/>
                <a:cs typeface="Calibri"/>
              </a:rPr>
              <a:t> – Aalto University </a:t>
            </a:r>
            <a:r>
              <a:rPr lang="en-US" b="1" dirty="0" err="1" smtClean="0">
                <a:solidFill>
                  <a:srgbClr val="292934"/>
                </a:solidFill>
                <a:latin typeface="Calibri"/>
                <a:cs typeface="Calibri"/>
              </a:rPr>
              <a:t>por</a:t>
            </a:r>
            <a:r>
              <a:rPr lang="en-US" b="1" dirty="0" smtClean="0">
                <a:solidFill>
                  <a:srgbClr val="292934"/>
                </a:solidFill>
                <a:latin typeface="Calibri"/>
                <a:cs typeface="Calibri"/>
              </a:rPr>
              <a:t> </a:t>
            </a:r>
            <a:r>
              <a:rPr lang="en-US" b="1" dirty="0" err="1" smtClean="0">
                <a:solidFill>
                  <a:srgbClr val="292934"/>
                </a:solidFill>
                <a:latin typeface="Calibri"/>
                <a:cs typeface="Calibri"/>
              </a:rPr>
              <a:t>fusão</a:t>
            </a:r>
            <a:r>
              <a:rPr lang="en-US" b="1" dirty="0" smtClean="0">
                <a:solidFill>
                  <a:srgbClr val="292934"/>
                </a:solidFill>
                <a:latin typeface="Calibri"/>
                <a:cs typeface="Calibri"/>
              </a:rPr>
              <a:t> de:</a:t>
            </a:r>
          </a:p>
          <a:p>
            <a:pPr algn="just"/>
            <a:r>
              <a:rPr lang="en-US" b="1" dirty="0">
                <a:solidFill>
                  <a:srgbClr val="292934"/>
                </a:solidFill>
                <a:latin typeface="Calibri"/>
                <a:cs typeface="Calibri"/>
              </a:rPr>
              <a:t>	</a:t>
            </a:r>
            <a:r>
              <a:rPr lang="en-US" b="1" dirty="0" smtClean="0">
                <a:solidFill>
                  <a:srgbClr val="292934"/>
                </a:solidFill>
                <a:latin typeface="Calibri"/>
                <a:cs typeface="Calibri"/>
              </a:rPr>
              <a:t>Helsinki School of Economics</a:t>
            </a:r>
          </a:p>
          <a:p>
            <a:pPr algn="just"/>
            <a:r>
              <a:rPr lang="en-US" b="1" dirty="0">
                <a:solidFill>
                  <a:srgbClr val="292934"/>
                </a:solidFill>
                <a:latin typeface="Calibri"/>
                <a:cs typeface="Calibri"/>
              </a:rPr>
              <a:t>	</a:t>
            </a:r>
            <a:r>
              <a:rPr lang="en-US" b="1" dirty="0" smtClean="0">
                <a:solidFill>
                  <a:srgbClr val="292934"/>
                </a:solidFill>
                <a:latin typeface="Calibri"/>
                <a:cs typeface="Calibri"/>
              </a:rPr>
              <a:t>Helsinki University of Technology</a:t>
            </a:r>
          </a:p>
          <a:p>
            <a:pPr algn="just"/>
            <a:r>
              <a:rPr lang="en-US" b="1" dirty="0">
                <a:solidFill>
                  <a:srgbClr val="292934"/>
                </a:solidFill>
                <a:latin typeface="Calibri"/>
                <a:cs typeface="Calibri"/>
              </a:rPr>
              <a:t>	</a:t>
            </a:r>
            <a:r>
              <a:rPr lang="en-US" b="1" dirty="0" smtClean="0">
                <a:solidFill>
                  <a:srgbClr val="292934"/>
                </a:solidFill>
                <a:latin typeface="Calibri"/>
                <a:cs typeface="Calibri"/>
              </a:rPr>
              <a:t>University of Art and Design</a:t>
            </a:r>
          </a:p>
        </p:txBody>
      </p:sp>
    </p:spTree>
    <p:extLst>
      <p:ext uri="{BB962C8B-B14F-4D97-AF65-F5344CB8AC3E}">
        <p14:creationId xmlns:p14="http://schemas.microsoft.com/office/powerpoint/2010/main" val="75379928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estatuto</a:t>
            </a:r>
            <a:r>
              <a:rPr lang="en-US" sz="2400" b="1" dirty="0" smtClean="0">
                <a:solidFill>
                  <a:schemeClr val="tx1"/>
                </a:solidFill>
                <a:latin typeface="Calibri"/>
                <a:cs typeface="Calibri"/>
              </a:rPr>
              <a:t> legal – </a:t>
            </a:r>
            <a:r>
              <a:rPr lang="en-US" sz="2400" b="1" dirty="0" err="1" smtClean="0">
                <a:solidFill>
                  <a:schemeClr val="tx1"/>
                </a:solidFill>
                <a:latin typeface="Calibri"/>
                <a:cs typeface="Calibri"/>
              </a:rPr>
              <a:t>fundaç</a:t>
            </a:r>
            <a:r>
              <a:rPr lang="en-US" sz="2400" b="1" dirty="0" err="1" smtClean="0">
                <a:solidFill>
                  <a:schemeClr val="tx1"/>
                </a:solidFill>
                <a:latin typeface="Calibri"/>
                <a:cs typeface="Calibri"/>
              </a:rPr>
              <a:t>ões</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8"/>
            <a:ext cx="6400800" cy="3876653"/>
          </a:xfrm>
        </p:spPr>
        <p:txBody>
          <a:bodyPr>
            <a:normAutofit/>
          </a:bodyPr>
          <a:lstStyle/>
          <a:p>
            <a:pPr algn="just"/>
            <a:r>
              <a:rPr lang="en-US" b="1" dirty="0" smtClean="0">
                <a:solidFill>
                  <a:srgbClr val="292934"/>
                </a:solidFill>
                <a:latin typeface="Calibri"/>
                <a:cs typeface="Calibri"/>
              </a:rPr>
              <a:t>Portugal – </a:t>
            </a:r>
            <a:r>
              <a:rPr lang="en-US" b="1" dirty="0" err="1" smtClean="0">
                <a:solidFill>
                  <a:srgbClr val="292934"/>
                </a:solidFill>
                <a:latin typeface="Calibri"/>
                <a:cs typeface="Calibri"/>
              </a:rPr>
              <a:t>Universidade</a:t>
            </a:r>
            <a:r>
              <a:rPr lang="en-US" b="1" dirty="0" smtClean="0">
                <a:solidFill>
                  <a:srgbClr val="292934"/>
                </a:solidFill>
                <a:latin typeface="Calibri"/>
                <a:cs typeface="Calibri"/>
              </a:rPr>
              <a:t> de </a:t>
            </a:r>
            <a:r>
              <a:rPr lang="en-US" b="1" dirty="0" err="1" smtClean="0">
                <a:solidFill>
                  <a:srgbClr val="292934"/>
                </a:solidFill>
                <a:latin typeface="Calibri"/>
                <a:cs typeface="Calibri"/>
              </a:rPr>
              <a:t>Aveiro</a:t>
            </a:r>
            <a:endParaRPr lang="en-US" b="1" dirty="0" smtClean="0">
              <a:solidFill>
                <a:srgbClr val="292934"/>
              </a:solidFill>
              <a:latin typeface="Calibri"/>
              <a:cs typeface="Calibri"/>
            </a:endParaRPr>
          </a:p>
          <a:p>
            <a:pPr algn="just"/>
            <a:r>
              <a:rPr lang="en-US" b="1" dirty="0">
                <a:solidFill>
                  <a:srgbClr val="292934"/>
                </a:solidFill>
                <a:latin typeface="Calibri"/>
                <a:cs typeface="Calibri"/>
              </a:rPr>
              <a:t>	</a:t>
            </a:r>
            <a:r>
              <a:rPr lang="en-US" b="1" dirty="0" smtClean="0">
                <a:solidFill>
                  <a:srgbClr val="292934"/>
                </a:solidFill>
                <a:latin typeface="Calibri"/>
                <a:cs typeface="Calibri"/>
              </a:rPr>
              <a:t>– </a:t>
            </a:r>
            <a:r>
              <a:rPr lang="en-US" b="1" dirty="0" err="1" smtClean="0">
                <a:solidFill>
                  <a:srgbClr val="292934"/>
                </a:solidFill>
                <a:latin typeface="Calibri"/>
                <a:cs typeface="Calibri"/>
              </a:rPr>
              <a:t>Universidade</a:t>
            </a:r>
            <a:r>
              <a:rPr lang="en-US" b="1" dirty="0" smtClean="0">
                <a:solidFill>
                  <a:srgbClr val="292934"/>
                </a:solidFill>
                <a:latin typeface="Calibri"/>
                <a:cs typeface="Calibri"/>
              </a:rPr>
              <a:t> do Porto</a:t>
            </a:r>
          </a:p>
          <a:p>
            <a:pPr algn="just"/>
            <a:r>
              <a:rPr lang="en-US" b="1" dirty="0">
                <a:solidFill>
                  <a:srgbClr val="292934"/>
                </a:solidFill>
                <a:latin typeface="Calibri"/>
                <a:cs typeface="Calibri"/>
              </a:rPr>
              <a:t>	</a:t>
            </a:r>
            <a:r>
              <a:rPr lang="en-US" b="1" dirty="0" smtClean="0">
                <a:solidFill>
                  <a:srgbClr val="292934"/>
                </a:solidFill>
                <a:latin typeface="Calibri"/>
                <a:cs typeface="Calibri"/>
              </a:rPr>
              <a:t>– ISCTE-IUL</a:t>
            </a:r>
          </a:p>
          <a:p>
            <a:pPr algn="just"/>
            <a:r>
              <a:rPr lang="en-US" b="1" dirty="0" smtClean="0">
                <a:solidFill>
                  <a:srgbClr val="292934"/>
                </a:solidFill>
                <a:latin typeface="Calibri"/>
                <a:cs typeface="Calibri"/>
              </a:rPr>
              <a:t>Austria – independent legal status</a:t>
            </a:r>
          </a:p>
          <a:p>
            <a:pPr algn="just"/>
            <a:r>
              <a:rPr lang="en-US" b="1" dirty="0" smtClean="0">
                <a:solidFill>
                  <a:srgbClr val="292934"/>
                </a:solidFill>
                <a:latin typeface="Calibri"/>
                <a:cs typeface="Calibri"/>
              </a:rPr>
              <a:t>No longer state agencies without legal capacity</a:t>
            </a:r>
          </a:p>
          <a:p>
            <a:pPr algn="just"/>
            <a:r>
              <a:rPr lang="en-US" b="1" dirty="0" smtClean="0">
                <a:solidFill>
                  <a:srgbClr val="292934"/>
                </a:solidFill>
                <a:latin typeface="Calibri"/>
                <a:cs typeface="Calibri"/>
              </a:rPr>
              <a:t>All staff employed by university – private contracts</a:t>
            </a:r>
          </a:p>
          <a:p>
            <a:pPr algn="just"/>
            <a:r>
              <a:rPr lang="en-US" b="1" dirty="0" smtClean="0">
                <a:solidFill>
                  <a:srgbClr val="292934"/>
                </a:solidFill>
                <a:latin typeface="Calibri"/>
                <a:cs typeface="Calibri"/>
              </a:rPr>
              <a:t>May borrow funds</a:t>
            </a:r>
          </a:p>
        </p:txBody>
      </p:sp>
    </p:spTree>
    <p:extLst>
      <p:ext uri="{BB962C8B-B14F-4D97-AF65-F5344CB8AC3E}">
        <p14:creationId xmlns:p14="http://schemas.microsoft.com/office/powerpoint/2010/main" val="94710007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117" y="649803"/>
            <a:ext cx="7973283" cy="2625876"/>
          </a:xfrm>
          <a:ln>
            <a:noFill/>
          </a:ln>
        </p:spPr>
        <p:txBody>
          <a:bodyPr/>
          <a:lstStyle/>
          <a:p>
            <a:pPr algn="just"/>
            <a:r>
              <a:rPr lang="en-US" sz="2400" b="1" dirty="0" smtClean="0">
                <a:solidFill>
                  <a:schemeClr val="tx1"/>
                </a:solidFill>
                <a:latin typeface="Calibri"/>
                <a:cs typeface="Calibri"/>
              </a:rPr>
              <a:t>Apparent convergence to new model under influence of NPM</a:t>
            </a:r>
            <a:br>
              <a:rPr lang="en-US" sz="2400" b="1" dirty="0" smtClean="0">
                <a:solidFill>
                  <a:schemeClr val="tx1"/>
                </a:solidFill>
                <a:latin typeface="Calibri"/>
                <a:cs typeface="Calibri"/>
              </a:rPr>
            </a:br>
            <a:r>
              <a:rPr lang="en-US" sz="2400" b="1" dirty="0" smtClean="0">
                <a:solidFill>
                  <a:schemeClr val="tx1"/>
                </a:solidFill>
                <a:latin typeface="Calibri"/>
                <a:cs typeface="Calibri"/>
              </a:rPr>
              <a:t>At macro level the convergence is visible: models from the private sector, attack on the academic profession, concentration of power at top level, no collegial decision-making, increasing  role of external constituencies, academics no longer suitable to run institutions</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561116" y="4039121"/>
            <a:ext cx="7973283" cy="1144530"/>
          </a:xfrm>
        </p:spPr>
        <p:txBody>
          <a:bodyPr/>
          <a:lstStyle/>
          <a:p>
            <a:pPr algn="just"/>
            <a:r>
              <a:rPr lang="en-US" b="1" dirty="0" smtClean="0">
                <a:solidFill>
                  <a:srgbClr val="292934"/>
                </a:solidFill>
                <a:latin typeface="Calibri"/>
                <a:cs typeface="Calibri"/>
              </a:rPr>
              <a:t>At micro and </a:t>
            </a:r>
            <a:r>
              <a:rPr lang="en-US" b="1" dirty="0" err="1" smtClean="0">
                <a:solidFill>
                  <a:srgbClr val="292934"/>
                </a:solidFill>
                <a:latin typeface="Calibri"/>
                <a:cs typeface="Calibri"/>
              </a:rPr>
              <a:t>meso</a:t>
            </a:r>
            <a:r>
              <a:rPr lang="en-US" b="1" dirty="0" smtClean="0">
                <a:solidFill>
                  <a:srgbClr val="292934"/>
                </a:solidFill>
                <a:latin typeface="Calibri"/>
                <a:cs typeface="Calibri"/>
              </a:rPr>
              <a:t> level  strong local and national characteristics play against uniformity. </a:t>
            </a:r>
            <a:endParaRPr lang="en-US" b="1" dirty="0">
              <a:solidFill>
                <a:srgbClr val="292934"/>
              </a:solidFill>
              <a:latin typeface="Calibri"/>
              <a:cs typeface="Calibri"/>
            </a:endParaRPr>
          </a:p>
        </p:txBody>
      </p:sp>
    </p:spTree>
    <p:extLst>
      <p:ext uri="{BB962C8B-B14F-4D97-AF65-F5344CB8AC3E}">
        <p14:creationId xmlns:p14="http://schemas.microsoft.com/office/powerpoint/2010/main" val="206094702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865"/>
            <a:ext cx="7848600" cy="2005813"/>
          </a:xfrm>
          <a:ln>
            <a:noFill/>
          </a:ln>
        </p:spPr>
        <p:txBody>
          <a:bodyPr/>
          <a:lstStyle/>
          <a:p>
            <a:pPr algn="just"/>
            <a:r>
              <a:rPr lang="en-US" sz="2400" b="1" dirty="0" smtClean="0">
                <a:solidFill>
                  <a:schemeClr val="tx1"/>
                </a:solidFill>
                <a:latin typeface="Calibri"/>
                <a:cs typeface="Calibri"/>
              </a:rPr>
              <a:t>Macro convergence results from:</a:t>
            </a:r>
            <a:br>
              <a:rPr lang="en-US" sz="2400" b="1" dirty="0" smtClean="0">
                <a:solidFill>
                  <a:schemeClr val="tx1"/>
                </a:solidFill>
                <a:latin typeface="Calibri"/>
                <a:cs typeface="Calibri"/>
              </a:rPr>
            </a:br>
            <a:r>
              <a:rPr lang="en-US" sz="2400" b="1" dirty="0" smtClean="0">
                <a:solidFill>
                  <a:schemeClr val="tx1"/>
                </a:solidFill>
                <a:latin typeface="Calibri"/>
                <a:cs typeface="Calibri"/>
              </a:rPr>
              <a:t>	</a:t>
            </a:r>
            <a:r>
              <a:rPr lang="en-US" sz="2400" b="1" dirty="0" err="1" smtClean="0">
                <a:solidFill>
                  <a:schemeClr val="tx1"/>
                </a:solidFill>
                <a:latin typeface="Calibri"/>
                <a:cs typeface="Calibri"/>
              </a:rPr>
              <a:t>globalisation</a:t>
            </a:r>
            <a:r>
              <a:rPr lang="en-US" sz="2400" b="1" dirty="0" smtClean="0">
                <a:solidFill>
                  <a:schemeClr val="tx1"/>
                </a:solidFill>
                <a:latin typeface="Calibri"/>
                <a:cs typeface="Calibri"/>
              </a:rPr>
              <a:t/>
            </a:r>
            <a:br>
              <a:rPr lang="en-US" sz="2400" b="1" dirty="0" smtClean="0">
                <a:solidFill>
                  <a:schemeClr val="tx1"/>
                </a:solidFill>
                <a:latin typeface="Calibri"/>
                <a:cs typeface="Calibri"/>
              </a:rPr>
            </a:br>
            <a:r>
              <a:rPr lang="en-US" sz="2400" b="1" dirty="0">
                <a:solidFill>
                  <a:schemeClr val="tx1"/>
                </a:solidFill>
                <a:latin typeface="Calibri"/>
                <a:cs typeface="Calibri"/>
              </a:rPr>
              <a:t>	</a:t>
            </a:r>
            <a:r>
              <a:rPr lang="en-US" sz="2400" b="1" dirty="0" smtClean="0">
                <a:solidFill>
                  <a:schemeClr val="tx1"/>
                </a:solidFill>
                <a:latin typeface="Calibri"/>
                <a:cs typeface="Calibri"/>
              </a:rPr>
              <a:t>emergence of neo-liberal policies</a:t>
            </a:r>
            <a:br>
              <a:rPr lang="en-US" sz="2400" b="1" dirty="0" smtClean="0">
                <a:solidFill>
                  <a:schemeClr val="tx1"/>
                </a:solidFill>
                <a:latin typeface="Calibri"/>
                <a:cs typeface="Calibri"/>
              </a:rPr>
            </a:br>
            <a:r>
              <a:rPr lang="en-US" sz="2400" b="1" dirty="0">
                <a:solidFill>
                  <a:schemeClr val="tx1"/>
                </a:solidFill>
                <a:latin typeface="Calibri"/>
                <a:cs typeface="Calibri"/>
              </a:rPr>
              <a:t>	</a:t>
            </a:r>
            <a:r>
              <a:rPr lang="en-US" sz="2400" b="1" dirty="0" smtClean="0">
                <a:solidFill>
                  <a:schemeClr val="tx1"/>
                </a:solidFill>
                <a:latin typeface="Calibri"/>
                <a:cs typeface="Calibri"/>
              </a:rPr>
              <a:t>Levin’s medical metaphor </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4039121"/>
            <a:ext cx="7006913" cy="1752600"/>
          </a:xfrm>
        </p:spPr>
        <p:txBody>
          <a:bodyPr/>
          <a:lstStyle/>
          <a:p>
            <a:pPr algn="just"/>
            <a:r>
              <a:rPr lang="en-US" b="1" dirty="0" err="1" smtClean="0">
                <a:solidFill>
                  <a:srgbClr val="292934"/>
                </a:solidFill>
                <a:latin typeface="Calibri"/>
                <a:cs typeface="Calibri"/>
              </a:rPr>
              <a:t>Meso</a:t>
            </a:r>
            <a:r>
              <a:rPr lang="en-US" b="1" dirty="0" smtClean="0">
                <a:solidFill>
                  <a:srgbClr val="292934"/>
                </a:solidFill>
                <a:latin typeface="Calibri"/>
                <a:cs typeface="Calibri"/>
              </a:rPr>
              <a:t> level – reforms remain path dependent and most often incremental</a:t>
            </a:r>
          </a:p>
          <a:p>
            <a:pPr algn="just"/>
            <a:r>
              <a:rPr lang="en-US" b="1" dirty="0" smtClean="0">
                <a:solidFill>
                  <a:srgbClr val="292934"/>
                </a:solidFill>
                <a:latin typeface="Calibri"/>
                <a:cs typeface="Calibri"/>
              </a:rPr>
              <a:t>Role of markets – contradictory effects</a:t>
            </a:r>
          </a:p>
          <a:p>
            <a:pPr algn="just"/>
            <a:r>
              <a:rPr lang="en-US" b="1" dirty="0" smtClean="0">
                <a:solidFill>
                  <a:srgbClr val="292934"/>
                </a:solidFill>
                <a:latin typeface="Calibri"/>
                <a:cs typeface="Calibri"/>
              </a:rPr>
              <a:t>The role of the EU – article 165 of the Treaty</a:t>
            </a:r>
            <a:endParaRPr lang="en-US" b="1" dirty="0">
              <a:solidFill>
                <a:srgbClr val="292934"/>
              </a:solidFill>
              <a:latin typeface="Calibri"/>
              <a:cs typeface="Calibri"/>
            </a:endParaRPr>
          </a:p>
        </p:txBody>
      </p:sp>
    </p:spTree>
    <p:extLst>
      <p:ext uri="{BB962C8B-B14F-4D97-AF65-F5344CB8AC3E}">
        <p14:creationId xmlns:p14="http://schemas.microsoft.com/office/powerpoint/2010/main" val="132469079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865"/>
            <a:ext cx="7848600" cy="4829417"/>
          </a:xfrm>
          <a:ln>
            <a:noFill/>
          </a:ln>
        </p:spPr>
        <p:txBody>
          <a:bodyPr/>
          <a:lstStyle/>
          <a:p>
            <a:pPr algn="just"/>
            <a:r>
              <a:rPr lang="en-US" sz="2400" b="1" dirty="0">
                <a:solidFill>
                  <a:srgbClr val="292934"/>
                </a:solidFill>
                <a:effectLst/>
                <a:latin typeface="Calibri"/>
                <a:cs typeface="Calibri"/>
              </a:rPr>
              <a:t>Para </a:t>
            </a:r>
            <a:r>
              <a:rPr lang="en-US" sz="2400" b="1" dirty="0" err="1">
                <a:solidFill>
                  <a:srgbClr val="292934"/>
                </a:solidFill>
                <a:effectLst/>
                <a:latin typeface="Calibri"/>
                <a:cs typeface="Calibri"/>
              </a:rPr>
              <a:t>contribuir</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para</a:t>
            </a:r>
            <a:r>
              <a:rPr lang="en-US" sz="2400" b="1" dirty="0">
                <a:solidFill>
                  <a:srgbClr val="292934"/>
                </a:solidFill>
                <a:effectLst/>
                <a:latin typeface="Calibri"/>
                <a:cs typeface="Calibri"/>
              </a:rPr>
              <a:t> a </a:t>
            </a:r>
            <a:r>
              <a:rPr lang="en-US" sz="2400" b="1" dirty="0" err="1">
                <a:solidFill>
                  <a:srgbClr val="292934"/>
                </a:solidFill>
                <a:effectLst/>
                <a:latin typeface="Calibri"/>
                <a:cs typeface="Calibri"/>
              </a:rPr>
              <a:t>realização</a:t>
            </a:r>
            <a:r>
              <a:rPr lang="en-US" sz="2400" b="1" dirty="0">
                <a:solidFill>
                  <a:srgbClr val="292934"/>
                </a:solidFill>
                <a:effectLst/>
                <a:latin typeface="Calibri"/>
                <a:cs typeface="Calibri"/>
              </a:rPr>
              <a:t> dos </a:t>
            </a:r>
            <a:r>
              <a:rPr lang="en-US" sz="2400" b="1" dirty="0" err="1">
                <a:solidFill>
                  <a:srgbClr val="292934"/>
                </a:solidFill>
                <a:effectLst/>
                <a:latin typeface="Calibri"/>
                <a:cs typeface="Calibri"/>
              </a:rPr>
              <a:t>objectivos</a:t>
            </a:r>
            <a:r>
              <a:rPr lang="en-US" sz="2400" b="1" dirty="0">
                <a:solidFill>
                  <a:srgbClr val="292934"/>
                </a:solidFill>
                <a:effectLst/>
                <a:latin typeface="Calibri"/>
                <a:cs typeface="Calibri"/>
              </a:rPr>
              <a:t> a </a:t>
            </a:r>
            <a:r>
              <a:rPr lang="en-US" sz="2400" b="1" dirty="0" err="1">
                <a:solidFill>
                  <a:srgbClr val="292934"/>
                </a:solidFill>
                <a:effectLst/>
                <a:latin typeface="Calibri"/>
                <a:cs typeface="Calibri"/>
              </a:rPr>
              <a:t>que</a:t>
            </a:r>
            <a:r>
              <a:rPr lang="en-US" sz="2400" b="1" dirty="0">
                <a:solidFill>
                  <a:srgbClr val="292934"/>
                </a:solidFill>
                <a:effectLst/>
                <a:latin typeface="Calibri"/>
                <a:cs typeface="Calibri"/>
              </a:rPr>
              <a:t> se </a:t>
            </a:r>
            <a:r>
              <a:rPr lang="en-US" sz="2400" b="1" dirty="0" err="1">
                <a:solidFill>
                  <a:srgbClr val="292934"/>
                </a:solidFill>
                <a:effectLst/>
                <a:latin typeface="Calibri"/>
                <a:cs typeface="Calibri"/>
              </a:rPr>
              <a:t>refere</a:t>
            </a:r>
            <a:r>
              <a:rPr lang="en-US" sz="2400" b="1" dirty="0">
                <a:solidFill>
                  <a:srgbClr val="292934"/>
                </a:solidFill>
                <a:effectLst/>
                <a:latin typeface="Calibri"/>
                <a:cs typeface="Calibri"/>
              </a:rPr>
              <a:t> o </a:t>
            </a:r>
            <a:r>
              <a:rPr lang="en-US" sz="2400" b="1" dirty="0" err="1">
                <a:solidFill>
                  <a:srgbClr val="292934"/>
                </a:solidFill>
                <a:effectLst/>
                <a:latin typeface="Calibri"/>
                <a:cs typeface="Calibri"/>
              </a:rPr>
              <a:t>presente</a:t>
            </a:r>
            <a:r>
              <a:rPr lang="en-US" sz="2400" b="1" dirty="0">
                <a:solidFill>
                  <a:srgbClr val="292934"/>
                </a:solidFill>
                <a:effectLst/>
                <a:latin typeface="Calibri"/>
                <a:cs typeface="Calibri"/>
              </a:rPr>
              <a:t> </a:t>
            </a:r>
            <a:r>
              <a:rPr lang="en-US" sz="2400" b="1" dirty="0" err="1" smtClean="0">
                <a:solidFill>
                  <a:srgbClr val="292934"/>
                </a:solidFill>
                <a:effectLst/>
                <a:latin typeface="Calibri"/>
                <a:cs typeface="Calibri"/>
              </a:rPr>
              <a:t>artigo</a:t>
            </a:r>
            <a:r>
              <a:rPr lang="en-US" sz="2400" b="1" dirty="0" smtClean="0">
                <a:solidFill>
                  <a:srgbClr val="292934"/>
                </a:solidFill>
                <a:effectLst/>
                <a:latin typeface="Calibri"/>
                <a:cs typeface="Calibri"/>
              </a:rPr>
              <a:t> (</a:t>
            </a:r>
            <a:r>
              <a:rPr lang="en-US" sz="2400" b="1" dirty="0" err="1" smtClean="0">
                <a:solidFill>
                  <a:srgbClr val="292934"/>
                </a:solidFill>
                <a:effectLst/>
                <a:latin typeface="Calibri"/>
                <a:cs typeface="Calibri"/>
              </a:rPr>
              <a:t>educaç</a:t>
            </a:r>
            <a:r>
              <a:rPr lang="en-US" sz="2400" b="1" dirty="0" err="1" smtClean="0">
                <a:solidFill>
                  <a:srgbClr val="292934"/>
                </a:solidFill>
                <a:effectLst/>
                <a:latin typeface="Calibri"/>
                <a:cs typeface="Calibri"/>
              </a:rPr>
              <a:t>ão</a:t>
            </a:r>
            <a:r>
              <a:rPr lang="en-US" sz="2400" b="1" dirty="0" smtClean="0">
                <a:solidFill>
                  <a:srgbClr val="292934"/>
                </a:solidFill>
                <a:effectLst/>
                <a:latin typeface="Calibri"/>
                <a:cs typeface="Calibri"/>
              </a:rPr>
              <a:t>)</a:t>
            </a:r>
            <a:r>
              <a:rPr lang="en-US" sz="2400" b="1" dirty="0" smtClean="0">
                <a:solidFill>
                  <a:srgbClr val="292934"/>
                </a:solidFill>
                <a:effectLst/>
                <a:latin typeface="Calibri"/>
                <a:cs typeface="Calibri"/>
              </a:rPr>
              <a:t>:</a:t>
            </a:r>
            <a:br>
              <a:rPr lang="en-US" sz="2400" b="1" dirty="0" smtClean="0">
                <a:solidFill>
                  <a:srgbClr val="292934"/>
                </a:solidFill>
                <a:effectLst/>
                <a:latin typeface="Calibri"/>
                <a:cs typeface="Calibri"/>
              </a:rPr>
            </a:br>
            <a:r>
              <a:rPr lang="en-US" sz="2400" b="1" dirty="0" smtClean="0">
                <a:solidFill>
                  <a:srgbClr val="292934"/>
                </a:solidFill>
                <a:effectLst/>
                <a:latin typeface="Calibri"/>
                <a:cs typeface="Calibri"/>
              </a:rPr>
              <a:t> </a:t>
            </a:r>
            <a:r>
              <a:rPr lang="en-US" sz="2400" b="1" dirty="0" smtClean="0">
                <a:solidFill>
                  <a:srgbClr val="292934"/>
                </a:solidFill>
                <a:latin typeface="Calibri"/>
                <a:cs typeface="Calibri"/>
              </a:rPr>
              <a:t/>
            </a:r>
            <a:br>
              <a:rPr lang="en-US" sz="2400" b="1" dirty="0" smtClean="0">
                <a:solidFill>
                  <a:srgbClr val="292934"/>
                </a:solidFill>
                <a:latin typeface="Calibri"/>
                <a:cs typeface="Calibri"/>
              </a:rPr>
            </a:br>
            <a:r>
              <a:rPr lang="en-US" sz="2400" b="1" dirty="0">
                <a:solidFill>
                  <a:srgbClr val="292934"/>
                </a:solidFill>
                <a:effectLst/>
                <a:latin typeface="Calibri"/>
                <a:cs typeface="Calibri"/>
              </a:rPr>
              <a:t>O</a:t>
            </a:r>
            <a:r>
              <a:rPr lang="en-US" sz="2400" b="1" dirty="0" smtClean="0">
                <a:solidFill>
                  <a:srgbClr val="292934"/>
                </a:solidFill>
                <a:effectLst/>
                <a:latin typeface="Calibri"/>
                <a:cs typeface="Calibri"/>
              </a:rPr>
              <a:t> </a:t>
            </a:r>
            <a:r>
              <a:rPr lang="en-US" sz="2400" b="1" dirty="0" err="1">
                <a:solidFill>
                  <a:srgbClr val="292934"/>
                </a:solidFill>
                <a:effectLst/>
                <a:latin typeface="Calibri"/>
                <a:cs typeface="Calibri"/>
              </a:rPr>
              <a:t>Parlamento</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Europeu</a:t>
            </a:r>
            <a:r>
              <a:rPr lang="en-US" sz="2400" b="1" dirty="0">
                <a:solidFill>
                  <a:srgbClr val="292934"/>
                </a:solidFill>
                <a:effectLst/>
                <a:latin typeface="Calibri"/>
                <a:cs typeface="Calibri"/>
              </a:rPr>
              <a:t> e o </a:t>
            </a:r>
            <a:r>
              <a:rPr lang="en-US" sz="2400" b="1" dirty="0" err="1">
                <a:solidFill>
                  <a:srgbClr val="292934"/>
                </a:solidFill>
                <a:effectLst/>
                <a:latin typeface="Calibri"/>
                <a:cs typeface="Calibri"/>
              </a:rPr>
              <a:t>Conselho</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deliberando</a:t>
            </a:r>
            <a:r>
              <a:rPr lang="en-US" sz="2400" b="1" dirty="0">
                <a:solidFill>
                  <a:srgbClr val="292934"/>
                </a:solidFill>
                <a:effectLst/>
                <a:latin typeface="Calibri"/>
                <a:cs typeface="Calibri"/>
              </a:rPr>
              <a:t> de </a:t>
            </a:r>
            <a:r>
              <a:rPr lang="en-US" sz="2400" b="1" dirty="0" err="1">
                <a:solidFill>
                  <a:srgbClr val="292934"/>
                </a:solidFill>
                <a:effectLst/>
                <a:latin typeface="Calibri"/>
                <a:cs typeface="Calibri"/>
              </a:rPr>
              <a:t>acordo</a:t>
            </a:r>
            <a:r>
              <a:rPr lang="en-US" sz="2400" b="1" dirty="0">
                <a:solidFill>
                  <a:srgbClr val="292934"/>
                </a:solidFill>
                <a:effectLst/>
                <a:latin typeface="Calibri"/>
                <a:cs typeface="Calibri"/>
              </a:rPr>
              <a:t> com o </a:t>
            </a:r>
            <a:r>
              <a:rPr lang="en-US" sz="2400" b="1" dirty="0" err="1">
                <a:solidFill>
                  <a:srgbClr val="292934"/>
                </a:solidFill>
                <a:effectLst/>
                <a:latin typeface="Calibri"/>
                <a:cs typeface="Calibri"/>
              </a:rPr>
              <a:t>processo</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legislativo</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ordinário</a:t>
            </a:r>
            <a:r>
              <a:rPr lang="en-US" sz="2400" b="1" dirty="0">
                <a:solidFill>
                  <a:srgbClr val="292934"/>
                </a:solidFill>
                <a:effectLst/>
                <a:latin typeface="Calibri"/>
                <a:cs typeface="Calibri"/>
              </a:rPr>
              <a:t>, e </a:t>
            </a:r>
            <a:r>
              <a:rPr lang="en-US" sz="2400" b="1" dirty="0" err="1">
                <a:solidFill>
                  <a:srgbClr val="292934"/>
                </a:solidFill>
                <a:effectLst/>
                <a:latin typeface="Calibri"/>
                <a:cs typeface="Calibri"/>
              </a:rPr>
              <a:t>após</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consulta</a:t>
            </a:r>
            <a:r>
              <a:rPr lang="en-US" sz="2400" b="1" dirty="0">
                <a:solidFill>
                  <a:srgbClr val="292934"/>
                </a:solidFill>
                <a:effectLst/>
                <a:latin typeface="Calibri"/>
                <a:cs typeface="Calibri"/>
              </a:rPr>
              <a:t> do </a:t>
            </a:r>
            <a:r>
              <a:rPr lang="en-US" sz="2400" b="1" dirty="0" err="1">
                <a:solidFill>
                  <a:srgbClr val="292934"/>
                </a:solidFill>
                <a:effectLst/>
                <a:latin typeface="Calibri"/>
                <a:cs typeface="Calibri"/>
              </a:rPr>
              <a:t>Comite</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Económico</a:t>
            </a:r>
            <a:r>
              <a:rPr lang="en-US" sz="2400" b="1" dirty="0">
                <a:solidFill>
                  <a:srgbClr val="292934"/>
                </a:solidFill>
                <a:effectLst/>
                <a:latin typeface="Calibri"/>
                <a:cs typeface="Calibri"/>
              </a:rPr>
              <a:t> e Social e do </a:t>
            </a:r>
            <a:r>
              <a:rPr lang="en-US" sz="2400" b="1" dirty="0" err="1">
                <a:solidFill>
                  <a:srgbClr val="292934"/>
                </a:solidFill>
                <a:effectLst/>
                <a:latin typeface="Calibri"/>
                <a:cs typeface="Calibri"/>
              </a:rPr>
              <a:t>Comite</a:t>
            </a:r>
            <a:r>
              <a:rPr lang="en-US" sz="2400" b="1" dirty="0">
                <a:solidFill>
                  <a:srgbClr val="292934"/>
                </a:solidFill>
                <a:effectLst/>
                <a:latin typeface="Calibri"/>
                <a:cs typeface="Calibri"/>
              </a:rPr>
              <a:t>́ das </a:t>
            </a:r>
            <a:r>
              <a:rPr lang="en-US" sz="2400" b="1" dirty="0" err="1">
                <a:solidFill>
                  <a:srgbClr val="292934"/>
                </a:solidFill>
                <a:effectLst/>
                <a:latin typeface="Calibri"/>
                <a:cs typeface="Calibri"/>
              </a:rPr>
              <a:t>Regiões</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adoptam</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acções</a:t>
            </a:r>
            <a:r>
              <a:rPr lang="en-US" sz="2400" b="1" dirty="0">
                <a:solidFill>
                  <a:srgbClr val="292934"/>
                </a:solidFill>
                <a:effectLst/>
                <a:latin typeface="Calibri"/>
                <a:cs typeface="Calibri"/>
              </a:rPr>
              <a:t> de </a:t>
            </a:r>
            <a:r>
              <a:rPr lang="en-US" sz="2400" b="1" dirty="0" err="1">
                <a:solidFill>
                  <a:srgbClr val="292934"/>
                </a:solidFill>
                <a:effectLst/>
                <a:latin typeface="Calibri"/>
                <a:cs typeface="Calibri"/>
              </a:rPr>
              <a:t>incentivo</a:t>
            </a:r>
            <a:r>
              <a:rPr lang="en-US" sz="2400" b="1" dirty="0">
                <a:solidFill>
                  <a:srgbClr val="292934"/>
                </a:solidFill>
                <a:effectLst/>
                <a:latin typeface="Calibri"/>
                <a:cs typeface="Calibri"/>
              </a:rPr>
              <a:t>, </a:t>
            </a:r>
            <a:r>
              <a:rPr lang="en-US" sz="2400" b="1" i="1" dirty="0">
                <a:solidFill>
                  <a:srgbClr val="292934"/>
                </a:solidFill>
                <a:effectLst/>
                <a:latin typeface="Calibri"/>
                <a:cs typeface="Calibri"/>
              </a:rPr>
              <a:t>com </a:t>
            </a:r>
            <a:r>
              <a:rPr lang="en-US" sz="2400" b="1" i="1" dirty="0" err="1">
                <a:solidFill>
                  <a:srgbClr val="292934"/>
                </a:solidFill>
                <a:effectLst/>
                <a:latin typeface="Calibri"/>
                <a:cs typeface="Calibri"/>
              </a:rPr>
              <a:t>exclusão</a:t>
            </a:r>
            <a:r>
              <a:rPr lang="en-US" sz="2400" b="1" i="1" dirty="0">
                <a:solidFill>
                  <a:srgbClr val="292934"/>
                </a:solidFill>
                <a:effectLst/>
                <a:latin typeface="Calibri"/>
                <a:cs typeface="Calibri"/>
              </a:rPr>
              <a:t> de </a:t>
            </a:r>
            <a:r>
              <a:rPr lang="en-US" sz="2400" b="1" i="1" dirty="0" err="1">
                <a:solidFill>
                  <a:srgbClr val="292934"/>
                </a:solidFill>
                <a:effectLst/>
                <a:latin typeface="Calibri"/>
                <a:cs typeface="Calibri"/>
              </a:rPr>
              <a:t>qualquer</a:t>
            </a:r>
            <a:r>
              <a:rPr lang="en-US" sz="2400" b="1" i="1" dirty="0">
                <a:solidFill>
                  <a:srgbClr val="292934"/>
                </a:solidFill>
                <a:effectLst/>
                <a:latin typeface="Calibri"/>
                <a:cs typeface="Calibri"/>
              </a:rPr>
              <a:t> </a:t>
            </a:r>
            <a:r>
              <a:rPr lang="en-US" sz="2400" b="1" i="1" dirty="0" err="1">
                <a:solidFill>
                  <a:srgbClr val="292934"/>
                </a:solidFill>
                <a:effectLst/>
                <a:latin typeface="Calibri"/>
                <a:cs typeface="Calibri"/>
              </a:rPr>
              <a:t>harmonização</a:t>
            </a:r>
            <a:r>
              <a:rPr lang="en-US" sz="2400" b="1" i="1" dirty="0">
                <a:solidFill>
                  <a:srgbClr val="292934"/>
                </a:solidFill>
                <a:effectLst/>
                <a:latin typeface="Calibri"/>
                <a:cs typeface="Calibri"/>
              </a:rPr>
              <a:t> das </a:t>
            </a:r>
            <a:r>
              <a:rPr lang="en-US" sz="2400" b="1" i="1" dirty="0" err="1">
                <a:solidFill>
                  <a:srgbClr val="292934"/>
                </a:solidFill>
                <a:effectLst/>
                <a:latin typeface="Calibri"/>
                <a:cs typeface="Calibri"/>
              </a:rPr>
              <a:t>disposições</a:t>
            </a:r>
            <a:r>
              <a:rPr lang="en-US" sz="2400" b="1" i="1" dirty="0">
                <a:solidFill>
                  <a:srgbClr val="292934"/>
                </a:solidFill>
                <a:effectLst/>
                <a:latin typeface="Calibri"/>
                <a:cs typeface="Calibri"/>
              </a:rPr>
              <a:t> </a:t>
            </a:r>
            <a:r>
              <a:rPr lang="en-US" sz="2400" b="1" i="1" dirty="0" err="1">
                <a:solidFill>
                  <a:srgbClr val="292934"/>
                </a:solidFill>
                <a:effectLst/>
                <a:latin typeface="Calibri"/>
                <a:cs typeface="Calibri"/>
              </a:rPr>
              <a:t>legislativas</a:t>
            </a:r>
            <a:r>
              <a:rPr lang="en-US" sz="2400" b="1" i="1" dirty="0">
                <a:solidFill>
                  <a:srgbClr val="292934"/>
                </a:solidFill>
                <a:effectLst/>
                <a:latin typeface="Calibri"/>
                <a:cs typeface="Calibri"/>
              </a:rPr>
              <a:t> e </a:t>
            </a:r>
            <a:r>
              <a:rPr lang="en-US" sz="2400" b="1" i="1" dirty="0" err="1">
                <a:solidFill>
                  <a:srgbClr val="292934"/>
                </a:solidFill>
                <a:effectLst/>
                <a:latin typeface="Calibri"/>
                <a:cs typeface="Calibri"/>
              </a:rPr>
              <a:t>regulamentares</a:t>
            </a:r>
            <a:r>
              <a:rPr lang="en-US" sz="2400" b="1" i="1" dirty="0">
                <a:solidFill>
                  <a:srgbClr val="292934"/>
                </a:solidFill>
                <a:effectLst/>
                <a:latin typeface="Calibri"/>
                <a:cs typeface="Calibri"/>
              </a:rPr>
              <a:t> dos </a:t>
            </a:r>
            <a:r>
              <a:rPr lang="en-US" sz="2400" b="1" i="1" dirty="0" err="1">
                <a:solidFill>
                  <a:srgbClr val="292934"/>
                </a:solidFill>
                <a:effectLst/>
                <a:latin typeface="Calibri"/>
                <a:cs typeface="Calibri"/>
              </a:rPr>
              <a:t>Estados-Membros</a:t>
            </a:r>
            <a:r>
              <a:rPr lang="en-US" sz="2400" b="1" dirty="0" smtClean="0">
                <a:solidFill>
                  <a:srgbClr val="292934"/>
                </a:solidFill>
                <a:effectLst/>
                <a:latin typeface="Calibri"/>
                <a:cs typeface="Calibri"/>
              </a:rPr>
              <a:t>, e o </a:t>
            </a:r>
            <a:r>
              <a:rPr lang="en-US" sz="2400" b="1" dirty="0" err="1">
                <a:solidFill>
                  <a:srgbClr val="292934"/>
                </a:solidFill>
                <a:effectLst/>
                <a:latin typeface="Calibri"/>
                <a:cs typeface="Calibri"/>
              </a:rPr>
              <a:t>Conselho</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adopta</a:t>
            </a:r>
            <a:r>
              <a:rPr lang="en-US" sz="2400" b="1" dirty="0">
                <a:solidFill>
                  <a:srgbClr val="292934"/>
                </a:solidFill>
                <a:effectLst/>
                <a:latin typeface="Calibri"/>
                <a:cs typeface="Calibri"/>
              </a:rPr>
              <a:t>, sob </a:t>
            </a:r>
            <a:r>
              <a:rPr lang="en-US" sz="2400" b="1" dirty="0" err="1">
                <a:solidFill>
                  <a:srgbClr val="292934"/>
                </a:solidFill>
                <a:effectLst/>
                <a:latin typeface="Calibri"/>
                <a:cs typeface="Calibri"/>
              </a:rPr>
              <a:t>proposta</a:t>
            </a:r>
            <a:r>
              <a:rPr lang="en-US" sz="2400" b="1" dirty="0">
                <a:solidFill>
                  <a:srgbClr val="292934"/>
                </a:solidFill>
                <a:effectLst/>
                <a:latin typeface="Calibri"/>
                <a:cs typeface="Calibri"/>
              </a:rPr>
              <a:t> da </a:t>
            </a:r>
            <a:r>
              <a:rPr lang="en-US" sz="2400" b="1" dirty="0" err="1">
                <a:solidFill>
                  <a:srgbClr val="292934"/>
                </a:solidFill>
                <a:effectLst/>
                <a:latin typeface="Calibri"/>
                <a:cs typeface="Calibri"/>
              </a:rPr>
              <a:t>Comissão</a:t>
            </a:r>
            <a:r>
              <a:rPr lang="en-US" sz="2400" b="1" dirty="0">
                <a:solidFill>
                  <a:srgbClr val="292934"/>
                </a:solidFill>
                <a:effectLst/>
                <a:latin typeface="Calibri"/>
                <a:cs typeface="Calibri"/>
              </a:rPr>
              <a:t>, </a:t>
            </a:r>
            <a:r>
              <a:rPr lang="en-US" sz="2400" b="1" dirty="0" err="1">
                <a:solidFill>
                  <a:srgbClr val="292934"/>
                </a:solidFill>
                <a:effectLst/>
                <a:latin typeface="Calibri"/>
                <a:cs typeface="Calibri"/>
              </a:rPr>
              <a:t>recomendações</a:t>
            </a:r>
            <a:r>
              <a:rPr lang="en-US" sz="2400" b="1" dirty="0">
                <a:solidFill>
                  <a:srgbClr val="292934"/>
                </a:solidFill>
                <a:effectLst/>
                <a:latin typeface="Calibri"/>
                <a:cs typeface="Calibri"/>
              </a:rPr>
              <a:t>. </a:t>
            </a:r>
            <a:r>
              <a:rPr lang="en-US" sz="2400" b="1" dirty="0">
                <a:solidFill>
                  <a:srgbClr val="292934"/>
                </a:solidFill>
                <a:latin typeface="Calibri"/>
                <a:cs typeface="Calibri"/>
              </a:rPr>
              <a:t/>
            </a:r>
            <a:br>
              <a:rPr lang="en-US" sz="2400" b="1" dirty="0">
                <a:solidFill>
                  <a:srgbClr val="292934"/>
                </a:solidFill>
                <a:latin typeface="Calibri"/>
                <a:cs typeface="Calibri"/>
              </a:rPr>
            </a:br>
            <a:endParaRPr lang="en-US" sz="2400" b="1" dirty="0">
              <a:solidFill>
                <a:srgbClr val="292934"/>
              </a:solidFill>
              <a:latin typeface="Calibri"/>
              <a:cs typeface="Calibri"/>
            </a:endParaRPr>
          </a:p>
        </p:txBody>
      </p:sp>
    </p:spTree>
    <p:extLst>
      <p:ext uri="{BB962C8B-B14F-4D97-AF65-F5344CB8AC3E}">
        <p14:creationId xmlns:p14="http://schemas.microsoft.com/office/powerpoint/2010/main" val="374313831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865"/>
            <a:ext cx="7848600" cy="577213"/>
          </a:xfrm>
          <a:ln>
            <a:noFill/>
          </a:ln>
        </p:spPr>
        <p:txBody>
          <a:bodyPr/>
          <a:lstStyle/>
          <a:p>
            <a:pPr algn="ctr"/>
            <a:r>
              <a:rPr lang="en-US" sz="2400" b="1" dirty="0" smtClean="0">
                <a:solidFill>
                  <a:schemeClr val="tx1"/>
                </a:solidFill>
                <a:latin typeface="Calibri"/>
                <a:cs typeface="Calibri"/>
              </a:rPr>
              <a:t>A </a:t>
            </a:r>
            <a:r>
              <a:rPr lang="en-US" sz="2400" b="1" dirty="0" err="1" smtClean="0">
                <a:solidFill>
                  <a:schemeClr val="tx1"/>
                </a:solidFill>
                <a:latin typeface="Calibri"/>
                <a:cs typeface="Calibri"/>
              </a:rPr>
              <a:t>universidade</a:t>
            </a:r>
            <a:r>
              <a:rPr lang="en-US" sz="2400" b="1" dirty="0" smtClean="0">
                <a:solidFill>
                  <a:schemeClr val="tx1"/>
                </a:solidFill>
                <a:latin typeface="Calibri"/>
                <a:cs typeface="Calibri"/>
              </a:rPr>
              <a:t> </a:t>
            </a:r>
            <a:r>
              <a:rPr lang="en-US" sz="2400" b="1" dirty="0" err="1" smtClean="0">
                <a:solidFill>
                  <a:schemeClr val="tx1"/>
                </a:solidFill>
                <a:latin typeface="Calibri"/>
                <a:cs typeface="Calibri"/>
              </a:rPr>
              <a:t>moderna</a:t>
            </a:r>
            <a:r>
              <a:rPr lang="en-US" sz="2400" b="1" dirty="0" smtClean="0">
                <a:solidFill>
                  <a:schemeClr val="tx1"/>
                </a:solidFill>
                <a:latin typeface="Calibri"/>
                <a:cs typeface="Calibri"/>
              </a:rPr>
              <a:t>: Humboldt e </a:t>
            </a:r>
            <a:r>
              <a:rPr lang="en-US" sz="2400" b="1" dirty="0" err="1" smtClean="0">
                <a:solidFill>
                  <a:schemeClr val="tx1"/>
                </a:solidFill>
                <a:latin typeface="Calibri"/>
                <a:cs typeface="Calibri"/>
              </a:rPr>
              <a:t>Napole</a:t>
            </a:r>
            <a:r>
              <a:rPr lang="en-US" sz="2400" b="1" dirty="0" err="1" smtClean="0">
                <a:solidFill>
                  <a:schemeClr val="tx1"/>
                </a:solidFill>
                <a:latin typeface="Calibri"/>
                <a:cs typeface="Calibri"/>
              </a:rPr>
              <a:t>ão</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1133168" y="2134321"/>
            <a:ext cx="6977193" cy="1935024"/>
          </a:xfrm>
        </p:spPr>
        <p:txBody>
          <a:bodyPr>
            <a:normAutofit fontScale="92500" lnSpcReduction="10000"/>
          </a:bodyPr>
          <a:lstStyle/>
          <a:p>
            <a:pPr algn="just"/>
            <a:r>
              <a:rPr lang="en-GB" b="1" dirty="0">
                <a:solidFill>
                  <a:srgbClr val="292934"/>
                </a:solidFill>
                <a:latin typeface="Calibri"/>
                <a:cs typeface="Calibri"/>
              </a:rPr>
              <a:t>The university is a community of scholars and students engaged in the task of seeking truth. It derives its autonomy from the idea of academic freedom, a privilege granted to it by state and society, which entails the obligation to teach truth in defiance of all internal and external attempts to curtail it</a:t>
            </a:r>
            <a:r>
              <a:rPr lang="en-GB" b="1" dirty="0" smtClean="0">
                <a:solidFill>
                  <a:srgbClr val="292934"/>
                </a:solidFill>
                <a:latin typeface="Calibri"/>
                <a:cs typeface="Calibri"/>
              </a:rPr>
              <a:t>. (Karl Jaspers)</a:t>
            </a:r>
            <a:endParaRPr lang="en-US" b="1" dirty="0">
              <a:solidFill>
                <a:srgbClr val="292934"/>
              </a:solidFill>
              <a:latin typeface="Calibri"/>
              <a:cs typeface="Calibri"/>
            </a:endParaRPr>
          </a:p>
          <a:p>
            <a:pPr algn="just"/>
            <a:endParaRPr lang="en-US" b="1" dirty="0">
              <a:solidFill>
                <a:srgbClr val="292934"/>
              </a:solidFill>
            </a:endParaRPr>
          </a:p>
        </p:txBody>
      </p:sp>
      <p:sp>
        <p:nvSpPr>
          <p:cNvPr id="4" name="Subtitle 2"/>
          <p:cNvSpPr txBox="1">
            <a:spLocks/>
          </p:cNvSpPr>
          <p:nvPr/>
        </p:nvSpPr>
        <p:spPr>
          <a:xfrm>
            <a:off x="1133168" y="4227114"/>
            <a:ext cx="6977193"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n-GB" sz="2000" b="1" dirty="0">
                <a:solidFill>
                  <a:srgbClr val="292934"/>
                </a:solidFill>
                <a:latin typeface="Calibri"/>
                <a:cs typeface="Calibri"/>
              </a:rPr>
              <a:t>We are convinced also that such freedom is a necessary condition of the highest efficiency … and that encroachments upon their liberty, in the supposed interests of greater efficiency, would in fact diminish their efficiency and stultify their development (Robbins Report 1963: 228). </a:t>
            </a:r>
            <a:endParaRPr lang="en-US" sz="2000" b="1" dirty="0">
              <a:solidFill>
                <a:srgbClr val="292934"/>
              </a:solidFill>
              <a:latin typeface="Calibri"/>
              <a:cs typeface="Calibri"/>
            </a:endParaRPr>
          </a:p>
          <a:p>
            <a:pPr algn="just"/>
            <a:endParaRPr lang="en-US" sz="2000" b="1" dirty="0">
              <a:solidFill>
                <a:srgbClr val="292934"/>
              </a:solidFill>
            </a:endParaRPr>
          </a:p>
        </p:txBody>
      </p:sp>
    </p:spTree>
    <p:extLst>
      <p:ext uri="{BB962C8B-B14F-4D97-AF65-F5344CB8AC3E}">
        <p14:creationId xmlns:p14="http://schemas.microsoft.com/office/powerpoint/2010/main" val="5159031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865"/>
            <a:ext cx="7848600" cy="2005813"/>
          </a:xfrm>
          <a:ln>
            <a:noFill/>
          </a:ln>
        </p:spPr>
        <p:txBody>
          <a:bodyPr/>
          <a:lstStyle/>
          <a:p>
            <a:pPr algn="just"/>
            <a:r>
              <a:rPr lang="en-GB" sz="2400" b="1" dirty="0">
                <a:solidFill>
                  <a:srgbClr val="292934"/>
                </a:solidFill>
                <a:effectLst/>
                <a:latin typeface="Calibri"/>
                <a:cs typeface="Calibri"/>
              </a:rPr>
              <a:t>The supreme authority, providing that it is exercised in ways responsive to others, must therefore continue to rest with the academics, for no one else seems sufficiently qualified to regulate the public affairs of scholars. (</a:t>
            </a:r>
            <a:r>
              <a:rPr lang="en-GB" sz="2400" b="1" dirty="0" err="1">
                <a:solidFill>
                  <a:srgbClr val="292934"/>
                </a:solidFill>
                <a:effectLst/>
                <a:latin typeface="Calibri"/>
                <a:cs typeface="Calibri"/>
              </a:rPr>
              <a:t>Moodie</a:t>
            </a:r>
            <a:r>
              <a:rPr lang="en-GB" sz="2400" b="1" dirty="0">
                <a:solidFill>
                  <a:srgbClr val="292934"/>
                </a:solidFill>
                <a:effectLst/>
                <a:latin typeface="Calibri"/>
                <a:cs typeface="Calibri"/>
              </a:rPr>
              <a:t> and Eustace, 1974: 233</a:t>
            </a:r>
            <a:r>
              <a:rPr lang="en-GB" sz="2400" b="1" dirty="0" smtClean="0">
                <a:solidFill>
                  <a:srgbClr val="292934"/>
                </a:solidFill>
                <a:effectLst/>
                <a:latin typeface="Calibri"/>
                <a:cs typeface="Calibri"/>
              </a:rPr>
              <a:t>)</a:t>
            </a:r>
            <a:endParaRPr lang="en-US" sz="2400" b="1" dirty="0">
              <a:solidFill>
                <a:srgbClr val="292934"/>
              </a:solidFill>
              <a:latin typeface="Calibri"/>
              <a:cs typeface="Calibri"/>
            </a:endParaRPr>
          </a:p>
        </p:txBody>
      </p:sp>
      <p:sp>
        <p:nvSpPr>
          <p:cNvPr id="3" name="Subtitle 2"/>
          <p:cNvSpPr>
            <a:spLocks noGrp="1"/>
          </p:cNvSpPr>
          <p:nvPr>
            <p:ph type="subTitle" idx="1"/>
          </p:nvPr>
        </p:nvSpPr>
        <p:spPr>
          <a:xfrm>
            <a:off x="685800" y="4039121"/>
            <a:ext cx="7848600" cy="1752600"/>
          </a:xfrm>
        </p:spPr>
        <p:txBody>
          <a:bodyPr>
            <a:normAutofit/>
          </a:bodyPr>
          <a:lstStyle/>
          <a:p>
            <a:pPr algn="just"/>
            <a:r>
              <a:rPr lang="en-GB" b="1" dirty="0">
                <a:solidFill>
                  <a:srgbClr val="292934"/>
                </a:solidFill>
                <a:latin typeface="Calibri"/>
                <a:cs typeface="Calibri"/>
              </a:rPr>
              <a:t>U</a:t>
            </a:r>
            <a:r>
              <a:rPr lang="en-GB" b="1" dirty="0" smtClean="0">
                <a:solidFill>
                  <a:srgbClr val="292934"/>
                </a:solidFill>
                <a:latin typeface="Calibri"/>
                <a:cs typeface="Calibri"/>
              </a:rPr>
              <a:t>niversities </a:t>
            </a:r>
            <a:r>
              <a:rPr lang="en-GB" b="1" dirty="0">
                <a:solidFill>
                  <a:srgbClr val="292934"/>
                </a:solidFill>
                <a:latin typeface="Calibri"/>
                <a:cs typeface="Calibri"/>
              </a:rPr>
              <a:t>firmly based on the development of disciplinary specialisms could only be effectively governed by experts in those </a:t>
            </a:r>
            <a:r>
              <a:rPr lang="en-GB" b="1" dirty="0" smtClean="0">
                <a:solidFill>
                  <a:srgbClr val="292934"/>
                </a:solidFill>
                <a:latin typeface="Calibri"/>
                <a:cs typeface="Calibri"/>
              </a:rPr>
              <a:t>disciplines (Burton Clark, 1983)</a:t>
            </a:r>
            <a:r>
              <a:rPr lang="en-US" b="1" dirty="0" smtClean="0">
                <a:solidFill>
                  <a:srgbClr val="292934"/>
                </a:solidFill>
                <a:latin typeface="Calibri"/>
                <a:cs typeface="Calibri"/>
              </a:rPr>
              <a:t> </a:t>
            </a:r>
            <a:endParaRPr lang="en-US" b="1" dirty="0">
              <a:solidFill>
                <a:srgbClr val="292934"/>
              </a:solidFill>
              <a:latin typeface="Calibri"/>
              <a:cs typeface="Calibri"/>
            </a:endParaRPr>
          </a:p>
        </p:txBody>
      </p:sp>
    </p:spTree>
    <p:extLst>
      <p:ext uri="{BB962C8B-B14F-4D97-AF65-F5344CB8AC3E}">
        <p14:creationId xmlns:p14="http://schemas.microsoft.com/office/powerpoint/2010/main" val="65402545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9865"/>
            <a:ext cx="7848600" cy="2005813"/>
          </a:xfrm>
          <a:ln>
            <a:noFill/>
          </a:ln>
        </p:spPr>
        <p:txBody>
          <a:bodyPr/>
          <a:lstStyle/>
          <a:p>
            <a:pPr algn="just"/>
            <a:r>
              <a:rPr lang="en-GB" sz="2400" b="1" dirty="0" smtClean="0">
                <a:solidFill>
                  <a:srgbClr val="292934"/>
                </a:solidFill>
                <a:effectLst/>
                <a:latin typeface="Calibri"/>
                <a:cs typeface="Calibri"/>
              </a:rPr>
              <a:t>NPM … </a:t>
            </a:r>
            <a:r>
              <a:rPr lang="en-GB" sz="2400" b="1" dirty="0">
                <a:solidFill>
                  <a:srgbClr val="292934"/>
                </a:solidFill>
                <a:effectLst/>
                <a:latin typeface="Calibri"/>
                <a:cs typeface="Calibri"/>
              </a:rPr>
              <a:t>at the higher level it is a general theory or doctrine that the public sector can be improved by the importation of business concepts, techniques and values, while at the more mundane level it is a bundle of specific concepts and practices … (Pollitt, 2007: 110</a:t>
            </a:r>
            <a:r>
              <a:rPr lang="en-GB" sz="2400" b="1" dirty="0" smtClean="0">
                <a:solidFill>
                  <a:srgbClr val="292934"/>
                </a:solidFill>
                <a:effectLst/>
                <a:latin typeface="Calibri"/>
                <a:cs typeface="Calibri"/>
              </a:rPr>
              <a:t>)</a:t>
            </a:r>
            <a:endParaRPr lang="en-US" sz="2400" b="1" dirty="0">
              <a:solidFill>
                <a:srgbClr val="292934"/>
              </a:solidFill>
              <a:latin typeface="Calibri"/>
              <a:cs typeface="Calibri"/>
            </a:endParaRPr>
          </a:p>
        </p:txBody>
      </p:sp>
      <p:sp>
        <p:nvSpPr>
          <p:cNvPr id="3" name="Subtitle 2"/>
          <p:cNvSpPr>
            <a:spLocks noGrp="1"/>
          </p:cNvSpPr>
          <p:nvPr>
            <p:ph type="subTitle" idx="1"/>
          </p:nvPr>
        </p:nvSpPr>
        <p:spPr>
          <a:xfrm>
            <a:off x="685800" y="4039121"/>
            <a:ext cx="7848600" cy="1752600"/>
          </a:xfrm>
        </p:spPr>
        <p:txBody>
          <a:bodyPr/>
          <a:lstStyle/>
          <a:p>
            <a:pPr algn="just"/>
            <a:r>
              <a:rPr lang="en-US" b="1" dirty="0" err="1" smtClean="0">
                <a:solidFill>
                  <a:srgbClr val="292934"/>
                </a:solidFill>
                <a:latin typeface="Calibri"/>
                <a:cs typeface="Calibri"/>
              </a:rPr>
              <a:t>Acad</a:t>
            </a:r>
            <a:r>
              <a:rPr lang="en-US" b="1" dirty="0" err="1" smtClean="0">
                <a:solidFill>
                  <a:srgbClr val="292934"/>
                </a:solidFill>
                <a:latin typeface="Calibri"/>
                <a:cs typeface="Calibri"/>
              </a:rPr>
              <a:t>émicos</a:t>
            </a:r>
            <a:r>
              <a:rPr lang="en-US" b="1" dirty="0" smtClean="0">
                <a:solidFill>
                  <a:srgbClr val="292934"/>
                </a:solidFill>
                <a:latin typeface="Calibri"/>
                <a:cs typeface="Calibri"/>
              </a:rPr>
              <a:t> – de </a:t>
            </a:r>
            <a:r>
              <a:rPr lang="en-US" b="1" dirty="0" err="1" smtClean="0">
                <a:solidFill>
                  <a:srgbClr val="292934"/>
                </a:solidFill>
                <a:latin typeface="Calibri"/>
                <a:cs typeface="Calibri"/>
              </a:rPr>
              <a:t>profissionais</a:t>
            </a:r>
            <a:r>
              <a:rPr lang="en-US" b="1" dirty="0" smtClean="0">
                <a:solidFill>
                  <a:srgbClr val="292934"/>
                </a:solidFill>
                <a:latin typeface="Calibri"/>
                <a:cs typeface="Calibri"/>
              </a:rPr>
              <a:t> a </a:t>
            </a:r>
            <a:r>
              <a:rPr lang="en-US" b="1" dirty="0" err="1" smtClean="0">
                <a:solidFill>
                  <a:srgbClr val="292934"/>
                </a:solidFill>
                <a:latin typeface="Calibri"/>
                <a:cs typeface="Calibri"/>
              </a:rPr>
              <a:t>empregados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Alunos</a:t>
            </a:r>
            <a:r>
              <a:rPr lang="en-US" b="1" dirty="0" smtClean="0">
                <a:solidFill>
                  <a:srgbClr val="292934"/>
                </a:solidFill>
                <a:latin typeface="Calibri"/>
                <a:cs typeface="Calibri"/>
              </a:rPr>
              <a:t> – </a:t>
            </a:r>
            <a:r>
              <a:rPr lang="en-US" b="1" dirty="0" err="1" smtClean="0">
                <a:solidFill>
                  <a:srgbClr val="292934"/>
                </a:solidFill>
                <a:latin typeface="Calibri"/>
                <a:cs typeface="Calibri"/>
              </a:rPr>
              <a:t>clientes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Não</a:t>
            </a:r>
            <a:r>
              <a:rPr lang="en-US" b="1" dirty="0" smtClean="0">
                <a:solidFill>
                  <a:srgbClr val="292934"/>
                </a:solidFill>
                <a:latin typeface="Calibri"/>
                <a:cs typeface="Calibri"/>
              </a:rPr>
              <a:t> </a:t>
            </a:r>
            <a:r>
              <a:rPr lang="en-US" b="1" dirty="0" err="1" smtClean="0">
                <a:solidFill>
                  <a:srgbClr val="292934"/>
                </a:solidFill>
                <a:latin typeface="Calibri"/>
                <a:cs typeface="Calibri"/>
              </a:rPr>
              <a:t>académicos</a:t>
            </a:r>
            <a:r>
              <a:rPr lang="en-US" b="1" dirty="0" smtClean="0">
                <a:solidFill>
                  <a:srgbClr val="292934"/>
                </a:solidFill>
                <a:latin typeface="Calibri"/>
                <a:cs typeface="Calibri"/>
              </a:rPr>
              <a:t> – </a:t>
            </a:r>
            <a:r>
              <a:rPr lang="en-US" b="1" dirty="0" err="1" smtClean="0">
                <a:solidFill>
                  <a:srgbClr val="292934"/>
                </a:solidFill>
                <a:latin typeface="Calibri"/>
                <a:cs typeface="Calibri"/>
              </a:rPr>
              <a:t>profissionalização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gestão</a:t>
            </a:r>
            <a:endParaRPr lang="en-US" b="1" dirty="0">
              <a:solidFill>
                <a:srgbClr val="292934"/>
              </a:solidFill>
              <a:latin typeface="Calibri"/>
              <a:cs typeface="Calibri"/>
            </a:endParaRPr>
          </a:p>
        </p:txBody>
      </p:sp>
    </p:spTree>
    <p:extLst>
      <p:ext uri="{BB962C8B-B14F-4D97-AF65-F5344CB8AC3E}">
        <p14:creationId xmlns:p14="http://schemas.microsoft.com/office/powerpoint/2010/main" val="59429384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governança</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9"/>
            <a:ext cx="6400800" cy="1752600"/>
          </a:xfrm>
        </p:spPr>
        <p:txBody>
          <a:bodyPr/>
          <a:lstStyle/>
          <a:p>
            <a:pPr algn="just"/>
            <a:r>
              <a:rPr lang="en-US" b="1" dirty="0" smtClean="0">
                <a:solidFill>
                  <a:srgbClr val="292934"/>
                </a:solidFill>
                <a:latin typeface="Calibri"/>
                <a:cs typeface="Calibri"/>
              </a:rPr>
              <a:t>UK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of Governors  (&lt;25; 50% </a:t>
            </a:r>
            <a:r>
              <a:rPr lang="en-US" b="1" dirty="0" err="1" smtClean="0">
                <a:solidFill>
                  <a:srgbClr val="292934"/>
                </a:solidFill>
                <a:latin typeface="Calibri"/>
                <a:cs typeface="Calibri"/>
              </a:rPr>
              <a:t>externos</a:t>
            </a:r>
            <a:r>
              <a:rPr lang="en-US" b="1" dirty="0" smtClean="0">
                <a:solidFill>
                  <a:srgbClr val="292934"/>
                </a:solidFill>
                <a:latin typeface="Calibri"/>
                <a:cs typeface="Calibri"/>
              </a:rPr>
              <a:t>)</a:t>
            </a:r>
          </a:p>
          <a:p>
            <a:pPr algn="just"/>
            <a:r>
              <a:rPr lang="en-US" b="1" dirty="0" smtClean="0">
                <a:solidFill>
                  <a:srgbClr val="292934"/>
                </a:solidFill>
                <a:latin typeface="Calibri"/>
                <a:cs typeface="Calibri"/>
              </a:rPr>
              <a:t>Senate </a:t>
            </a:r>
            <a:r>
              <a:rPr lang="en-US" b="1" dirty="0" err="1" smtClean="0">
                <a:solidFill>
                  <a:srgbClr val="292934"/>
                </a:solidFill>
                <a:latin typeface="Calibri"/>
                <a:cs typeface="Calibri"/>
              </a:rPr>
              <a:t>subordinado</a:t>
            </a:r>
            <a:r>
              <a:rPr lang="en-US" b="1" dirty="0" smtClean="0">
                <a:solidFill>
                  <a:srgbClr val="292934"/>
                </a:solidFill>
                <a:latin typeface="Calibri"/>
                <a:cs typeface="Calibri"/>
              </a:rPr>
              <a:t> </a:t>
            </a:r>
            <a:r>
              <a:rPr lang="en-US" b="1" dirty="0" err="1" smtClean="0">
                <a:solidFill>
                  <a:srgbClr val="292934"/>
                </a:solidFill>
                <a:latin typeface="Calibri"/>
                <a:cs typeface="Calibri"/>
              </a:rPr>
              <a:t>ao</a:t>
            </a:r>
            <a:r>
              <a:rPr lang="en-US" b="1" dirty="0" smtClean="0">
                <a:solidFill>
                  <a:srgbClr val="292934"/>
                </a:solidFill>
                <a:latin typeface="Calibri"/>
                <a:cs typeface="Calibri"/>
              </a:rPr>
              <a:t> Board</a:t>
            </a:r>
            <a:endParaRPr lang="en-US" b="1" dirty="0">
              <a:solidFill>
                <a:srgbClr val="292934"/>
              </a:solidFill>
              <a:latin typeface="Calibri"/>
              <a:cs typeface="Calibri"/>
            </a:endParaRPr>
          </a:p>
        </p:txBody>
      </p:sp>
      <p:sp>
        <p:nvSpPr>
          <p:cNvPr id="4" name="Subtitle 2"/>
          <p:cNvSpPr txBox="1">
            <a:spLocks/>
          </p:cNvSpPr>
          <p:nvPr/>
        </p:nvSpPr>
        <p:spPr>
          <a:xfrm>
            <a:off x="685800" y="3969998"/>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n-US" b="1" dirty="0" smtClean="0">
                <a:solidFill>
                  <a:srgbClr val="292934"/>
                </a:solidFill>
                <a:latin typeface="Calibri"/>
                <a:cs typeface="Calibri"/>
              </a:rPr>
              <a:t>Austria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a:t>
            </a:r>
            <a:r>
              <a:rPr lang="en-US" b="1" dirty="0" err="1" smtClean="0">
                <a:solidFill>
                  <a:srgbClr val="292934"/>
                </a:solidFill>
                <a:latin typeface="Calibri"/>
                <a:cs typeface="Calibri"/>
              </a:rPr>
              <a:t>ou</a:t>
            </a:r>
            <a:r>
              <a:rPr lang="en-US" b="1" dirty="0" smtClean="0">
                <a:solidFill>
                  <a:srgbClr val="292934"/>
                </a:solidFill>
                <a:latin typeface="Calibri"/>
                <a:cs typeface="Calibri"/>
              </a:rPr>
              <a:t> Council (5,7 </a:t>
            </a:r>
            <a:r>
              <a:rPr lang="en-US" b="1" dirty="0" err="1" smtClean="0">
                <a:solidFill>
                  <a:srgbClr val="292934"/>
                </a:solidFill>
                <a:latin typeface="Calibri"/>
                <a:cs typeface="Calibri"/>
              </a:rPr>
              <a:t>ou</a:t>
            </a:r>
            <a:r>
              <a:rPr lang="en-US" b="1" dirty="0" smtClean="0">
                <a:solidFill>
                  <a:srgbClr val="292934"/>
                </a:solidFill>
                <a:latin typeface="Calibri"/>
                <a:cs typeface="Calibri"/>
              </a:rPr>
              <a:t> 9)</a:t>
            </a:r>
          </a:p>
          <a:p>
            <a:pPr algn="just"/>
            <a:r>
              <a:rPr lang="en-US" b="1" dirty="0" smtClean="0">
                <a:solidFill>
                  <a:srgbClr val="292934"/>
                </a:solidFill>
                <a:latin typeface="Calibri"/>
                <a:cs typeface="Calibri"/>
              </a:rPr>
              <a:t>Senate (12 a 24)</a:t>
            </a:r>
            <a:endParaRPr lang="en-US" b="1" dirty="0">
              <a:solidFill>
                <a:srgbClr val="292934"/>
              </a:solidFill>
              <a:latin typeface="Calibri"/>
              <a:cs typeface="Calibri"/>
            </a:endParaRPr>
          </a:p>
        </p:txBody>
      </p:sp>
    </p:spTree>
    <p:extLst>
      <p:ext uri="{BB962C8B-B14F-4D97-AF65-F5344CB8AC3E}">
        <p14:creationId xmlns:p14="http://schemas.microsoft.com/office/powerpoint/2010/main" val="426541000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governança</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9"/>
            <a:ext cx="6400800" cy="1752600"/>
          </a:xfrm>
        </p:spPr>
        <p:txBody>
          <a:bodyPr/>
          <a:lstStyle/>
          <a:p>
            <a:pPr algn="just"/>
            <a:r>
              <a:rPr lang="en-US" b="1" dirty="0" err="1" smtClean="0">
                <a:solidFill>
                  <a:srgbClr val="292934"/>
                </a:solidFill>
                <a:latin typeface="Calibri"/>
                <a:cs typeface="Calibri"/>
              </a:rPr>
              <a:t>Dinamarca</a:t>
            </a:r>
            <a:r>
              <a:rPr lang="en-US" b="1" dirty="0" smtClean="0">
                <a:solidFill>
                  <a:srgbClr val="292934"/>
                </a:solidFill>
                <a:latin typeface="Calibri"/>
                <a:cs typeface="Calibri"/>
              </a:rPr>
              <a:t>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 </a:t>
            </a:r>
            <a:r>
              <a:rPr lang="en-US" b="1" dirty="0" err="1" smtClean="0">
                <a:solidFill>
                  <a:srgbClr val="292934"/>
                </a:solidFill>
                <a:latin typeface="Calibri"/>
                <a:cs typeface="Calibri"/>
              </a:rPr>
              <a:t>maioria</a:t>
            </a:r>
            <a:r>
              <a:rPr lang="en-US" b="1" dirty="0" smtClean="0">
                <a:solidFill>
                  <a:srgbClr val="292934"/>
                </a:solidFill>
                <a:latin typeface="Calibri"/>
                <a:cs typeface="Calibri"/>
              </a:rPr>
              <a:t> de </a:t>
            </a:r>
            <a:r>
              <a:rPr lang="en-US" b="1" dirty="0" err="1" smtClean="0">
                <a:solidFill>
                  <a:srgbClr val="292934"/>
                </a:solidFill>
                <a:latin typeface="Calibri"/>
                <a:cs typeface="Calibri"/>
              </a:rPr>
              <a:t>externos</a:t>
            </a:r>
            <a:r>
              <a:rPr lang="en-US" b="1" dirty="0" smtClean="0">
                <a:solidFill>
                  <a:srgbClr val="292934"/>
                </a:solidFill>
                <a:latin typeface="Calibri"/>
                <a:cs typeface="Calibri"/>
              </a:rPr>
              <a:t> (ex. 6:5 </a:t>
            </a:r>
            <a:r>
              <a:rPr lang="en-US" b="1" dirty="0" err="1" smtClean="0">
                <a:solidFill>
                  <a:srgbClr val="292934"/>
                </a:solidFill>
                <a:latin typeface="Calibri"/>
                <a:cs typeface="Calibri"/>
              </a:rPr>
              <a:t>ou</a:t>
            </a:r>
            <a:r>
              <a:rPr lang="en-US" b="1" dirty="0" smtClean="0">
                <a:solidFill>
                  <a:srgbClr val="292934"/>
                </a:solidFill>
                <a:latin typeface="Calibri"/>
                <a:cs typeface="Calibri"/>
              </a:rPr>
              <a:t> 9:6)</a:t>
            </a:r>
          </a:p>
          <a:p>
            <a:pPr algn="just"/>
            <a:r>
              <a:rPr lang="en-US" b="1" dirty="0" err="1" smtClean="0">
                <a:solidFill>
                  <a:srgbClr val="292934"/>
                </a:solidFill>
                <a:latin typeface="Calibri"/>
                <a:cs typeface="Calibri"/>
              </a:rPr>
              <a:t>Nomeia</a:t>
            </a:r>
            <a:r>
              <a:rPr lang="en-US" b="1" dirty="0" smtClean="0">
                <a:solidFill>
                  <a:srgbClr val="292934"/>
                </a:solidFill>
                <a:latin typeface="Calibri"/>
                <a:cs typeface="Calibri"/>
              </a:rPr>
              <a:t> </a:t>
            </a:r>
            <a:r>
              <a:rPr lang="en-US" b="1" dirty="0" err="1" smtClean="0">
                <a:solidFill>
                  <a:srgbClr val="292934"/>
                </a:solidFill>
                <a:latin typeface="Calibri"/>
                <a:cs typeface="Calibri"/>
              </a:rPr>
              <a:t>reitor</a:t>
            </a:r>
            <a:r>
              <a:rPr lang="en-US" b="1" dirty="0" smtClean="0">
                <a:solidFill>
                  <a:srgbClr val="292934"/>
                </a:solidFill>
                <a:latin typeface="Calibri"/>
                <a:cs typeface="Calibri"/>
              </a:rPr>
              <a:t> e vice-</a:t>
            </a:r>
            <a:r>
              <a:rPr lang="en-US" b="1" dirty="0" err="1" smtClean="0">
                <a:solidFill>
                  <a:srgbClr val="292934"/>
                </a:solidFill>
                <a:latin typeface="Calibri"/>
                <a:cs typeface="Calibri"/>
              </a:rPr>
              <a:t>reitor</a:t>
            </a:r>
            <a:endParaRPr lang="en-US" b="1" dirty="0" smtClean="0">
              <a:solidFill>
                <a:srgbClr val="292934"/>
              </a:solidFill>
              <a:latin typeface="Calibri"/>
              <a:cs typeface="Calibri"/>
            </a:endParaRPr>
          </a:p>
        </p:txBody>
      </p:sp>
      <p:sp>
        <p:nvSpPr>
          <p:cNvPr id="4" name="Subtitle 2"/>
          <p:cNvSpPr txBox="1">
            <a:spLocks/>
          </p:cNvSpPr>
          <p:nvPr/>
        </p:nvSpPr>
        <p:spPr>
          <a:xfrm>
            <a:off x="685800" y="3969998"/>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n-US" b="1" dirty="0" err="1" smtClean="0">
                <a:solidFill>
                  <a:srgbClr val="292934"/>
                </a:solidFill>
                <a:latin typeface="Calibri"/>
                <a:cs typeface="Calibri"/>
              </a:rPr>
              <a:t>Su</a:t>
            </a:r>
            <a:r>
              <a:rPr lang="en-US" b="1" dirty="0" err="1" smtClean="0">
                <a:solidFill>
                  <a:srgbClr val="292934"/>
                </a:solidFill>
                <a:latin typeface="Calibri"/>
                <a:cs typeface="Calibri"/>
              </a:rPr>
              <a:t>écia</a:t>
            </a:r>
            <a:r>
              <a:rPr lang="en-US" b="1" dirty="0" smtClean="0">
                <a:solidFill>
                  <a:srgbClr val="292934"/>
                </a:solidFill>
                <a:latin typeface="Calibri"/>
                <a:cs typeface="Calibri"/>
              </a:rPr>
              <a:t>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 </a:t>
            </a:r>
            <a:r>
              <a:rPr lang="en-US" b="1" dirty="0" err="1" smtClean="0">
                <a:solidFill>
                  <a:srgbClr val="292934"/>
                </a:solidFill>
                <a:latin typeface="Calibri"/>
                <a:cs typeface="Calibri"/>
              </a:rPr>
              <a:t>maioria</a:t>
            </a:r>
            <a:r>
              <a:rPr lang="en-US" b="1" dirty="0" smtClean="0">
                <a:solidFill>
                  <a:srgbClr val="292934"/>
                </a:solidFill>
                <a:latin typeface="Calibri"/>
                <a:cs typeface="Calibri"/>
              </a:rPr>
              <a:t> de </a:t>
            </a:r>
            <a:r>
              <a:rPr lang="en-US" b="1" dirty="0" err="1" smtClean="0">
                <a:solidFill>
                  <a:srgbClr val="292934"/>
                </a:solidFill>
                <a:latin typeface="Calibri"/>
                <a:cs typeface="Calibri"/>
              </a:rPr>
              <a:t>externos</a:t>
            </a:r>
            <a:r>
              <a:rPr lang="en-US" b="1" dirty="0" smtClean="0">
                <a:solidFill>
                  <a:srgbClr val="292934"/>
                </a:solidFill>
                <a:latin typeface="Calibri"/>
                <a:cs typeface="Calibri"/>
              </a:rPr>
              <a:t> (ex. 8:7) </a:t>
            </a:r>
          </a:p>
          <a:p>
            <a:pPr algn="just"/>
            <a:r>
              <a:rPr lang="en-US" b="1" dirty="0" smtClean="0">
                <a:solidFill>
                  <a:srgbClr val="292934"/>
                </a:solidFill>
                <a:latin typeface="Calibri"/>
                <a:cs typeface="Calibri"/>
              </a:rPr>
              <a:t>Senate (12 a 24)</a:t>
            </a:r>
            <a:endParaRPr lang="en-US" b="1" dirty="0">
              <a:solidFill>
                <a:srgbClr val="292934"/>
              </a:solidFill>
              <a:latin typeface="Calibri"/>
              <a:cs typeface="Calibri"/>
            </a:endParaRPr>
          </a:p>
        </p:txBody>
      </p:sp>
    </p:spTree>
    <p:extLst>
      <p:ext uri="{BB962C8B-B14F-4D97-AF65-F5344CB8AC3E}">
        <p14:creationId xmlns:p14="http://schemas.microsoft.com/office/powerpoint/2010/main" val="15781206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governança</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9"/>
            <a:ext cx="6400800" cy="1752600"/>
          </a:xfrm>
        </p:spPr>
        <p:txBody>
          <a:bodyPr/>
          <a:lstStyle/>
          <a:p>
            <a:pPr algn="just"/>
            <a:r>
              <a:rPr lang="en-US" b="1" dirty="0" err="1" smtClean="0">
                <a:solidFill>
                  <a:srgbClr val="292934"/>
                </a:solidFill>
                <a:latin typeface="Calibri"/>
                <a:cs typeface="Calibri"/>
              </a:rPr>
              <a:t>Noruega</a:t>
            </a:r>
            <a:r>
              <a:rPr lang="en-US" b="1" dirty="0" smtClean="0">
                <a:solidFill>
                  <a:srgbClr val="292934"/>
                </a:solidFill>
                <a:latin typeface="Calibri"/>
                <a:cs typeface="Calibri"/>
              </a:rPr>
              <a:t>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 11 </a:t>
            </a:r>
            <a:r>
              <a:rPr lang="en-US" b="1" dirty="0" err="1" smtClean="0">
                <a:solidFill>
                  <a:srgbClr val="292934"/>
                </a:solidFill>
                <a:latin typeface="Calibri"/>
                <a:cs typeface="Calibri"/>
              </a:rPr>
              <a:t>membros</a:t>
            </a:r>
            <a:r>
              <a:rPr lang="en-US" b="1" dirty="0" smtClean="0">
                <a:solidFill>
                  <a:srgbClr val="292934"/>
                </a:solidFill>
                <a:latin typeface="Calibri"/>
                <a:cs typeface="Calibri"/>
              </a:rPr>
              <a:t>, </a:t>
            </a:r>
            <a:r>
              <a:rPr lang="en-US" b="1" dirty="0" err="1" smtClean="0">
                <a:solidFill>
                  <a:srgbClr val="292934"/>
                </a:solidFill>
                <a:latin typeface="Calibri"/>
                <a:cs typeface="Calibri"/>
              </a:rPr>
              <a:t>sem</a:t>
            </a:r>
            <a:r>
              <a:rPr lang="en-US" b="1" dirty="0" smtClean="0">
                <a:solidFill>
                  <a:srgbClr val="292934"/>
                </a:solidFill>
                <a:latin typeface="Calibri"/>
                <a:cs typeface="Calibri"/>
              </a:rPr>
              <a:t> </a:t>
            </a:r>
            <a:r>
              <a:rPr lang="en-US" b="1" dirty="0" err="1" smtClean="0">
                <a:solidFill>
                  <a:srgbClr val="292934"/>
                </a:solidFill>
                <a:latin typeface="Calibri"/>
                <a:cs typeface="Calibri"/>
              </a:rPr>
              <a:t>maioria</a:t>
            </a:r>
            <a:r>
              <a:rPr lang="en-US" b="1" dirty="0" smtClean="0">
                <a:solidFill>
                  <a:srgbClr val="292934"/>
                </a:solidFill>
                <a:latin typeface="Calibri"/>
                <a:cs typeface="Calibri"/>
              </a:rPr>
              <a:t> </a:t>
            </a:r>
            <a:r>
              <a:rPr lang="en-US" b="1" dirty="0" err="1" smtClean="0">
                <a:solidFill>
                  <a:srgbClr val="292934"/>
                </a:solidFill>
                <a:latin typeface="Calibri"/>
                <a:cs typeface="Calibri"/>
              </a:rPr>
              <a:t>externa</a:t>
            </a:r>
            <a:r>
              <a:rPr lang="en-US" b="1" dirty="0" smtClean="0">
                <a:solidFill>
                  <a:srgbClr val="292934"/>
                </a:solidFill>
                <a:latin typeface="Calibri"/>
                <a:cs typeface="Calibri"/>
              </a:rPr>
              <a:t> (4:7)</a:t>
            </a:r>
          </a:p>
          <a:p>
            <a:pPr algn="just"/>
            <a:r>
              <a:rPr lang="en-US" b="1" dirty="0" err="1">
                <a:solidFill>
                  <a:srgbClr val="292934"/>
                </a:solidFill>
                <a:latin typeface="Calibri"/>
                <a:cs typeface="Calibri"/>
              </a:rPr>
              <a:t>R</a:t>
            </a:r>
            <a:r>
              <a:rPr lang="en-US" b="1" dirty="0" err="1" smtClean="0">
                <a:solidFill>
                  <a:srgbClr val="292934"/>
                </a:solidFill>
                <a:latin typeface="Calibri"/>
                <a:cs typeface="Calibri"/>
              </a:rPr>
              <a:t>eitor</a:t>
            </a:r>
            <a:r>
              <a:rPr lang="en-US" b="1" dirty="0" smtClean="0">
                <a:solidFill>
                  <a:srgbClr val="292934"/>
                </a:solidFill>
                <a:latin typeface="Calibri"/>
                <a:cs typeface="Calibri"/>
              </a:rPr>
              <a:t> </a:t>
            </a:r>
            <a:r>
              <a:rPr lang="en-US" b="1" dirty="0" err="1" smtClean="0">
                <a:solidFill>
                  <a:srgbClr val="292934"/>
                </a:solidFill>
                <a:latin typeface="Calibri"/>
                <a:cs typeface="Calibri"/>
              </a:rPr>
              <a:t>pode</a:t>
            </a:r>
            <a:r>
              <a:rPr lang="en-US" b="1" dirty="0" smtClean="0">
                <a:solidFill>
                  <a:srgbClr val="292934"/>
                </a:solidFill>
                <a:latin typeface="Calibri"/>
                <a:cs typeface="Calibri"/>
              </a:rPr>
              <a:t> </a:t>
            </a:r>
            <a:r>
              <a:rPr lang="en-US" b="1" dirty="0" err="1" smtClean="0">
                <a:solidFill>
                  <a:srgbClr val="292934"/>
                </a:solidFill>
                <a:latin typeface="Calibri"/>
                <a:cs typeface="Calibri"/>
              </a:rPr>
              <a:t>ser</a:t>
            </a:r>
            <a:r>
              <a:rPr lang="en-US" b="1" dirty="0" smtClean="0">
                <a:solidFill>
                  <a:srgbClr val="292934"/>
                </a:solidFill>
                <a:latin typeface="Calibri"/>
                <a:cs typeface="Calibri"/>
              </a:rPr>
              <a:t> </a:t>
            </a:r>
            <a:r>
              <a:rPr lang="en-US" b="1" dirty="0" err="1" smtClean="0">
                <a:solidFill>
                  <a:srgbClr val="292934"/>
                </a:solidFill>
                <a:latin typeface="Calibri"/>
                <a:cs typeface="Calibri"/>
              </a:rPr>
              <a:t>eleito</a:t>
            </a:r>
            <a:r>
              <a:rPr lang="en-US" b="1" dirty="0" smtClean="0">
                <a:solidFill>
                  <a:srgbClr val="292934"/>
                </a:solidFill>
                <a:latin typeface="Calibri"/>
                <a:cs typeface="Calibri"/>
              </a:rPr>
              <a:t> </a:t>
            </a:r>
            <a:r>
              <a:rPr lang="en-US" b="1" dirty="0" err="1" smtClean="0">
                <a:solidFill>
                  <a:srgbClr val="292934"/>
                </a:solidFill>
                <a:latin typeface="Calibri"/>
                <a:cs typeface="Calibri"/>
              </a:rPr>
              <a:t>ou</a:t>
            </a:r>
            <a:r>
              <a:rPr lang="en-US" b="1" dirty="0" smtClean="0">
                <a:solidFill>
                  <a:srgbClr val="292934"/>
                </a:solidFill>
                <a:latin typeface="Calibri"/>
                <a:cs typeface="Calibri"/>
              </a:rPr>
              <a:t> </a:t>
            </a:r>
            <a:r>
              <a:rPr lang="en-US" b="1" dirty="0" err="1" smtClean="0">
                <a:solidFill>
                  <a:srgbClr val="292934"/>
                </a:solidFill>
                <a:latin typeface="Calibri"/>
                <a:cs typeface="Calibri"/>
              </a:rPr>
              <a:t>nomeado</a:t>
            </a:r>
            <a:endParaRPr lang="en-US" b="1" dirty="0" smtClean="0">
              <a:solidFill>
                <a:srgbClr val="292934"/>
              </a:solidFill>
              <a:latin typeface="Calibri"/>
              <a:cs typeface="Calibri"/>
            </a:endParaRPr>
          </a:p>
        </p:txBody>
      </p:sp>
      <p:sp>
        <p:nvSpPr>
          <p:cNvPr id="4" name="Subtitle 2"/>
          <p:cNvSpPr txBox="1">
            <a:spLocks/>
          </p:cNvSpPr>
          <p:nvPr/>
        </p:nvSpPr>
        <p:spPr>
          <a:xfrm>
            <a:off x="685800" y="3969998"/>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n-US" b="1" dirty="0" err="1" smtClean="0">
                <a:solidFill>
                  <a:srgbClr val="292934"/>
                </a:solidFill>
                <a:latin typeface="Calibri"/>
                <a:cs typeface="Calibri"/>
              </a:rPr>
              <a:t>Finlandia</a:t>
            </a:r>
            <a:r>
              <a:rPr lang="en-US" b="1" dirty="0" smtClean="0">
                <a:solidFill>
                  <a:srgbClr val="292934"/>
                </a:solidFill>
                <a:latin typeface="Calibri"/>
                <a:cs typeface="Calibri"/>
              </a:rPr>
              <a:t>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 7 </a:t>
            </a:r>
            <a:r>
              <a:rPr lang="en-US" b="1" dirty="0" err="1" smtClean="0">
                <a:solidFill>
                  <a:srgbClr val="292934"/>
                </a:solidFill>
                <a:latin typeface="Calibri"/>
                <a:cs typeface="Calibri"/>
              </a:rPr>
              <a:t>ou</a:t>
            </a:r>
            <a:r>
              <a:rPr lang="en-US" b="1" dirty="0" smtClean="0">
                <a:solidFill>
                  <a:srgbClr val="292934"/>
                </a:solidFill>
                <a:latin typeface="Calibri"/>
                <a:cs typeface="Calibri"/>
              </a:rPr>
              <a:t> 9-14; 40% </a:t>
            </a:r>
            <a:r>
              <a:rPr lang="en-US" b="1" dirty="0" err="1" smtClean="0">
                <a:solidFill>
                  <a:srgbClr val="292934"/>
                </a:solidFill>
                <a:latin typeface="Calibri"/>
                <a:cs typeface="Calibri"/>
              </a:rPr>
              <a:t>mínimo</a:t>
            </a:r>
            <a:r>
              <a:rPr lang="en-US" b="1" dirty="0" smtClean="0">
                <a:solidFill>
                  <a:srgbClr val="292934"/>
                </a:solidFill>
                <a:latin typeface="Calibri"/>
                <a:cs typeface="Calibri"/>
              </a:rPr>
              <a:t> de </a:t>
            </a:r>
            <a:r>
              <a:rPr lang="en-US" b="1" dirty="0" err="1" smtClean="0">
                <a:solidFill>
                  <a:srgbClr val="292934"/>
                </a:solidFill>
                <a:latin typeface="Calibri"/>
                <a:cs typeface="Calibri"/>
              </a:rPr>
              <a:t>externos</a:t>
            </a:r>
            <a:r>
              <a:rPr lang="en-US" b="1" dirty="0" smtClean="0">
                <a:solidFill>
                  <a:srgbClr val="292934"/>
                </a:solidFill>
                <a:latin typeface="Calibri"/>
                <a:cs typeface="Calibri"/>
              </a:rPr>
              <a:t> </a:t>
            </a:r>
          </a:p>
          <a:p>
            <a:pPr algn="just"/>
            <a:r>
              <a:rPr lang="en-US" b="1" dirty="0" err="1" smtClean="0">
                <a:solidFill>
                  <a:srgbClr val="292934"/>
                </a:solidFill>
                <a:latin typeface="Calibri"/>
                <a:cs typeface="Calibri"/>
              </a:rPr>
              <a:t>Elege</a:t>
            </a:r>
            <a:r>
              <a:rPr lang="en-US" b="1" dirty="0" smtClean="0">
                <a:solidFill>
                  <a:srgbClr val="292934"/>
                </a:solidFill>
                <a:latin typeface="Calibri"/>
                <a:cs typeface="Calibri"/>
              </a:rPr>
              <a:t> o </a:t>
            </a:r>
            <a:r>
              <a:rPr lang="en-US" b="1" dirty="0" err="1" smtClean="0">
                <a:solidFill>
                  <a:srgbClr val="292934"/>
                </a:solidFill>
                <a:latin typeface="Calibri"/>
                <a:cs typeface="Calibri"/>
              </a:rPr>
              <a:t>reitor</a:t>
            </a:r>
            <a:endParaRPr lang="en-US" b="1" dirty="0">
              <a:solidFill>
                <a:srgbClr val="292934"/>
              </a:solidFill>
              <a:latin typeface="Calibri"/>
              <a:cs typeface="Calibri"/>
            </a:endParaRPr>
          </a:p>
        </p:txBody>
      </p:sp>
    </p:spTree>
    <p:extLst>
      <p:ext uri="{BB962C8B-B14F-4D97-AF65-F5344CB8AC3E}">
        <p14:creationId xmlns:p14="http://schemas.microsoft.com/office/powerpoint/2010/main" val="2455350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governança</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9"/>
            <a:ext cx="6400800" cy="1752600"/>
          </a:xfrm>
        </p:spPr>
        <p:txBody>
          <a:bodyPr>
            <a:normAutofit lnSpcReduction="10000"/>
          </a:bodyPr>
          <a:lstStyle/>
          <a:p>
            <a:pPr algn="just"/>
            <a:r>
              <a:rPr lang="en-US" b="1" dirty="0" err="1" smtClean="0">
                <a:solidFill>
                  <a:srgbClr val="292934"/>
                </a:solidFill>
                <a:latin typeface="Calibri"/>
                <a:cs typeface="Calibri"/>
              </a:rPr>
              <a:t>Holanda</a:t>
            </a:r>
            <a:r>
              <a:rPr lang="en-US" b="1" dirty="0" smtClean="0">
                <a:solidFill>
                  <a:srgbClr val="292934"/>
                </a:solidFill>
                <a:latin typeface="Calibri"/>
                <a:cs typeface="Calibri"/>
              </a:rPr>
              <a:t>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 5 </a:t>
            </a:r>
            <a:r>
              <a:rPr lang="en-US" b="1" dirty="0" err="1" smtClean="0">
                <a:solidFill>
                  <a:srgbClr val="292934"/>
                </a:solidFill>
                <a:latin typeface="Calibri"/>
                <a:cs typeface="Calibri"/>
              </a:rPr>
              <a:t>membros</a:t>
            </a:r>
            <a:r>
              <a:rPr lang="en-US" b="1" dirty="0" smtClean="0">
                <a:solidFill>
                  <a:srgbClr val="292934"/>
                </a:solidFill>
                <a:latin typeface="Calibri"/>
                <a:cs typeface="Calibri"/>
              </a:rPr>
              <a:t>, </a:t>
            </a:r>
            <a:r>
              <a:rPr lang="en-US" b="1" dirty="0" err="1" smtClean="0">
                <a:solidFill>
                  <a:srgbClr val="292934"/>
                </a:solidFill>
                <a:latin typeface="Calibri"/>
                <a:cs typeface="Calibri"/>
              </a:rPr>
              <a:t>todos</a:t>
            </a:r>
            <a:r>
              <a:rPr lang="en-US" b="1" dirty="0" smtClean="0">
                <a:solidFill>
                  <a:srgbClr val="292934"/>
                </a:solidFill>
                <a:latin typeface="Calibri"/>
                <a:cs typeface="Calibri"/>
              </a:rPr>
              <a:t> </a:t>
            </a:r>
            <a:r>
              <a:rPr lang="en-US" b="1" dirty="0" err="1" smtClean="0">
                <a:solidFill>
                  <a:srgbClr val="292934"/>
                </a:solidFill>
                <a:latin typeface="Calibri"/>
                <a:cs typeface="Calibri"/>
              </a:rPr>
              <a:t>externos</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Executive board </a:t>
            </a:r>
            <a:r>
              <a:rPr lang="en-US" b="1" dirty="0" err="1" smtClean="0">
                <a:solidFill>
                  <a:srgbClr val="292934"/>
                </a:solidFill>
                <a:latin typeface="Calibri"/>
                <a:cs typeface="Calibri"/>
              </a:rPr>
              <a:t>nomeado</a:t>
            </a:r>
            <a:r>
              <a:rPr lang="en-US" b="1" dirty="0" smtClean="0">
                <a:solidFill>
                  <a:srgbClr val="292934"/>
                </a:solidFill>
                <a:latin typeface="Calibri"/>
                <a:cs typeface="Calibri"/>
              </a:rPr>
              <a:t> (3)</a:t>
            </a:r>
          </a:p>
          <a:p>
            <a:pPr algn="just"/>
            <a:r>
              <a:rPr lang="en-US" b="1" dirty="0" smtClean="0">
                <a:solidFill>
                  <a:srgbClr val="292934"/>
                </a:solidFill>
                <a:latin typeface="Calibri"/>
                <a:cs typeface="Calibri"/>
              </a:rPr>
              <a:t>University council - </a:t>
            </a:r>
            <a:r>
              <a:rPr lang="en-US" b="1" dirty="0" err="1" smtClean="0">
                <a:solidFill>
                  <a:srgbClr val="292934"/>
                </a:solidFill>
                <a:latin typeface="Calibri"/>
                <a:cs typeface="Calibri"/>
              </a:rPr>
              <a:t>consultivo</a:t>
            </a:r>
            <a:endParaRPr lang="en-US" b="1" dirty="0" smtClean="0">
              <a:solidFill>
                <a:srgbClr val="292934"/>
              </a:solidFill>
              <a:latin typeface="Calibri"/>
              <a:cs typeface="Calibri"/>
            </a:endParaRPr>
          </a:p>
        </p:txBody>
      </p:sp>
      <p:sp>
        <p:nvSpPr>
          <p:cNvPr id="4" name="Subtitle 2"/>
          <p:cNvSpPr txBox="1">
            <a:spLocks/>
          </p:cNvSpPr>
          <p:nvPr/>
        </p:nvSpPr>
        <p:spPr>
          <a:xfrm>
            <a:off x="685800" y="3969998"/>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j-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algn="just"/>
            <a:r>
              <a:rPr lang="en-US" b="1" dirty="0" err="1" smtClean="0">
                <a:solidFill>
                  <a:srgbClr val="292934"/>
                </a:solidFill>
                <a:latin typeface="Calibri"/>
                <a:cs typeface="Calibri"/>
              </a:rPr>
              <a:t>França</a:t>
            </a:r>
            <a:r>
              <a:rPr lang="en-US" b="1" dirty="0" smtClean="0">
                <a:solidFill>
                  <a:srgbClr val="292934"/>
                </a:solidFill>
                <a:latin typeface="Calibri"/>
                <a:cs typeface="Calibri"/>
              </a:rPr>
              <a:t>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de 50% da </a:t>
            </a:r>
            <a:r>
              <a:rPr lang="en-US" b="1" dirty="0" err="1" smtClean="0">
                <a:solidFill>
                  <a:srgbClr val="292934"/>
                </a:solidFill>
                <a:latin typeface="Calibri"/>
                <a:cs typeface="Calibri"/>
              </a:rPr>
              <a:t>dimensão</a:t>
            </a:r>
            <a:endParaRPr lang="en-US" b="1" dirty="0" smtClean="0">
              <a:solidFill>
                <a:srgbClr val="292934"/>
              </a:solidFill>
              <a:latin typeface="Calibri"/>
              <a:cs typeface="Calibri"/>
            </a:endParaRPr>
          </a:p>
          <a:p>
            <a:pPr algn="just"/>
            <a:r>
              <a:rPr lang="en-US" b="1" dirty="0" smtClean="0">
                <a:solidFill>
                  <a:srgbClr val="292934"/>
                </a:solidFill>
                <a:latin typeface="Calibri"/>
                <a:cs typeface="Calibri"/>
              </a:rPr>
              <a:t>Board – 20 a 30 com 7 a 8 </a:t>
            </a:r>
            <a:r>
              <a:rPr lang="en-US" b="1" dirty="0" err="1" smtClean="0">
                <a:solidFill>
                  <a:srgbClr val="292934"/>
                </a:solidFill>
                <a:latin typeface="Calibri"/>
                <a:cs typeface="Calibri"/>
              </a:rPr>
              <a:t>externos</a:t>
            </a:r>
            <a:r>
              <a:rPr lang="en-US" b="1" dirty="0" smtClean="0">
                <a:solidFill>
                  <a:srgbClr val="292934"/>
                </a:solidFill>
                <a:latin typeface="Calibri"/>
                <a:cs typeface="Calibri"/>
              </a:rPr>
              <a:t> </a:t>
            </a:r>
          </a:p>
          <a:p>
            <a:pPr algn="just"/>
            <a:r>
              <a:rPr lang="en-US" b="1" dirty="0" err="1" smtClean="0">
                <a:solidFill>
                  <a:srgbClr val="292934"/>
                </a:solidFill>
                <a:latin typeface="Calibri"/>
                <a:cs typeface="Calibri"/>
              </a:rPr>
              <a:t>Reforço</a:t>
            </a:r>
            <a:r>
              <a:rPr lang="en-US" b="1" dirty="0" smtClean="0">
                <a:solidFill>
                  <a:srgbClr val="292934"/>
                </a:solidFill>
                <a:latin typeface="Calibri"/>
                <a:cs typeface="Calibri"/>
              </a:rPr>
              <a:t> do </a:t>
            </a:r>
            <a:r>
              <a:rPr lang="en-US" b="1" dirty="0" err="1" smtClean="0">
                <a:solidFill>
                  <a:srgbClr val="292934"/>
                </a:solidFill>
                <a:latin typeface="Calibri"/>
                <a:cs typeface="Calibri"/>
              </a:rPr>
              <a:t>poder</a:t>
            </a:r>
            <a:r>
              <a:rPr lang="en-US" b="1" dirty="0" smtClean="0">
                <a:solidFill>
                  <a:srgbClr val="292934"/>
                </a:solidFill>
                <a:latin typeface="Calibri"/>
                <a:cs typeface="Calibri"/>
              </a:rPr>
              <a:t> do </a:t>
            </a:r>
            <a:r>
              <a:rPr lang="en-US" b="1" dirty="0" err="1" smtClean="0">
                <a:solidFill>
                  <a:srgbClr val="292934"/>
                </a:solidFill>
                <a:latin typeface="Calibri"/>
                <a:cs typeface="Calibri"/>
              </a:rPr>
              <a:t>presidente</a:t>
            </a:r>
            <a:endParaRPr lang="en-US" b="1" dirty="0">
              <a:solidFill>
                <a:srgbClr val="292934"/>
              </a:solidFill>
              <a:latin typeface="Calibri"/>
              <a:cs typeface="Calibri"/>
            </a:endParaRPr>
          </a:p>
        </p:txBody>
      </p:sp>
    </p:spTree>
    <p:extLst>
      <p:ext uri="{BB962C8B-B14F-4D97-AF65-F5344CB8AC3E}">
        <p14:creationId xmlns:p14="http://schemas.microsoft.com/office/powerpoint/2010/main" val="272876924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67014"/>
            <a:ext cx="7848600" cy="605701"/>
          </a:xfrm>
          <a:ln>
            <a:noFill/>
          </a:ln>
        </p:spPr>
        <p:txBody>
          <a:bodyPr/>
          <a:lstStyle/>
          <a:p>
            <a:pPr algn="just"/>
            <a:r>
              <a:rPr lang="en-US" sz="2400" b="1" dirty="0" err="1" smtClean="0">
                <a:solidFill>
                  <a:schemeClr val="tx1"/>
                </a:solidFill>
                <a:latin typeface="Calibri"/>
                <a:cs typeface="Calibri"/>
              </a:rPr>
              <a:t>Mudanças</a:t>
            </a:r>
            <a:r>
              <a:rPr lang="en-US" sz="2400" b="1" dirty="0" smtClean="0">
                <a:solidFill>
                  <a:schemeClr val="tx1"/>
                </a:solidFill>
                <a:latin typeface="Calibri"/>
                <a:cs typeface="Calibri"/>
              </a:rPr>
              <a:t> de </a:t>
            </a:r>
            <a:r>
              <a:rPr lang="en-US" sz="2400" b="1" dirty="0" err="1" smtClean="0">
                <a:solidFill>
                  <a:schemeClr val="tx1"/>
                </a:solidFill>
                <a:latin typeface="Calibri"/>
                <a:cs typeface="Calibri"/>
              </a:rPr>
              <a:t>governança</a:t>
            </a:r>
            <a:endParaRPr lang="en-US" sz="2400" b="1" dirty="0">
              <a:solidFill>
                <a:schemeClr val="tx1"/>
              </a:solidFill>
              <a:latin typeface="Calibri"/>
              <a:cs typeface="Calibri"/>
            </a:endParaRPr>
          </a:p>
        </p:txBody>
      </p:sp>
      <p:sp>
        <p:nvSpPr>
          <p:cNvPr id="3" name="Subtitle 2"/>
          <p:cNvSpPr>
            <a:spLocks noGrp="1"/>
          </p:cNvSpPr>
          <p:nvPr>
            <p:ph type="subTitle" idx="1"/>
          </p:nvPr>
        </p:nvSpPr>
        <p:spPr>
          <a:xfrm>
            <a:off x="685800" y="1882958"/>
            <a:ext cx="6400800" cy="3876653"/>
          </a:xfrm>
        </p:spPr>
        <p:txBody>
          <a:bodyPr>
            <a:normAutofit/>
          </a:bodyPr>
          <a:lstStyle/>
          <a:p>
            <a:pPr algn="just"/>
            <a:r>
              <a:rPr lang="en-US" b="1" dirty="0" smtClean="0">
                <a:solidFill>
                  <a:srgbClr val="292934"/>
                </a:solidFill>
                <a:latin typeface="Calibri"/>
                <a:cs typeface="Calibri"/>
              </a:rPr>
              <a:t>Portugal – </a:t>
            </a:r>
            <a:r>
              <a:rPr lang="en-US" b="1" dirty="0" err="1" smtClean="0">
                <a:solidFill>
                  <a:srgbClr val="292934"/>
                </a:solidFill>
                <a:latin typeface="Calibri"/>
                <a:cs typeface="Calibri"/>
              </a:rPr>
              <a:t>reduç</a:t>
            </a:r>
            <a:r>
              <a:rPr lang="en-US" b="1" dirty="0" err="1" smtClean="0">
                <a:solidFill>
                  <a:srgbClr val="292934"/>
                </a:solidFill>
                <a:latin typeface="Calibri"/>
                <a:cs typeface="Calibri"/>
              </a:rPr>
              <a:t>ão</a:t>
            </a:r>
            <a:r>
              <a:rPr lang="en-US" b="1" dirty="0" smtClean="0">
                <a:solidFill>
                  <a:srgbClr val="292934"/>
                </a:solidFill>
                <a:latin typeface="Calibri"/>
                <a:cs typeface="Calibri"/>
              </a:rPr>
              <a:t> da </a:t>
            </a:r>
            <a:r>
              <a:rPr lang="en-US" b="1" dirty="0" err="1" smtClean="0">
                <a:solidFill>
                  <a:srgbClr val="292934"/>
                </a:solidFill>
                <a:latin typeface="Calibri"/>
                <a:cs typeface="Calibri"/>
              </a:rPr>
              <a:t>dimensão</a:t>
            </a:r>
            <a:r>
              <a:rPr lang="en-US" b="1" dirty="0" smtClean="0">
                <a:solidFill>
                  <a:srgbClr val="292934"/>
                </a:solidFill>
                <a:latin typeface="Calibri"/>
                <a:cs typeface="Calibri"/>
              </a:rPr>
              <a:t> dos </a:t>
            </a:r>
            <a:r>
              <a:rPr lang="en-US" b="1" dirty="0" err="1" smtClean="0">
                <a:solidFill>
                  <a:srgbClr val="292934"/>
                </a:solidFill>
                <a:latin typeface="Calibri"/>
                <a:cs typeface="Calibri"/>
              </a:rPr>
              <a:t>órgãos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Conselho</a:t>
            </a:r>
            <a:r>
              <a:rPr lang="en-US" b="1" dirty="0" smtClean="0">
                <a:solidFill>
                  <a:srgbClr val="292934"/>
                </a:solidFill>
                <a:latin typeface="Calibri"/>
                <a:cs typeface="Calibri"/>
              </a:rPr>
              <a:t> </a:t>
            </a:r>
            <a:r>
              <a:rPr lang="en-US" b="1" dirty="0" err="1" smtClean="0">
                <a:solidFill>
                  <a:srgbClr val="292934"/>
                </a:solidFill>
                <a:latin typeface="Calibri"/>
                <a:cs typeface="Calibri"/>
              </a:rPr>
              <a:t>Geral</a:t>
            </a:r>
            <a:r>
              <a:rPr lang="en-US" b="1" dirty="0" smtClean="0">
                <a:solidFill>
                  <a:srgbClr val="292934"/>
                </a:solidFill>
                <a:latin typeface="Calibri"/>
                <a:cs typeface="Calibri"/>
              </a:rPr>
              <a:t> – 15 a 35 </a:t>
            </a:r>
            <a:r>
              <a:rPr lang="en-US" b="1" dirty="0" err="1" smtClean="0">
                <a:solidFill>
                  <a:srgbClr val="292934"/>
                </a:solidFill>
                <a:latin typeface="Calibri"/>
                <a:cs typeface="Calibri"/>
              </a:rPr>
              <a:t>membros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Pelo</a:t>
            </a:r>
            <a:r>
              <a:rPr lang="en-US" b="1" dirty="0" smtClean="0">
                <a:solidFill>
                  <a:srgbClr val="292934"/>
                </a:solidFill>
                <a:latin typeface="Calibri"/>
                <a:cs typeface="Calibri"/>
              </a:rPr>
              <a:t> </a:t>
            </a:r>
            <a:r>
              <a:rPr lang="en-US" b="1" dirty="0" err="1" smtClean="0">
                <a:solidFill>
                  <a:srgbClr val="292934"/>
                </a:solidFill>
                <a:latin typeface="Calibri"/>
                <a:cs typeface="Calibri"/>
              </a:rPr>
              <a:t>menos</a:t>
            </a:r>
            <a:r>
              <a:rPr lang="en-US" b="1" dirty="0" smtClean="0">
                <a:solidFill>
                  <a:srgbClr val="292934"/>
                </a:solidFill>
                <a:latin typeface="Calibri"/>
                <a:cs typeface="Calibri"/>
              </a:rPr>
              <a:t> 50% </a:t>
            </a:r>
            <a:r>
              <a:rPr lang="en-US" b="1" dirty="0" err="1" smtClean="0">
                <a:solidFill>
                  <a:srgbClr val="292934"/>
                </a:solidFill>
                <a:latin typeface="Calibri"/>
                <a:cs typeface="Calibri"/>
              </a:rPr>
              <a:t>docentes</a:t>
            </a:r>
            <a:r>
              <a:rPr lang="en-US" b="1" dirty="0" smtClean="0">
                <a:solidFill>
                  <a:srgbClr val="292934"/>
                </a:solidFill>
                <a:latin typeface="Calibri"/>
                <a:cs typeface="Calibri"/>
              </a:rPr>
              <a:t> e </a:t>
            </a:r>
            <a:r>
              <a:rPr lang="en-US" b="1" dirty="0" err="1" smtClean="0">
                <a:solidFill>
                  <a:srgbClr val="292934"/>
                </a:solidFill>
                <a:latin typeface="Calibri"/>
                <a:cs typeface="Calibri"/>
              </a:rPr>
              <a:t>investigadores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Pelo</a:t>
            </a:r>
            <a:r>
              <a:rPr lang="en-US" b="1" dirty="0" smtClean="0">
                <a:solidFill>
                  <a:srgbClr val="292934"/>
                </a:solidFill>
                <a:latin typeface="Calibri"/>
                <a:cs typeface="Calibri"/>
              </a:rPr>
              <a:t> </a:t>
            </a:r>
            <a:r>
              <a:rPr lang="en-US" b="1" dirty="0" err="1" smtClean="0">
                <a:solidFill>
                  <a:srgbClr val="292934"/>
                </a:solidFill>
                <a:latin typeface="Calibri"/>
                <a:cs typeface="Calibri"/>
              </a:rPr>
              <a:t>menos</a:t>
            </a:r>
            <a:r>
              <a:rPr lang="en-US" b="1" dirty="0" smtClean="0">
                <a:solidFill>
                  <a:srgbClr val="292934"/>
                </a:solidFill>
                <a:latin typeface="Calibri"/>
                <a:cs typeface="Calibri"/>
              </a:rPr>
              <a:t> 15% </a:t>
            </a:r>
            <a:r>
              <a:rPr lang="en-US" b="1" dirty="0" err="1" smtClean="0">
                <a:solidFill>
                  <a:srgbClr val="292934"/>
                </a:solidFill>
                <a:latin typeface="Calibri"/>
                <a:cs typeface="Calibri"/>
              </a:rPr>
              <a:t>alunos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Pelo</a:t>
            </a:r>
            <a:r>
              <a:rPr lang="en-US" b="1" dirty="0" smtClean="0">
                <a:solidFill>
                  <a:srgbClr val="292934"/>
                </a:solidFill>
                <a:latin typeface="Calibri"/>
                <a:cs typeface="Calibri"/>
              </a:rPr>
              <a:t> </a:t>
            </a:r>
            <a:r>
              <a:rPr lang="en-US" b="1" dirty="0" err="1" smtClean="0">
                <a:solidFill>
                  <a:srgbClr val="292934"/>
                </a:solidFill>
                <a:latin typeface="Calibri"/>
                <a:cs typeface="Calibri"/>
              </a:rPr>
              <a:t>menos</a:t>
            </a:r>
            <a:r>
              <a:rPr lang="en-US" b="1" dirty="0" smtClean="0">
                <a:solidFill>
                  <a:srgbClr val="292934"/>
                </a:solidFill>
                <a:latin typeface="Calibri"/>
                <a:cs typeface="Calibri"/>
              </a:rPr>
              <a:t> 30% </a:t>
            </a:r>
            <a:r>
              <a:rPr lang="en-US" b="1" dirty="0" err="1" smtClean="0">
                <a:solidFill>
                  <a:srgbClr val="292934"/>
                </a:solidFill>
                <a:latin typeface="Calibri"/>
                <a:cs typeface="Calibri"/>
              </a:rPr>
              <a:t>externos</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Elege</a:t>
            </a:r>
            <a:r>
              <a:rPr lang="en-US" b="1" dirty="0" smtClean="0">
                <a:solidFill>
                  <a:srgbClr val="292934"/>
                </a:solidFill>
                <a:latin typeface="Calibri"/>
                <a:cs typeface="Calibri"/>
              </a:rPr>
              <a:t> o </a:t>
            </a:r>
            <a:r>
              <a:rPr lang="en-US" b="1" dirty="0" err="1" smtClean="0">
                <a:solidFill>
                  <a:srgbClr val="292934"/>
                </a:solidFill>
                <a:latin typeface="Calibri"/>
                <a:cs typeface="Calibri"/>
              </a:rPr>
              <a:t>reitor</a:t>
            </a:r>
            <a:endParaRPr lang="en-US" b="1" dirty="0" smtClean="0">
              <a:solidFill>
                <a:srgbClr val="292934"/>
              </a:solidFill>
              <a:latin typeface="Calibri"/>
              <a:cs typeface="Calibri"/>
            </a:endParaRPr>
          </a:p>
          <a:p>
            <a:pPr algn="just"/>
            <a:r>
              <a:rPr lang="en-US" b="1" dirty="0" err="1" smtClean="0">
                <a:solidFill>
                  <a:srgbClr val="292934"/>
                </a:solidFill>
                <a:latin typeface="Calibri"/>
                <a:cs typeface="Calibri"/>
              </a:rPr>
              <a:t>Senado</a:t>
            </a:r>
            <a:r>
              <a:rPr lang="en-US" b="1" dirty="0" smtClean="0">
                <a:solidFill>
                  <a:srgbClr val="292934"/>
                </a:solidFill>
                <a:latin typeface="Calibri"/>
                <a:cs typeface="Calibri"/>
              </a:rPr>
              <a:t> </a:t>
            </a:r>
            <a:r>
              <a:rPr lang="en-US" b="1" dirty="0" err="1" smtClean="0">
                <a:solidFill>
                  <a:srgbClr val="292934"/>
                </a:solidFill>
                <a:latin typeface="Calibri"/>
                <a:cs typeface="Calibri"/>
              </a:rPr>
              <a:t>pode</a:t>
            </a:r>
            <a:r>
              <a:rPr lang="en-US" b="1" dirty="0" smtClean="0">
                <a:solidFill>
                  <a:srgbClr val="292934"/>
                </a:solidFill>
                <a:latin typeface="Calibri"/>
                <a:cs typeface="Calibri"/>
              </a:rPr>
              <a:t> </a:t>
            </a:r>
            <a:r>
              <a:rPr lang="en-US" b="1" dirty="0" err="1" smtClean="0">
                <a:solidFill>
                  <a:srgbClr val="292934"/>
                </a:solidFill>
                <a:latin typeface="Calibri"/>
                <a:cs typeface="Calibri"/>
              </a:rPr>
              <a:t>existir</a:t>
            </a:r>
            <a:r>
              <a:rPr lang="en-US" b="1" dirty="0" smtClean="0">
                <a:solidFill>
                  <a:srgbClr val="292934"/>
                </a:solidFill>
                <a:latin typeface="Calibri"/>
                <a:cs typeface="Calibri"/>
              </a:rPr>
              <a:t> mas </a:t>
            </a:r>
            <a:r>
              <a:rPr lang="en-US" b="1" dirty="0" err="1" smtClean="0">
                <a:solidFill>
                  <a:srgbClr val="292934"/>
                </a:solidFill>
                <a:latin typeface="Calibri"/>
                <a:cs typeface="Calibri"/>
              </a:rPr>
              <a:t>é</a:t>
            </a:r>
            <a:r>
              <a:rPr lang="en-US" b="1" dirty="0" smtClean="0">
                <a:solidFill>
                  <a:srgbClr val="292934"/>
                </a:solidFill>
                <a:latin typeface="Calibri"/>
                <a:cs typeface="Calibri"/>
              </a:rPr>
              <a:t> </a:t>
            </a:r>
            <a:r>
              <a:rPr lang="en-US" b="1" dirty="0" err="1" smtClean="0">
                <a:solidFill>
                  <a:srgbClr val="292934"/>
                </a:solidFill>
                <a:latin typeface="Calibri"/>
                <a:cs typeface="Calibri"/>
              </a:rPr>
              <a:t>opcional</a:t>
            </a:r>
            <a:endParaRPr lang="en-US" b="1" dirty="0" smtClean="0">
              <a:solidFill>
                <a:srgbClr val="292934"/>
              </a:solidFill>
              <a:latin typeface="Calibri"/>
              <a:cs typeface="Calibri"/>
            </a:endParaRPr>
          </a:p>
        </p:txBody>
      </p:sp>
    </p:spTree>
    <p:extLst>
      <p:ext uri="{BB962C8B-B14F-4D97-AF65-F5344CB8AC3E}">
        <p14:creationId xmlns:p14="http://schemas.microsoft.com/office/powerpoint/2010/main" val="3725700545"/>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96</TotalTime>
  <Words>690</Words>
  <Application>Microsoft Macintosh PowerPoint</Application>
  <PresentationFormat>On-screen Show (4:3)</PresentationFormat>
  <Paragraphs>93</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Executive</vt:lpstr>
      <vt:lpstr>AS REFORMAS DO ENSINO SUPERIOR  COMPARANDO OS QUADROS LEGAIS EUROPEUS</vt:lpstr>
      <vt:lpstr>A universidade moderna: Humboldt e Napoleão</vt:lpstr>
      <vt:lpstr>The supreme authority, providing that it is exercised in ways responsive to others, must therefore continue to rest with the academics, for no one else seems sufficiently qualified to regulate the public affairs of scholars. (Moodie and Eustace, 1974: 233)</vt:lpstr>
      <vt:lpstr>NPM … at the higher level it is a general theory or doctrine that the public sector can be improved by the importation of business concepts, techniques and values, while at the more mundane level it is a bundle of specific concepts and practices … (Pollitt, 2007: 110)</vt:lpstr>
      <vt:lpstr>Mudanças de governança</vt:lpstr>
      <vt:lpstr>Mudanças de governança</vt:lpstr>
      <vt:lpstr>Mudanças de governança</vt:lpstr>
      <vt:lpstr>Mudanças de governança</vt:lpstr>
      <vt:lpstr>Mudanças de governança</vt:lpstr>
      <vt:lpstr>Mudanças de estatuto legal – fundações</vt:lpstr>
      <vt:lpstr>Mudanças de estatuto legal – fundações</vt:lpstr>
      <vt:lpstr>Apparent convergence to new model under influence of NPM At macro level the convergence is visible: models from the private sector, attack on the academic profession, concentration of power at top level, no collegial decision-making, increasing  role of external constituencies, academics no longer suitable to run institutions</vt:lpstr>
      <vt:lpstr>Macro convergence results from:  globalisation  emergence of neo-liberal policies  Levin’s medical metaphor </vt:lpstr>
      <vt:lpstr>Para contribuir para a realização dos objectivos a que se refere o presente artigo (educação):   O Parlamento Europeu e o Conselho, deliberando de acordo com o processo legislativo ordinário, e após consulta do Comité Económico e Social e do Comité das Regiões, adoptam acções de incentivo, com exclusão de qualquer harmonização das disposições legislativas e regulamentares dos Estados-Membros, e o Conselho adopta, sob proposta da Comissão, recomendações.  </vt:lpstr>
    </vt:vector>
  </TitlesOfParts>
  <Company>A3ES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 REFORMAS DO ENSINO SUPERIOR  COMPARANDO OS QUADROS LEGAIS EUROPEUS</dc:title>
  <dc:creator>Alberto Amaral</dc:creator>
  <cp:lastModifiedBy>Alberto Amaral</cp:lastModifiedBy>
  <cp:revision>10</cp:revision>
  <cp:lastPrinted>2014-12-01T23:42:25Z</cp:lastPrinted>
  <dcterms:created xsi:type="dcterms:W3CDTF">2014-12-01T22:18:30Z</dcterms:created>
  <dcterms:modified xsi:type="dcterms:W3CDTF">2014-12-01T23:55:16Z</dcterms:modified>
</cp:coreProperties>
</file>