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323" r:id="rId3"/>
    <p:sldId id="325" r:id="rId4"/>
    <p:sldId id="259" r:id="rId5"/>
    <p:sldId id="258" r:id="rId6"/>
    <p:sldId id="294" r:id="rId7"/>
    <p:sldId id="322" r:id="rId8"/>
    <p:sldId id="334" r:id="rId9"/>
    <p:sldId id="298" r:id="rId10"/>
    <p:sldId id="280" r:id="rId11"/>
    <p:sldId id="299" r:id="rId12"/>
    <p:sldId id="333" r:id="rId13"/>
    <p:sldId id="290" r:id="rId14"/>
    <p:sldId id="311" r:id="rId15"/>
    <p:sldId id="332" r:id="rId16"/>
    <p:sldId id="302" r:id="rId17"/>
    <p:sldId id="303" r:id="rId18"/>
    <p:sldId id="308" r:id="rId19"/>
    <p:sldId id="331" r:id="rId20"/>
    <p:sldId id="304" r:id="rId21"/>
    <p:sldId id="330" r:id="rId22"/>
    <p:sldId id="312" r:id="rId23"/>
    <p:sldId id="296" r:id="rId24"/>
    <p:sldId id="329" r:id="rId25"/>
    <p:sldId id="314" r:id="rId26"/>
    <p:sldId id="313" r:id="rId27"/>
    <p:sldId id="266" r:id="rId28"/>
    <p:sldId id="268" r:id="rId29"/>
    <p:sldId id="328" r:id="rId30"/>
    <p:sldId id="306" r:id="rId31"/>
    <p:sldId id="282" r:id="rId32"/>
    <p:sldId id="283" r:id="rId33"/>
    <p:sldId id="307" r:id="rId34"/>
    <p:sldId id="327" r:id="rId35"/>
    <p:sldId id="305" r:id="rId36"/>
    <p:sldId id="278" r:id="rId37"/>
    <p:sldId id="326" r:id="rId38"/>
    <p:sldId id="321" r:id="rId39"/>
    <p:sldId id="256" r:id="rId40"/>
    <p:sldId id="32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E6F24D-CB24-9B48-9DF9-B130D0F1DC95}">
          <p14:sldIdLst>
            <p14:sldId id="257"/>
            <p14:sldId id="323"/>
            <p14:sldId id="325"/>
            <p14:sldId id="259"/>
            <p14:sldId id="258"/>
            <p14:sldId id="294"/>
            <p14:sldId id="322"/>
            <p14:sldId id="334"/>
            <p14:sldId id="298"/>
            <p14:sldId id="280"/>
            <p14:sldId id="299"/>
            <p14:sldId id="333"/>
            <p14:sldId id="290"/>
            <p14:sldId id="311"/>
            <p14:sldId id="332"/>
            <p14:sldId id="302"/>
            <p14:sldId id="303"/>
            <p14:sldId id="308"/>
            <p14:sldId id="331"/>
            <p14:sldId id="304"/>
            <p14:sldId id="330"/>
            <p14:sldId id="312"/>
            <p14:sldId id="296"/>
            <p14:sldId id="329"/>
            <p14:sldId id="314"/>
            <p14:sldId id="313"/>
            <p14:sldId id="266"/>
            <p14:sldId id="268"/>
            <p14:sldId id="328"/>
            <p14:sldId id="306"/>
            <p14:sldId id="282"/>
            <p14:sldId id="283"/>
            <p14:sldId id="307"/>
            <p14:sldId id="327"/>
            <p14:sldId id="305"/>
            <p14:sldId id="278"/>
            <p14:sldId id="326"/>
            <p14:sldId id="321"/>
            <p14:sldId id="256"/>
            <p14:sldId id="324"/>
          </p14:sldIdLst>
        </p14:section>
        <p14:section name="Untitled Section" id="{A79E4F89-1EC1-6149-8CEB-1C9E9ED8D3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53" autoAdjust="0"/>
    <p:restoredTop sz="99819" autoAdjust="0"/>
  </p:normalViewPr>
  <p:slideViewPr>
    <p:cSldViewPr snapToGrid="0" snapToObjects="1">
      <p:cViewPr>
        <p:scale>
          <a:sx n="100" d="100"/>
          <a:sy n="100" d="100"/>
        </p:scale>
        <p:origin x="-1480" y="-80"/>
      </p:cViewPr>
      <p:guideLst>
        <p:guide orient="horz" pos="2160"/>
        <p:guide pos="2880"/>
      </p:guideLst>
    </p:cSldViewPr>
  </p:slideViewPr>
  <p:outlineViewPr>
    <p:cViewPr>
      <p:scale>
        <a:sx n="33" d="100"/>
        <a:sy n="33" d="100"/>
      </p:scale>
      <p:origin x="0" y="2984"/>
    </p:cViewPr>
  </p:outlineViewPr>
  <p:notesTextViewPr>
    <p:cViewPr>
      <p:scale>
        <a:sx n="100" d="100"/>
        <a:sy n="100" d="100"/>
      </p:scale>
      <p:origin x="0" y="0"/>
    </p:cViewPr>
  </p:notesTextViewPr>
  <p:sorterViewPr>
    <p:cViewPr>
      <p:scale>
        <a:sx n="150" d="100"/>
        <a:sy n="150" d="100"/>
      </p:scale>
      <p:origin x="0" y="1476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5402A-4741-5043-B3FE-DD5A8E8F1508}" type="datetimeFigureOut">
              <a:rPr lang="en-US" smtClean="0"/>
              <a:t>28/10/16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B64E2-C8AF-F24A-93F8-78092206B2FB}" type="slidenum">
              <a:rPr lang="en-US" smtClean="0"/>
              <a:t>‹#›</a:t>
            </a:fld>
            <a:endParaRPr lang="en-US"/>
          </a:p>
        </p:txBody>
      </p:sp>
    </p:spTree>
    <p:extLst>
      <p:ext uri="{BB962C8B-B14F-4D97-AF65-F5344CB8AC3E}">
        <p14:creationId xmlns:p14="http://schemas.microsoft.com/office/powerpoint/2010/main" val="2083149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65D52-A676-5841-BB35-0E85E22B293C}" type="slidenum">
              <a:rPr lang="en-US"/>
              <a:pPr/>
              <a:t>13</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65D52-A676-5841-BB35-0E85E22B293C}" type="slidenum">
              <a:rPr lang="en-US"/>
              <a:pPr/>
              <a:t>14</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65D52-A676-5841-BB35-0E85E22B293C}" type="slidenum">
              <a:rPr lang="en-US"/>
              <a:pPr/>
              <a:t>18</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B64E2-C8AF-F24A-93F8-78092206B2FB}" type="slidenum">
              <a:rPr lang="en-US" smtClean="0"/>
              <a:t>22</a:t>
            </a:fld>
            <a:endParaRPr lang="en-US"/>
          </a:p>
        </p:txBody>
      </p:sp>
    </p:spTree>
    <p:extLst>
      <p:ext uri="{BB962C8B-B14F-4D97-AF65-F5344CB8AC3E}">
        <p14:creationId xmlns:p14="http://schemas.microsoft.com/office/powerpoint/2010/main" val="361522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65D52-A676-5841-BB35-0E85E22B293C}" type="slidenum">
              <a:rPr lang="en-US"/>
              <a:pPr/>
              <a:t>25</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B64E2-C8AF-F24A-93F8-78092206B2FB}" type="slidenum">
              <a:rPr lang="en-US" smtClean="0"/>
              <a:t>26</a:t>
            </a:fld>
            <a:endParaRPr lang="en-US"/>
          </a:p>
        </p:txBody>
      </p:sp>
    </p:spTree>
    <p:extLst>
      <p:ext uri="{BB962C8B-B14F-4D97-AF65-F5344CB8AC3E}">
        <p14:creationId xmlns:p14="http://schemas.microsoft.com/office/powerpoint/2010/main" val="361522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65D52-A676-5841-BB35-0E85E22B293C}" type="slidenum">
              <a:rPr lang="en-US"/>
              <a:pPr/>
              <a:t>30</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65D52-A676-5841-BB35-0E85E22B293C}" type="slidenum">
              <a:rPr lang="en-US"/>
              <a:pPr/>
              <a:t>33</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2DDF588-74C0-D041-B30F-6B2569A3C94A}"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137864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2DDF588-74C0-D041-B30F-6B2569A3C94A}"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298723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2DDF588-74C0-D041-B30F-6B2569A3C94A}"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282742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2DDF588-74C0-D041-B30F-6B2569A3C94A}"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207990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2DDF588-74C0-D041-B30F-6B2569A3C94A}"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423580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2DDF588-74C0-D041-B30F-6B2569A3C94A}" type="datetimeFigureOut">
              <a:rPr lang="en-US" smtClean="0"/>
              <a:t>28/10/16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9366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2DDF588-74C0-D041-B30F-6B2569A3C94A}" type="datetimeFigureOut">
              <a:rPr lang="en-US" smtClean="0"/>
              <a:t>28/10/16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235399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2DDF588-74C0-D041-B30F-6B2569A3C94A}" type="datetimeFigureOut">
              <a:rPr lang="en-US" smtClean="0"/>
              <a:t>28/10/16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158564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DF588-74C0-D041-B30F-6B2569A3C94A}" type="datetimeFigureOut">
              <a:rPr lang="en-US" smtClean="0"/>
              <a:t>28/10/16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366618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2DDF588-74C0-D041-B30F-6B2569A3C94A}" type="datetimeFigureOut">
              <a:rPr lang="en-US" smtClean="0"/>
              <a:t>28/10/16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106191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2DDF588-74C0-D041-B30F-6B2569A3C94A}" type="datetimeFigureOut">
              <a:rPr lang="en-US" smtClean="0"/>
              <a:t>28/10/16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A6172-E227-154B-B635-2E9A89496E59}" type="slidenum">
              <a:rPr lang="en-US" smtClean="0"/>
              <a:t>‹#›</a:t>
            </a:fld>
            <a:endParaRPr lang="en-US"/>
          </a:p>
        </p:txBody>
      </p:sp>
    </p:spTree>
    <p:extLst>
      <p:ext uri="{BB962C8B-B14F-4D97-AF65-F5344CB8AC3E}">
        <p14:creationId xmlns:p14="http://schemas.microsoft.com/office/powerpoint/2010/main" val="38260721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DF588-74C0-D041-B30F-6B2569A3C94A}" type="datetimeFigureOut">
              <a:rPr lang="en-US" smtClean="0"/>
              <a:t>28/10/16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A6172-E227-154B-B635-2E9A89496E59}" type="slidenum">
              <a:rPr lang="en-US" smtClean="0"/>
              <a:t>‹#›</a:t>
            </a:fld>
            <a:endParaRPr lang="en-US"/>
          </a:p>
        </p:txBody>
      </p:sp>
    </p:spTree>
    <p:extLst>
      <p:ext uri="{BB962C8B-B14F-4D97-AF65-F5344CB8AC3E}">
        <p14:creationId xmlns:p14="http://schemas.microsoft.com/office/powerpoint/2010/main" val="2301265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hyperlink" Target="http://www.hefce.ac.u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87625"/>
            <a:ext cx="7772400" cy="1470025"/>
          </a:xfrm>
        </p:spPr>
        <p:txBody>
          <a:bodyPr>
            <a:normAutofit fontScale="90000"/>
          </a:bodyPr>
          <a:lstStyle/>
          <a:p>
            <a:r>
              <a:rPr lang="en-US" dirty="0" smtClean="0">
                <a:solidFill>
                  <a:srgbClr val="FF0000"/>
                </a:solidFill>
                <a:effectLst/>
                <a:latin typeface="Times New Roman"/>
                <a:ea typeface="ＭＳ 明朝"/>
              </a:rPr>
              <a:t>"</a:t>
            </a:r>
            <a:r>
              <a:rPr lang="en-US" sz="3600" dirty="0" smtClean="0">
                <a:solidFill>
                  <a:srgbClr val="FF0000"/>
                </a:solidFill>
                <a:effectLst/>
                <a:latin typeface="Times New Roman"/>
                <a:ea typeface="ＭＳ 明朝"/>
              </a:rPr>
              <a:t>Research-intensive Universities, challenges and dilemmas - an European perspective” </a:t>
            </a:r>
            <a:r>
              <a:rPr lang="en-US" dirty="0" smtClean="0"/>
              <a:t/>
            </a:r>
            <a:br>
              <a:rPr lang="en-US" dirty="0" smtClean="0"/>
            </a:br>
            <a:endParaRPr lang="en-US" dirty="0"/>
          </a:p>
        </p:txBody>
      </p:sp>
      <p:sp>
        <p:nvSpPr>
          <p:cNvPr id="3" name="Subtitle 2"/>
          <p:cNvSpPr>
            <a:spLocks noGrp="1"/>
          </p:cNvSpPr>
          <p:nvPr>
            <p:ph type="subTitle" idx="1"/>
          </p:nvPr>
        </p:nvSpPr>
        <p:spPr>
          <a:xfrm>
            <a:off x="1371600" y="562040"/>
            <a:ext cx="6400800" cy="1752600"/>
          </a:xfrm>
        </p:spPr>
        <p:txBody>
          <a:bodyPr>
            <a:normAutofit/>
          </a:bodyPr>
          <a:lstStyle/>
          <a:p>
            <a:r>
              <a:rPr lang="en-US" sz="2800" dirty="0" smtClean="0">
                <a:solidFill>
                  <a:srgbClr val="0000FF"/>
                </a:solidFill>
              </a:rPr>
              <a:t>Congress University </a:t>
            </a:r>
            <a:r>
              <a:rPr lang="en-US" sz="2800" dirty="0">
                <a:solidFill>
                  <a:srgbClr val="0000FF"/>
                </a:solidFill>
              </a:rPr>
              <a:t>of Porto </a:t>
            </a:r>
            <a:r>
              <a:rPr lang="en-US" sz="2800" dirty="0" smtClean="0">
                <a:solidFill>
                  <a:srgbClr val="0000FF"/>
                </a:solidFill>
              </a:rPr>
              <a:t>  </a:t>
            </a:r>
          </a:p>
          <a:p>
            <a:r>
              <a:rPr lang="en-US" sz="2800" dirty="0" smtClean="0">
                <a:solidFill>
                  <a:srgbClr val="0000FF"/>
                </a:solidFill>
              </a:rPr>
              <a:t>Thinking the Future</a:t>
            </a:r>
          </a:p>
          <a:p>
            <a:r>
              <a:rPr lang="en-US" sz="2800" dirty="0" smtClean="0">
                <a:solidFill>
                  <a:srgbClr val="0000FF"/>
                </a:solidFill>
              </a:rPr>
              <a:t> October 26, 2016</a:t>
            </a:r>
            <a:endParaRPr lang="en-US" sz="2800" dirty="0">
              <a:solidFill>
                <a:srgbClr val="0000FF"/>
              </a:solidFill>
            </a:endParaRPr>
          </a:p>
          <a:p>
            <a:endParaRPr lang="en-US" sz="2800" dirty="0"/>
          </a:p>
        </p:txBody>
      </p:sp>
      <p:sp>
        <p:nvSpPr>
          <p:cNvPr id="4" name="Rectangle 3"/>
          <p:cNvSpPr/>
          <p:nvPr/>
        </p:nvSpPr>
        <p:spPr>
          <a:xfrm>
            <a:off x="2286000" y="3105835"/>
            <a:ext cx="4572000" cy="369332"/>
          </a:xfrm>
          <a:prstGeom prst="rect">
            <a:avLst/>
          </a:prstGeom>
        </p:spPr>
        <p:txBody>
          <a:bodyPr>
            <a:spAutoFit/>
          </a:bodyPr>
          <a:lstStyle/>
          <a:p>
            <a:endParaRPr lang="en-US" dirty="0"/>
          </a:p>
        </p:txBody>
      </p:sp>
      <p:sp>
        <p:nvSpPr>
          <p:cNvPr id="5" name="TextBox 4"/>
          <p:cNvSpPr txBox="1"/>
          <p:nvPr/>
        </p:nvSpPr>
        <p:spPr>
          <a:xfrm>
            <a:off x="1254213" y="4594213"/>
            <a:ext cx="6647332" cy="2012859"/>
          </a:xfrm>
          <a:prstGeom prst="rect">
            <a:avLst/>
          </a:prstGeom>
          <a:noFill/>
        </p:spPr>
        <p:txBody>
          <a:bodyPr wrap="square" rtlCol="0">
            <a:spAutoFit/>
          </a:bodyPr>
          <a:lstStyle/>
          <a:p>
            <a:pPr lvl="0" algn="ctr">
              <a:spcBef>
                <a:spcPct val="20000"/>
              </a:spcBef>
            </a:pPr>
            <a:r>
              <a:rPr lang="en-US" sz="2400" dirty="0">
                <a:solidFill>
                  <a:srgbClr val="0000FF"/>
                </a:solidFill>
              </a:rPr>
              <a:t>Fernando Lopes da </a:t>
            </a:r>
            <a:r>
              <a:rPr lang="en-US" sz="2400" dirty="0" smtClean="0">
                <a:solidFill>
                  <a:srgbClr val="0000FF"/>
                </a:solidFill>
              </a:rPr>
              <a:t>Silva</a:t>
            </a:r>
          </a:p>
          <a:p>
            <a:pPr lvl="0" algn="ctr">
              <a:spcBef>
                <a:spcPct val="20000"/>
              </a:spcBef>
            </a:pPr>
            <a:r>
              <a:rPr lang="en-US" dirty="0" smtClean="0">
                <a:solidFill>
                  <a:srgbClr val="0000FF"/>
                </a:solidFill>
              </a:rPr>
              <a:t>Emeritus Professor </a:t>
            </a:r>
            <a:endParaRPr lang="en-US" dirty="0">
              <a:solidFill>
                <a:srgbClr val="0000FF"/>
              </a:solidFill>
            </a:endParaRPr>
          </a:p>
          <a:p>
            <a:pPr lvl="0" algn="ctr">
              <a:spcBef>
                <a:spcPct val="20000"/>
              </a:spcBef>
            </a:pPr>
            <a:r>
              <a:rPr lang="en-US" dirty="0">
                <a:solidFill>
                  <a:srgbClr val="0000FF"/>
                </a:solidFill>
              </a:rPr>
              <a:t>Centre of Neuroscience, Swammerdam Institute for Life Sciences, University of </a:t>
            </a:r>
            <a:r>
              <a:rPr lang="en-US" dirty="0" smtClean="0">
                <a:solidFill>
                  <a:srgbClr val="0000FF"/>
                </a:solidFill>
              </a:rPr>
              <a:t>Amsterdam, The Netherlands;</a:t>
            </a:r>
          </a:p>
          <a:p>
            <a:pPr lvl="0" algn="ctr">
              <a:spcBef>
                <a:spcPct val="20000"/>
              </a:spcBef>
            </a:pPr>
            <a:r>
              <a:rPr lang="en-US" dirty="0" smtClean="0">
                <a:solidFill>
                  <a:srgbClr val="0000FF"/>
                </a:solidFill>
              </a:rPr>
              <a:t>Dept. Biomedical Engineering, </a:t>
            </a:r>
            <a:r>
              <a:rPr lang="en-US" dirty="0" err="1" smtClean="0">
                <a:solidFill>
                  <a:srgbClr val="0000FF"/>
                </a:solidFill>
              </a:rPr>
              <a:t>Instituto</a:t>
            </a:r>
            <a:r>
              <a:rPr lang="en-US" dirty="0" smtClean="0">
                <a:solidFill>
                  <a:srgbClr val="0000FF"/>
                </a:solidFill>
              </a:rPr>
              <a:t> Superior </a:t>
            </a:r>
            <a:r>
              <a:rPr lang="en-US" dirty="0" err="1" smtClean="0">
                <a:solidFill>
                  <a:srgbClr val="0000FF"/>
                </a:solidFill>
              </a:rPr>
              <a:t>Técnico</a:t>
            </a:r>
            <a:r>
              <a:rPr lang="en-US" dirty="0" smtClean="0">
                <a:solidFill>
                  <a:srgbClr val="0000FF"/>
                </a:solidFill>
              </a:rPr>
              <a:t>, </a:t>
            </a:r>
            <a:r>
              <a:rPr lang="en-US" dirty="0" err="1" smtClean="0">
                <a:solidFill>
                  <a:srgbClr val="0000FF"/>
                </a:solidFill>
              </a:rPr>
              <a:t>Universidade</a:t>
            </a:r>
            <a:r>
              <a:rPr lang="en-US" dirty="0" smtClean="0">
                <a:solidFill>
                  <a:srgbClr val="0000FF"/>
                </a:solidFill>
              </a:rPr>
              <a:t> de </a:t>
            </a:r>
            <a:r>
              <a:rPr lang="en-US" dirty="0" err="1" smtClean="0">
                <a:solidFill>
                  <a:srgbClr val="0000FF"/>
                </a:solidFill>
              </a:rPr>
              <a:t>Lisboa</a:t>
            </a:r>
            <a:r>
              <a:rPr lang="en-US" dirty="0" smtClean="0">
                <a:solidFill>
                  <a:srgbClr val="0000FF"/>
                </a:solidFill>
              </a:rPr>
              <a:t>, Portugal </a:t>
            </a:r>
            <a:endParaRPr lang="en-US" dirty="0">
              <a:solidFill>
                <a:srgbClr val="0000FF"/>
              </a:solidFill>
            </a:endParaRPr>
          </a:p>
        </p:txBody>
      </p:sp>
    </p:spTree>
    <p:extLst>
      <p:ext uri="{BB962C8B-B14F-4D97-AF65-F5344CB8AC3E}">
        <p14:creationId xmlns:p14="http://schemas.microsoft.com/office/powerpoint/2010/main" val="22483003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796" y="659075"/>
            <a:ext cx="7025808" cy="6186310"/>
          </a:xfrm>
          <a:prstGeom prst="rect">
            <a:avLst/>
          </a:prstGeom>
          <a:noFill/>
        </p:spPr>
        <p:txBody>
          <a:bodyPr wrap="square" rtlCol="0">
            <a:spAutoFit/>
          </a:bodyPr>
          <a:lstStyle/>
          <a:p>
            <a:pPr marL="285750" indent="-285750">
              <a:buFont typeface="Wingdings" charset="2"/>
              <a:buChar char="§"/>
            </a:pPr>
            <a:r>
              <a:rPr lang="en-US" dirty="0" err="1" smtClean="0">
                <a:solidFill>
                  <a:srgbClr val="0000FF"/>
                </a:solidFill>
              </a:rPr>
              <a:t>Universiteit</a:t>
            </a:r>
            <a:r>
              <a:rPr lang="en-US" dirty="0" smtClean="0">
                <a:solidFill>
                  <a:srgbClr val="0000FF"/>
                </a:solidFill>
              </a:rPr>
              <a:t> van Amsterdam (since 2006) </a:t>
            </a:r>
          </a:p>
          <a:p>
            <a:pPr marL="285750" indent="-285750">
              <a:buFont typeface="Wingdings" charset="2"/>
              <a:buChar char="§"/>
            </a:pPr>
            <a:r>
              <a:rPr lang="en-US" dirty="0" err="1" smtClean="0">
                <a:solidFill>
                  <a:srgbClr val="008000"/>
                </a:solidFill>
              </a:rPr>
              <a:t>Universitat</a:t>
            </a:r>
            <a:r>
              <a:rPr lang="en-US" dirty="0" smtClean="0">
                <a:solidFill>
                  <a:srgbClr val="008000"/>
                </a:solidFill>
              </a:rPr>
              <a:t> de Barcelona (since 2010) </a:t>
            </a:r>
          </a:p>
          <a:p>
            <a:pPr marL="285750" indent="-285750">
              <a:buFont typeface="Wingdings" charset="2"/>
              <a:buChar char="§"/>
            </a:pPr>
            <a:r>
              <a:rPr lang="en-US" dirty="0" smtClean="0"/>
              <a:t>University of Cambridge</a:t>
            </a:r>
          </a:p>
          <a:p>
            <a:pPr marL="285750" indent="-285750">
              <a:buFont typeface="Wingdings" charset="2"/>
              <a:buChar char="§"/>
            </a:pPr>
            <a:r>
              <a:rPr lang="en-US" dirty="0" smtClean="0"/>
              <a:t>University of Edinburgh </a:t>
            </a:r>
          </a:p>
          <a:p>
            <a:pPr marL="285750" indent="-285750">
              <a:buFont typeface="Wingdings" charset="2"/>
              <a:buChar char="§"/>
            </a:pPr>
            <a:r>
              <a:rPr lang="en-US" dirty="0" smtClean="0">
                <a:solidFill>
                  <a:srgbClr val="0000FF"/>
                </a:solidFill>
              </a:rPr>
              <a:t>Albert-</a:t>
            </a:r>
            <a:r>
              <a:rPr lang="en-US" dirty="0" err="1" smtClean="0">
                <a:solidFill>
                  <a:srgbClr val="0000FF"/>
                </a:solidFill>
              </a:rPr>
              <a:t>Ludwigs</a:t>
            </a:r>
            <a:r>
              <a:rPr lang="en-US" dirty="0" smtClean="0">
                <a:solidFill>
                  <a:srgbClr val="0000FF"/>
                </a:solidFill>
              </a:rPr>
              <a:t>-</a:t>
            </a:r>
            <a:r>
              <a:rPr lang="en-US" dirty="0" err="1" smtClean="0">
                <a:solidFill>
                  <a:srgbClr val="0000FF"/>
                </a:solidFill>
              </a:rPr>
              <a:t>Universität</a:t>
            </a:r>
            <a:r>
              <a:rPr lang="en-US" dirty="0" smtClean="0">
                <a:solidFill>
                  <a:srgbClr val="0000FF"/>
                </a:solidFill>
              </a:rPr>
              <a:t> Freiburg (since 2006</a:t>
            </a:r>
            <a:r>
              <a:rPr lang="en-US" dirty="0" smtClean="0"/>
              <a:t>) </a:t>
            </a:r>
          </a:p>
          <a:p>
            <a:pPr marL="285750" indent="-285750">
              <a:buFont typeface="Wingdings" charset="2"/>
              <a:buChar char="§"/>
            </a:pPr>
            <a:r>
              <a:rPr lang="en-US" dirty="0" err="1" smtClean="0"/>
              <a:t>Université</a:t>
            </a:r>
            <a:r>
              <a:rPr lang="en-US" dirty="0" smtClean="0"/>
              <a:t> de Genève</a:t>
            </a:r>
          </a:p>
          <a:p>
            <a:pPr marL="285750" indent="-285750">
              <a:buFont typeface="Wingdings" charset="2"/>
              <a:buChar char="§"/>
            </a:pPr>
            <a:r>
              <a:rPr lang="en-US" dirty="0" err="1" smtClean="0"/>
              <a:t>Universität</a:t>
            </a:r>
            <a:r>
              <a:rPr lang="en-US" dirty="0" smtClean="0"/>
              <a:t> Heidelberg </a:t>
            </a:r>
          </a:p>
          <a:p>
            <a:pPr marL="285750" indent="-285750">
              <a:buFont typeface="Wingdings" charset="2"/>
              <a:buChar char="§"/>
            </a:pPr>
            <a:r>
              <a:rPr lang="en-US" dirty="0" err="1" smtClean="0"/>
              <a:t>Helsingin</a:t>
            </a:r>
            <a:r>
              <a:rPr lang="en-US" dirty="0" smtClean="0"/>
              <a:t> </a:t>
            </a:r>
            <a:r>
              <a:rPr lang="en-US" dirty="0" err="1" smtClean="0"/>
              <a:t>yliopisto</a:t>
            </a:r>
            <a:r>
              <a:rPr lang="en-US" dirty="0" smtClean="0"/>
              <a:t> (University of Helsinki) </a:t>
            </a:r>
          </a:p>
          <a:p>
            <a:pPr marL="285750" indent="-285750">
              <a:buFont typeface="Wingdings" charset="2"/>
              <a:buChar char="§"/>
            </a:pPr>
            <a:r>
              <a:rPr lang="en-US" dirty="0" err="1" smtClean="0"/>
              <a:t>Universiteit</a:t>
            </a:r>
            <a:r>
              <a:rPr lang="en-US" dirty="0" smtClean="0"/>
              <a:t> Leiden</a:t>
            </a:r>
          </a:p>
          <a:p>
            <a:pPr marL="285750" indent="-285750">
              <a:buFont typeface="Wingdings" charset="2"/>
              <a:buChar char="§"/>
            </a:pPr>
            <a:r>
              <a:rPr lang="en-US" dirty="0" smtClean="0"/>
              <a:t>KU Leuven/Louvain </a:t>
            </a:r>
          </a:p>
          <a:p>
            <a:pPr marL="285750" indent="-285750">
              <a:buFont typeface="Wingdings" charset="2"/>
              <a:buChar char="§"/>
            </a:pPr>
            <a:r>
              <a:rPr lang="en-US" dirty="0" smtClean="0">
                <a:solidFill>
                  <a:srgbClr val="008000"/>
                </a:solidFill>
              </a:rPr>
              <a:t>Imperial College London (since 2010) </a:t>
            </a:r>
          </a:p>
          <a:p>
            <a:pPr marL="285750" indent="-285750">
              <a:buFont typeface="Wingdings" charset="2"/>
              <a:buChar char="§"/>
            </a:pPr>
            <a:r>
              <a:rPr lang="en-US" dirty="0" smtClean="0">
                <a:solidFill>
                  <a:srgbClr val="0000FF"/>
                </a:solidFill>
              </a:rPr>
              <a:t>University College London (since 2006) </a:t>
            </a:r>
          </a:p>
          <a:p>
            <a:pPr marL="285750" indent="-285750">
              <a:buFont typeface="Wingdings" charset="2"/>
              <a:buChar char="§"/>
            </a:pPr>
            <a:r>
              <a:rPr lang="en-US" dirty="0" err="1" smtClean="0">
                <a:solidFill>
                  <a:srgbClr val="0000FF"/>
                </a:solidFill>
              </a:rPr>
              <a:t>Lunds</a:t>
            </a:r>
            <a:r>
              <a:rPr lang="en-US" dirty="0" smtClean="0">
                <a:solidFill>
                  <a:srgbClr val="0000FF"/>
                </a:solidFill>
              </a:rPr>
              <a:t> </a:t>
            </a:r>
            <a:r>
              <a:rPr lang="en-US" dirty="0" err="1" smtClean="0">
                <a:solidFill>
                  <a:srgbClr val="0000FF"/>
                </a:solidFill>
              </a:rPr>
              <a:t>universitet</a:t>
            </a:r>
            <a:r>
              <a:rPr lang="en-US" dirty="0" smtClean="0">
                <a:solidFill>
                  <a:srgbClr val="0000FF"/>
                </a:solidFill>
              </a:rPr>
              <a:t> (since 2006)</a:t>
            </a:r>
            <a:endParaRPr lang="en-US" dirty="0">
              <a:solidFill>
                <a:srgbClr val="0000FF"/>
              </a:solidFill>
            </a:endParaRPr>
          </a:p>
          <a:p>
            <a:pPr marL="285750" indent="-285750">
              <a:buFont typeface="Wingdings" charset="2"/>
              <a:buChar char="§"/>
            </a:pP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di Milano </a:t>
            </a:r>
          </a:p>
          <a:p>
            <a:pPr marL="285750" indent="-285750">
              <a:buFont typeface="Wingdings" charset="2"/>
              <a:buChar char="§"/>
            </a:pPr>
            <a:r>
              <a:rPr lang="en-US" dirty="0" smtClean="0"/>
              <a:t>Ludwig-</a:t>
            </a:r>
            <a:r>
              <a:rPr lang="en-US" dirty="0" err="1" smtClean="0"/>
              <a:t>Maximilians</a:t>
            </a:r>
            <a:r>
              <a:rPr lang="en-US" dirty="0" smtClean="0"/>
              <a:t>-</a:t>
            </a:r>
            <a:r>
              <a:rPr lang="en-US" dirty="0" err="1" smtClean="0"/>
              <a:t>Universität</a:t>
            </a:r>
            <a:r>
              <a:rPr lang="en-US" dirty="0" smtClean="0"/>
              <a:t> </a:t>
            </a:r>
            <a:r>
              <a:rPr lang="en-US" dirty="0" err="1" smtClean="0"/>
              <a:t>München</a:t>
            </a:r>
            <a:endParaRPr lang="en-US" dirty="0"/>
          </a:p>
          <a:p>
            <a:pPr marL="285750" indent="-285750">
              <a:buFont typeface="Wingdings" charset="2"/>
              <a:buChar char="§"/>
            </a:pPr>
            <a:r>
              <a:rPr lang="en-US" dirty="0" smtClean="0"/>
              <a:t>University of Oxford</a:t>
            </a:r>
          </a:p>
          <a:p>
            <a:pPr marL="285750" indent="-285750">
              <a:buFont typeface="Wingdings" charset="2"/>
              <a:buChar char="§"/>
            </a:pPr>
            <a:r>
              <a:rPr lang="en-US" dirty="0" err="1" smtClean="0">
                <a:solidFill>
                  <a:srgbClr val="0000FF"/>
                </a:solidFill>
              </a:rPr>
              <a:t>Université</a:t>
            </a:r>
            <a:r>
              <a:rPr lang="en-US" dirty="0" smtClean="0">
                <a:solidFill>
                  <a:srgbClr val="0000FF"/>
                </a:solidFill>
              </a:rPr>
              <a:t> Pierre et Marie Curie, Paris (since 2006)</a:t>
            </a:r>
          </a:p>
          <a:p>
            <a:pPr marL="285750" indent="-285750">
              <a:buFont typeface="Wingdings" charset="2"/>
              <a:buChar char="§"/>
            </a:pPr>
            <a:r>
              <a:rPr lang="en-US" dirty="0" err="1" smtClean="0">
                <a:solidFill>
                  <a:srgbClr val="0000FF"/>
                </a:solidFill>
              </a:rPr>
              <a:t>Université</a:t>
            </a:r>
            <a:r>
              <a:rPr lang="en-US" dirty="0" smtClean="0">
                <a:solidFill>
                  <a:srgbClr val="0000FF"/>
                </a:solidFill>
              </a:rPr>
              <a:t> Paris-</a:t>
            </a:r>
            <a:r>
              <a:rPr lang="en-US" dirty="0" err="1" smtClean="0">
                <a:solidFill>
                  <a:srgbClr val="0000FF"/>
                </a:solidFill>
              </a:rPr>
              <a:t>Sud</a:t>
            </a:r>
            <a:r>
              <a:rPr lang="en-US" dirty="0" smtClean="0">
                <a:solidFill>
                  <a:srgbClr val="0000FF"/>
                </a:solidFill>
              </a:rPr>
              <a:t> 11 (since 2006) </a:t>
            </a:r>
          </a:p>
          <a:p>
            <a:pPr marL="285750" indent="-285750">
              <a:buFont typeface="Wingdings" charset="2"/>
              <a:buChar char="§"/>
            </a:pPr>
            <a:r>
              <a:rPr lang="en-US" dirty="0" err="1" smtClean="0"/>
              <a:t>Université</a:t>
            </a:r>
            <a:r>
              <a:rPr lang="en-US" dirty="0" smtClean="0"/>
              <a:t> de Strasbourg</a:t>
            </a:r>
          </a:p>
          <a:p>
            <a:pPr marL="285750" indent="-285750">
              <a:buFont typeface="Wingdings" charset="2"/>
              <a:buChar char="§"/>
            </a:pPr>
            <a:r>
              <a:rPr lang="en-US" dirty="0" err="1" smtClean="0">
                <a:solidFill>
                  <a:srgbClr val="0000FF"/>
                </a:solidFill>
              </a:rPr>
              <a:t>Universiteit</a:t>
            </a:r>
            <a:r>
              <a:rPr lang="en-US" dirty="0" smtClean="0">
                <a:solidFill>
                  <a:srgbClr val="0000FF"/>
                </a:solidFill>
              </a:rPr>
              <a:t> Utrecht (since 2006) </a:t>
            </a:r>
          </a:p>
          <a:p>
            <a:pPr marL="285750" indent="-285750">
              <a:buFont typeface="Wingdings" charset="2"/>
              <a:buChar char="§"/>
            </a:pPr>
            <a:r>
              <a:rPr lang="en-US" dirty="0" err="1" smtClean="0">
                <a:solidFill>
                  <a:srgbClr val="0000FF"/>
                </a:solidFill>
              </a:rPr>
              <a:t>Universität</a:t>
            </a:r>
            <a:r>
              <a:rPr lang="en-US" dirty="0" smtClean="0">
                <a:solidFill>
                  <a:srgbClr val="0000FF"/>
                </a:solidFill>
              </a:rPr>
              <a:t> </a:t>
            </a:r>
            <a:r>
              <a:rPr lang="en-US" dirty="0" err="1" smtClean="0">
                <a:solidFill>
                  <a:srgbClr val="0000FF"/>
                </a:solidFill>
              </a:rPr>
              <a:t>Zürich</a:t>
            </a:r>
            <a:r>
              <a:rPr lang="en-US" dirty="0" smtClean="0">
                <a:solidFill>
                  <a:srgbClr val="0000FF"/>
                </a:solidFill>
              </a:rPr>
              <a:t> (since 2006)</a:t>
            </a:r>
          </a:p>
          <a:p>
            <a:endParaRPr lang="en-US" dirty="0"/>
          </a:p>
        </p:txBody>
      </p:sp>
      <p:sp>
        <p:nvSpPr>
          <p:cNvPr id="3" name="TextBox 2"/>
          <p:cNvSpPr txBox="1"/>
          <p:nvPr/>
        </p:nvSpPr>
        <p:spPr>
          <a:xfrm>
            <a:off x="317525" y="160750"/>
            <a:ext cx="8573209" cy="400110"/>
          </a:xfrm>
          <a:prstGeom prst="rect">
            <a:avLst/>
          </a:prstGeom>
          <a:noFill/>
        </p:spPr>
        <p:txBody>
          <a:bodyPr wrap="square" rtlCol="0">
            <a:spAutoFit/>
          </a:bodyPr>
          <a:lstStyle/>
          <a:p>
            <a:r>
              <a:rPr lang="en-US" sz="2000" dirty="0" smtClean="0"/>
              <a:t>Situation in 2016 (now 21) - League of European Research Universities – LERU</a:t>
            </a:r>
            <a:endParaRPr lang="en-US" sz="2000" dirty="0"/>
          </a:p>
        </p:txBody>
      </p:sp>
      <p:sp>
        <p:nvSpPr>
          <p:cNvPr id="5" name="TextBox 4"/>
          <p:cNvSpPr txBox="1"/>
          <p:nvPr/>
        </p:nvSpPr>
        <p:spPr>
          <a:xfrm>
            <a:off x="6161324" y="683416"/>
            <a:ext cx="2903436" cy="3785652"/>
          </a:xfrm>
          <a:prstGeom prst="rect">
            <a:avLst/>
          </a:prstGeom>
          <a:noFill/>
        </p:spPr>
        <p:txBody>
          <a:bodyPr wrap="square" rtlCol="0">
            <a:spAutoFit/>
          </a:bodyPr>
          <a:lstStyle/>
          <a:p>
            <a:r>
              <a:rPr lang="en-US" sz="2000" dirty="0"/>
              <a:t>LERU selected its members primarily from the group of</a:t>
            </a:r>
          </a:p>
          <a:p>
            <a:r>
              <a:rPr lang="en-US" sz="2000" dirty="0">
                <a:solidFill>
                  <a:srgbClr val="FF0000"/>
                </a:solidFill>
              </a:rPr>
              <a:t>comprehensive, research-intensive universities</a:t>
            </a:r>
            <a:r>
              <a:rPr lang="en-US" sz="2000" dirty="0"/>
              <a:t>; top-</a:t>
            </a:r>
            <a:r>
              <a:rPr lang="en-US" sz="2000" dirty="0" smtClean="0"/>
              <a:t>quality but </a:t>
            </a:r>
            <a:r>
              <a:rPr lang="en-US" sz="2000" dirty="0">
                <a:solidFill>
                  <a:srgbClr val="0000FF"/>
                </a:solidFill>
              </a:rPr>
              <a:t>more </a:t>
            </a:r>
            <a:r>
              <a:rPr lang="en-US" sz="2000" dirty="0" smtClean="0">
                <a:solidFill>
                  <a:srgbClr val="0000FF"/>
                </a:solidFill>
              </a:rPr>
              <a:t>specialized </a:t>
            </a:r>
            <a:r>
              <a:rPr lang="en-US" sz="2000" dirty="0"/>
              <a:t>institutions, however, were invited if </a:t>
            </a:r>
            <a:r>
              <a:rPr lang="en-US" sz="2000" dirty="0" smtClean="0"/>
              <a:t>it was </a:t>
            </a:r>
            <a:r>
              <a:rPr lang="en-US" sz="2000" dirty="0"/>
              <a:t>felt that their membership could add strategic value to the</a:t>
            </a:r>
          </a:p>
          <a:p>
            <a:r>
              <a:rPr lang="en-US" sz="2000" dirty="0" smtClean="0"/>
              <a:t>organization</a:t>
            </a:r>
            <a:r>
              <a:rPr lang="en-US" sz="2000" dirty="0"/>
              <a:t>.</a:t>
            </a:r>
          </a:p>
        </p:txBody>
      </p:sp>
      <p:sp>
        <p:nvSpPr>
          <p:cNvPr id="4" name="TextBox 3"/>
          <p:cNvSpPr txBox="1"/>
          <p:nvPr/>
        </p:nvSpPr>
        <p:spPr>
          <a:xfrm>
            <a:off x="6324600" y="4737100"/>
            <a:ext cx="2362200" cy="1323439"/>
          </a:xfrm>
          <a:prstGeom prst="rect">
            <a:avLst/>
          </a:prstGeom>
          <a:noFill/>
        </p:spPr>
        <p:txBody>
          <a:bodyPr wrap="square" rtlCol="0">
            <a:spAutoFit/>
          </a:bodyPr>
          <a:lstStyle/>
          <a:p>
            <a:r>
              <a:rPr lang="en-US" sz="1600" dirty="0" smtClean="0"/>
              <a:t>Imperial </a:t>
            </a:r>
            <a:r>
              <a:rPr lang="en-US" sz="1600" dirty="0"/>
              <a:t>College London will host LERU's 7th Alumni Chapter on Thursday 27 October </a:t>
            </a:r>
            <a:r>
              <a:rPr lang="en-US" sz="1600" dirty="0" smtClean="0"/>
              <a:t>2016.</a:t>
            </a:r>
            <a:endParaRPr lang="en-US" sz="1600" dirty="0"/>
          </a:p>
        </p:txBody>
      </p:sp>
    </p:spTree>
    <p:extLst>
      <p:ext uri="{BB962C8B-B14F-4D97-AF65-F5344CB8AC3E}">
        <p14:creationId xmlns:p14="http://schemas.microsoft.com/office/powerpoint/2010/main" val="737414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786411"/>
            <a:ext cx="8509000" cy="6001644"/>
          </a:xfrm>
          <a:prstGeom prst="rect">
            <a:avLst/>
          </a:prstGeom>
          <a:noFill/>
        </p:spPr>
        <p:txBody>
          <a:bodyPr wrap="square" rtlCol="0">
            <a:spAutoFit/>
          </a:bodyPr>
          <a:lstStyle/>
          <a:p>
            <a:r>
              <a:rPr lang="en-US" sz="1600" dirty="0" smtClean="0"/>
              <a:t>Candidates for LERU membership should </a:t>
            </a:r>
            <a:r>
              <a:rPr lang="en-US" sz="1600" dirty="0" smtClean="0">
                <a:solidFill>
                  <a:srgbClr val="FF0000"/>
                </a:solidFill>
              </a:rPr>
              <a:t>have a strong  research base covering a  wide range of fields of knowledge, and sufficiently broad to allow cross-fertilization among various research areas.</a:t>
            </a:r>
          </a:p>
          <a:p>
            <a:endParaRPr lang="en-US" sz="1600" dirty="0" smtClean="0">
              <a:solidFill>
                <a:srgbClr val="FF0000"/>
              </a:solidFill>
            </a:endParaRPr>
          </a:p>
          <a:p>
            <a:endParaRPr lang="en-US" sz="1600" dirty="0">
              <a:solidFill>
                <a:srgbClr val="FF0000"/>
              </a:solidFill>
            </a:endParaRPr>
          </a:p>
          <a:p>
            <a:r>
              <a:rPr lang="en-US" sz="1600" dirty="0" err="1" smtClean="0">
                <a:solidFill>
                  <a:srgbClr val="FF0000"/>
                </a:solidFill>
              </a:rPr>
              <a:t>Bibliometric</a:t>
            </a:r>
            <a:r>
              <a:rPr lang="en-US" sz="1600" dirty="0" smtClean="0">
                <a:solidFill>
                  <a:srgbClr val="FF0000"/>
                </a:solidFill>
              </a:rPr>
              <a:t> analyses</a:t>
            </a:r>
            <a:r>
              <a:rPr lang="en-US" sz="1600" dirty="0" smtClean="0"/>
              <a:t> play a role in identifying potential members and partners of LERU (as carried out by the Centre for Science and Technology Studies, CWTS at Leiden University). </a:t>
            </a:r>
            <a:r>
              <a:rPr lang="en-US" sz="1600" dirty="0" err="1" smtClean="0"/>
              <a:t>Bibliometric</a:t>
            </a:r>
            <a:r>
              <a:rPr lang="en-US" sz="1600" dirty="0" smtClean="0"/>
              <a:t> data can yield  relevant measures of research  performance in given scientific fields, but  have to be complemented by other information  and used judiciously, but keep  always in mind what lies behind the numbers.  </a:t>
            </a:r>
          </a:p>
          <a:p>
            <a:endParaRPr lang="en-US" sz="1600" dirty="0" smtClean="0"/>
          </a:p>
          <a:p>
            <a:endParaRPr lang="en-US" sz="1600" dirty="0" smtClean="0"/>
          </a:p>
          <a:p>
            <a:r>
              <a:rPr lang="en-US" sz="1600" dirty="0" smtClean="0">
                <a:solidFill>
                  <a:srgbClr val="FF0000"/>
                </a:solidFill>
              </a:rPr>
              <a:t>Rankings</a:t>
            </a:r>
            <a:r>
              <a:rPr lang="en-US" sz="1600" dirty="0" smtClean="0"/>
              <a:t>, </a:t>
            </a:r>
            <a:r>
              <a:rPr lang="en-US" sz="1600" dirty="0"/>
              <a:t>if properly </a:t>
            </a:r>
            <a:r>
              <a:rPr lang="en-US" sz="1600" dirty="0" smtClean="0"/>
              <a:t>used and interpreted (what is very often not done), </a:t>
            </a:r>
            <a:r>
              <a:rPr lang="en-US" sz="1600" dirty="0"/>
              <a:t>may be  </a:t>
            </a:r>
            <a:r>
              <a:rPr lang="en-US" sz="1600" dirty="0" smtClean="0"/>
              <a:t>indicative of the position of a given scientific  field within  one University, or among comparable Universities, but at the  global level have dubious value, and should better be </a:t>
            </a:r>
            <a:r>
              <a:rPr lang="en-US" sz="1600" dirty="0" smtClean="0">
                <a:solidFill>
                  <a:srgbClr val="FF0000"/>
                </a:solidFill>
              </a:rPr>
              <a:t>disregarded</a:t>
            </a:r>
            <a:r>
              <a:rPr lang="en-US" sz="1600" dirty="0"/>
              <a:t>. </a:t>
            </a:r>
            <a:r>
              <a:rPr lang="en-US" sz="1600" dirty="0" smtClean="0"/>
              <a:t>On the issue of “</a:t>
            </a:r>
            <a:r>
              <a:rPr lang="en-US" sz="1600" dirty="0"/>
              <a:t>University ranking </a:t>
            </a:r>
            <a:r>
              <a:rPr lang="en-US" sz="1600" dirty="0" smtClean="0"/>
              <a:t>systems” LERU took the </a:t>
            </a:r>
            <a:r>
              <a:rPr lang="en-US" sz="1600" dirty="0"/>
              <a:t>position that it is  </a:t>
            </a:r>
            <a:r>
              <a:rPr lang="en-US" sz="1600" dirty="0">
                <a:solidFill>
                  <a:srgbClr val="FF0000"/>
                </a:solidFill>
              </a:rPr>
              <a:t>“absurd to express the quality of such a complicated and diverse </a:t>
            </a:r>
            <a:r>
              <a:rPr lang="en-US" sz="1600" dirty="0" smtClean="0">
                <a:solidFill>
                  <a:srgbClr val="FF0000"/>
                </a:solidFill>
              </a:rPr>
              <a:t>organization </a:t>
            </a:r>
            <a:r>
              <a:rPr lang="en-US" sz="1600" dirty="0">
                <a:solidFill>
                  <a:srgbClr val="FF0000"/>
                </a:solidFill>
              </a:rPr>
              <a:t>as a university in a single number”.</a:t>
            </a:r>
          </a:p>
          <a:p>
            <a:endParaRPr lang="en-US" sz="1600" dirty="0" smtClean="0"/>
          </a:p>
          <a:p>
            <a:endParaRPr lang="en-US" sz="1600" dirty="0" smtClean="0"/>
          </a:p>
          <a:p>
            <a:r>
              <a:rPr lang="en-US" sz="1600" dirty="0" smtClean="0"/>
              <a:t>It should also be </a:t>
            </a:r>
            <a:r>
              <a:rPr lang="en-US" sz="1600" dirty="0"/>
              <a:t>stressed that </a:t>
            </a:r>
            <a:r>
              <a:rPr lang="en-US" sz="1600" dirty="0" err="1"/>
              <a:t>Bibliometric</a:t>
            </a:r>
            <a:r>
              <a:rPr lang="en-US" sz="1600" dirty="0"/>
              <a:t> outputs differ between disciplines</a:t>
            </a:r>
            <a:r>
              <a:rPr lang="en-US" sz="1600" dirty="0" smtClean="0"/>
              <a:t>. Those </a:t>
            </a:r>
            <a:r>
              <a:rPr lang="en-US" sz="1600" dirty="0"/>
              <a:t>in the </a:t>
            </a:r>
            <a:r>
              <a:rPr lang="en-US" sz="1600" dirty="0">
                <a:solidFill>
                  <a:srgbClr val="FF0000"/>
                </a:solidFill>
              </a:rPr>
              <a:t>natural and life sciences </a:t>
            </a:r>
            <a:r>
              <a:rPr lang="en-US" sz="1600" dirty="0" smtClean="0"/>
              <a:t>publish mostly </a:t>
            </a:r>
            <a:r>
              <a:rPr lang="en-US" sz="1600" dirty="0"/>
              <a:t>journal articles; </a:t>
            </a:r>
            <a:r>
              <a:rPr lang="en-US" sz="1600" dirty="0">
                <a:solidFill>
                  <a:srgbClr val="FF0000"/>
                </a:solidFill>
              </a:rPr>
              <a:t>engineers</a:t>
            </a:r>
            <a:r>
              <a:rPr lang="en-US" sz="1600" dirty="0"/>
              <a:t> publish journal </a:t>
            </a:r>
            <a:r>
              <a:rPr lang="en-US" sz="1600" dirty="0" smtClean="0"/>
              <a:t>articles, </a:t>
            </a:r>
            <a:r>
              <a:rPr lang="en-US" sz="1600" dirty="0"/>
              <a:t>conference </a:t>
            </a:r>
            <a:r>
              <a:rPr lang="en-US" sz="1600" dirty="0" smtClean="0"/>
              <a:t>proceedings and patent reports;</a:t>
            </a:r>
          </a:p>
          <a:p>
            <a:r>
              <a:rPr lang="en-US" sz="1600" dirty="0" smtClean="0">
                <a:solidFill>
                  <a:srgbClr val="FF0000"/>
                </a:solidFill>
              </a:rPr>
              <a:t>social scientists and </a:t>
            </a:r>
            <a:r>
              <a:rPr lang="en-US" sz="1600" dirty="0">
                <a:solidFill>
                  <a:srgbClr val="FF0000"/>
                </a:solidFill>
              </a:rPr>
              <a:t>humanities </a:t>
            </a:r>
            <a:r>
              <a:rPr lang="en-US" sz="1600" dirty="0"/>
              <a:t>scholars focus on journal articles</a:t>
            </a:r>
            <a:r>
              <a:rPr lang="en-US" sz="1600" dirty="0" smtClean="0"/>
              <a:t>, book </a:t>
            </a:r>
            <a:r>
              <a:rPr lang="en-US" sz="1600" dirty="0"/>
              <a:t>chapters, </a:t>
            </a:r>
            <a:r>
              <a:rPr lang="en-US" sz="1600" dirty="0" smtClean="0"/>
              <a:t>essays, monographs </a:t>
            </a:r>
            <a:r>
              <a:rPr lang="en-US" sz="1600" dirty="0"/>
              <a:t>and books. T</a:t>
            </a:r>
            <a:r>
              <a:rPr lang="en-US" sz="1600" dirty="0" smtClean="0"/>
              <a:t>hose </a:t>
            </a:r>
            <a:r>
              <a:rPr lang="en-US" sz="1600" dirty="0"/>
              <a:t>working in the </a:t>
            </a:r>
            <a:r>
              <a:rPr lang="en-US" sz="1600" dirty="0" smtClean="0">
                <a:solidFill>
                  <a:srgbClr val="FF0000"/>
                </a:solidFill>
              </a:rPr>
              <a:t>arts (</a:t>
            </a:r>
            <a:r>
              <a:rPr lang="en-US" sz="1600" dirty="0">
                <a:solidFill>
                  <a:srgbClr val="FF0000"/>
                </a:solidFill>
              </a:rPr>
              <a:t>art, music, dance, drama) and </a:t>
            </a:r>
            <a:r>
              <a:rPr lang="en-US" sz="1600" dirty="0" smtClean="0">
                <a:solidFill>
                  <a:srgbClr val="FF0000"/>
                </a:solidFill>
              </a:rPr>
              <a:t>architecture</a:t>
            </a:r>
            <a:r>
              <a:rPr lang="en-US" sz="1600" dirty="0" smtClean="0"/>
              <a:t> produce creations and  artifacts that imply other evaluation approaches. </a:t>
            </a:r>
            <a:endParaRPr lang="en-US" sz="1600" dirty="0"/>
          </a:p>
        </p:txBody>
      </p:sp>
      <p:sp>
        <p:nvSpPr>
          <p:cNvPr id="3" name="TextBox 2"/>
          <p:cNvSpPr txBox="1"/>
          <p:nvPr/>
        </p:nvSpPr>
        <p:spPr>
          <a:xfrm>
            <a:off x="362887" y="187455"/>
            <a:ext cx="7847435" cy="461665"/>
          </a:xfrm>
          <a:prstGeom prst="rect">
            <a:avLst/>
          </a:prstGeom>
          <a:noFill/>
        </p:spPr>
        <p:txBody>
          <a:bodyPr wrap="square" rtlCol="0">
            <a:spAutoFit/>
          </a:bodyPr>
          <a:lstStyle/>
          <a:p>
            <a:pPr algn="ctr"/>
            <a:r>
              <a:rPr lang="en-US" sz="2400" dirty="0" smtClean="0"/>
              <a:t>The landscape of Research Universities in Europe: </a:t>
            </a:r>
          </a:p>
        </p:txBody>
      </p:sp>
      <p:sp>
        <p:nvSpPr>
          <p:cNvPr id="4" name="TextBox 3"/>
          <p:cNvSpPr txBox="1"/>
          <p:nvPr/>
        </p:nvSpPr>
        <p:spPr>
          <a:xfrm>
            <a:off x="558800" y="1145452"/>
            <a:ext cx="8420100" cy="1200328"/>
          </a:xfrm>
          <a:prstGeom prst="rect">
            <a:avLst/>
          </a:prstGeom>
          <a:solidFill>
            <a:srgbClr val="0000FF"/>
          </a:solidFill>
        </p:spPr>
        <p:txBody>
          <a:bodyPr wrap="square" rtlCol="0">
            <a:spAutoFit/>
          </a:bodyPr>
          <a:lstStyle/>
          <a:p>
            <a:pPr algn="ctr"/>
            <a:r>
              <a:rPr lang="en-US" sz="2400" dirty="0">
                <a:solidFill>
                  <a:srgbClr val="FFFF00"/>
                </a:solidFill>
              </a:rPr>
              <a:t>Not everything that counts can be counted, </a:t>
            </a:r>
            <a:endParaRPr lang="en-US" sz="2400" dirty="0" smtClean="0">
              <a:solidFill>
                <a:srgbClr val="FFFF00"/>
              </a:solidFill>
            </a:endParaRPr>
          </a:p>
          <a:p>
            <a:pPr algn="ctr"/>
            <a:r>
              <a:rPr lang="en-US" sz="2400" dirty="0" smtClean="0">
                <a:solidFill>
                  <a:srgbClr val="FFFF00"/>
                </a:solidFill>
              </a:rPr>
              <a:t>and </a:t>
            </a:r>
            <a:r>
              <a:rPr lang="en-US" sz="2400" dirty="0">
                <a:solidFill>
                  <a:srgbClr val="FFFF00"/>
                </a:solidFill>
              </a:rPr>
              <a:t>not everything that can be counted counts.</a:t>
            </a:r>
          </a:p>
          <a:p>
            <a:pPr algn="ctr"/>
            <a:r>
              <a:rPr lang="en-US" sz="2400" dirty="0">
                <a:solidFill>
                  <a:srgbClr val="FFFF00"/>
                </a:solidFill>
              </a:rPr>
              <a:t>Albert Einstein</a:t>
            </a:r>
          </a:p>
        </p:txBody>
      </p:sp>
    </p:spTree>
    <p:extLst>
      <p:ext uri="{BB962C8B-B14F-4D97-AF65-F5344CB8AC3E}">
        <p14:creationId xmlns:p14="http://schemas.microsoft.com/office/powerpoint/2010/main" val="3310330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4" name="Frame 3"/>
          <p:cNvSpPr/>
          <p:nvPr/>
        </p:nvSpPr>
        <p:spPr>
          <a:xfrm>
            <a:off x="457200" y="2019300"/>
            <a:ext cx="3860800" cy="5080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14309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dirty="0">
                <a:solidFill>
                  <a:srgbClr val="FF0000"/>
                </a:solidFill>
              </a:rPr>
              <a:t>Flow-chart of a Research University </a:t>
            </a:r>
            <a:endParaRPr lang="en-US" sz="4000" dirty="0">
              <a:solidFill>
                <a:srgbClr val="FF0000"/>
              </a:solidFill>
            </a:endParaRPr>
          </a:p>
        </p:txBody>
      </p:sp>
      <p:sp>
        <p:nvSpPr>
          <p:cNvPr id="9220" name="Rectangle 4"/>
          <p:cNvSpPr>
            <a:spLocks noChangeArrowheads="1"/>
          </p:cNvSpPr>
          <p:nvPr/>
        </p:nvSpPr>
        <p:spPr bwMode="auto">
          <a:xfrm>
            <a:off x="395288" y="1916113"/>
            <a:ext cx="3673475"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Appointments Advisory</a:t>
            </a:r>
          </a:p>
          <a:p>
            <a:pPr algn="ctr"/>
            <a:r>
              <a:rPr lang="en-US" sz="2400" dirty="0" smtClean="0">
                <a:solidFill>
                  <a:srgbClr val="FFFF00"/>
                </a:solidFill>
              </a:rPr>
              <a:t> Committees</a:t>
            </a:r>
            <a:endParaRPr lang="en-US" sz="2400" dirty="0">
              <a:solidFill>
                <a:srgbClr val="FFFF00"/>
              </a:solidFill>
            </a:endParaRPr>
          </a:p>
        </p:txBody>
      </p:sp>
      <p:sp>
        <p:nvSpPr>
          <p:cNvPr id="9221" name="Rectangle 5"/>
          <p:cNvSpPr>
            <a:spLocks noChangeArrowheads="1"/>
          </p:cNvSpPr>
          <p:nvPr/>
        </p:nvSpPr>
        <p:spPr bwMode="auto">
          <a:xfrm>
            <a:off x="4787900" y="1916113"/>
            <a:ext cx="3816350" cy="11509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Research or Graduate</a:t>
            </a:r>
          </a:p>
          <a:p>
            <a:pPr algn="ctr"/>
            <a:r>
              <a:rPr lang="en-US" sz="2400" dirty="0" smtClean="0">
                <a:solidFill>
                  <a:srgbClr val="FFFF00"/>
                </a:solidFill>
              </a:rPr>
              <a:t>Schools</a:t>
            </a:r>
            <a:endParaRPr lang="en-US" sz="2400" dirty="0">
              <a:solidFill>
                <a:srgbClr val="FFFF00"/>
              </a:solidFill>
            </a:endParaRPr>
          </a:p>
        </p:txBody>
      </p:sp>
      <p:sp>
        <p:nvSpPr>
          <p:cNvPr id="9222" name="Rectangle 6"/>
          <p:cNvSpPr>
            <a:spLocks noChangeArrowheads="1"/>
          </p:cNvSpPr>
          <p:nvPr/>
        </p:nvSpPr>
        <p:spPr bwMode="auto">
          <a:xfrm>
            <a:off x="1042988" y="3500438"/>
            <a:ext cx="2592387"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University Staff</a:t>
            </a:r>
            <a:endParaRPr lang="en-US" sz="2400" dirty="0">
              <a:solidFill>
                <a:srgbClr val="FFFF00"/>
              </a:solidFill>
            </a:endParaRPr>
          </a:p>
        </p:txBody>
      </p:sp>
      <p:sp>
        <p:nvSpPr>
          <p:cNvPr id="9223" name="Rectangle 7"/>
          <p:cNvSpPr>
            <a:spLocks noChangeArrowheads="1"/>
          </p:cNvSpPr>
          <p:nvPr/>
        </p:nvSpPr>
        <p:spPr bwMode="auto">
          <a:xfrm>
            <a:off x="4983982" y="3649026"/>
            <a:ext cx="3456633" cy="1591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Assessment</a:t>
            </a:r>
            <a:r>
              <a:rPr lang="x-none" altLang="ja-JP" sz="2400" dirty="0" smtClean="0">
                <a:latin typeface="Arial"/>
              </a:rPr>
              <a:t> </a:t>
            </a:r>
            <a:endParaRPr lang="en-US" sz="2400" dirty="0"/>
          </a:p>
        </p:txBody>
      </p:sp>
      <p:sp>
        <p:nvSpPr>
          <p:cNvPr id="9224" name="Rectangle 8"/>
          <p:cNvSpPr>
            <a:spLocks noChangeArrowheads="1"/>
          </p:cNvSpPr>
          <p:nvPr/>
        </p:nvSpPr>
        <p:spPr bwMode="auto">
          <a:xfrm>
            <a:off x="468313" y="4725988"/>
            <a:ext cx="388937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sz="2400" dirty="0" smtClean="0">
                <a:solidFill>
                  <a:srgbClr val="FFFF00"/>
                </a:solidFill>
              </a:rPr>
              <a:t>Research University</a:t>
            </a:r>
            <a:endParaRPr lang="en-US" sz="2400" dirty="0">
              <a:solidFill>
                <a:srgbClr val="FFFF00"/>
              </a:solidFill>
            </a:endParaRPr>
          </a:p>
        </p:txBody>
      </p:sp>
      <p:sp>
        <p:nvSpPr>
          <p:cNvPr id="9227" name="Line 11"/>
          <p:cNvSpPr>
            <a:spLocks noChangeShapeType="1"/>
          </p:cNvSpPr>
          <p:nvPr/>
        </p:nvSpPr>
        <p:spPr bwMode="auto">
          <a:xfrm>
            <a:off x="2268538" y="4365625"/>
            <a:ext cx="0" cy="3587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34" name="Line 18"/>
          <p:cNvSpPr>
            <a:spLocks noChangeShapeType="1"/>
          </p:cNvSpPr>
          <p:nvPr/>
        </p:nvSpPr>
        <p:spPr bwMode="auto">
          <a:xfrm flipH="1">
            <a:off x="2256651" y="1475549"/>
            <a:ext cx="0" cy="4405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cxnSp>
        <p:nvCxnSpPr>
          <p:cNvPr id="5" name="Straight Arrow Connector 4"/>
          <p:cNvCxnSpPr/>
          <p:nvPr/>
        </p:nvCxnSpPr>
        <p:spPr>
          <a:xfrm>
            <a:off x="3635375" y="4050902"/>
            <a:ext cx="1348607"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357688" y="5047552"/>
            <a:ext cx="626294" cy="16075"/>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9221" idx="2"/>
          </p:cNvCxnSpPr>
          <p:nvPr/>
        </p:nvCxnSpPr>
        <p:spPr>
          <a:xfrm flipV="1">
            <a:off x="6696075" y="3067050"/>
            <a:ext cx="0" cy="581976"/>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220" idx="2"/>
          </p:cNvCxnSpPr>
          <p:nvPr/>
        </p:nvCxnSpPr>
        <p:spPr>
          <a:xfrm>
            <a:off x="2232026" y="3068638"/>
            <a:ext cx="0" cy="431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Line 18"/>
          <p:cNvSpPr>
            <a:spLocks noChangeShapeType="1"/>
          </p:cNvSpPr>
          <p:nvPr/>
        </p:nvSpPr>
        <p:spPr bwMode="auto">
          <a:xfrm flipH="1">
            <a:off x="4067175" y="2454425"/>
            <a:ext cx="7207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 name="TextBox 2"/>
          <p:cNvSpPr txBox="1"/>
          <p:nvPr/>
        </p:nvSpPr>
        <p:spPr>
          <a:xfrm>
            <a:off x="6421900" y="1403399"/>
            <a:ext cx="981325" cy="523220"/>
          </a:xfrm>
          <a:prstGeom prst="rect">
            <a:avLst/>
          </a:prstGeom>
          <a:noFill/>
        </p:spPr>
        <p:txBody>
          <a:bodyPr wrap="square" rtlCol="0">
            <a:spAutoFit/>
          </a:bodyPr>
          <a:lstStyle/>
          <a:p>
            <a:r>
              <a:rPr lang="en-US" sz="2800" dirty="0" smtClean="0">
                <a:solidFill>
                  <a:srgbClr val="FF0000"/>
                </a:solidFill>
              </a:rPr>
              <a:t>1</a:t>
            </a:r>
            <a:endParaRPr lang="en-US" sz="2800" dirty="0">
              <a:solidFill>
                <a:srgbClr val="FF0000"/>
              </a:solidFill>
            </a:endParaRPr>
          </a:p>
        </p:txBody>
      </p:sp>
      <p:sp>
        <p:nvSpPr>
          <p:cNvPr id="4" name="TextBox 3"/>
          <p:cNvSpPr txBox="1"/>
          <p:nvPr/>
        </p:nvSpPr>
        <p:spPr>
          <a:xfrm>
            <a:off x="620538" y="3737450"/>
            <a:ext cx="577250" cy="800219"/>
          </a:xfrm>
          <a:prstGeom prst="rect">
            <a:avLst/>
          </a:prstGeom>
          <a:noFill/>
        </p:spPr>
        <p:txBody>
          <a:bodyPr wrap="square" rtlCol="0">
            <a:spAutoFit/>
          </a:bodyPr>
          <a:lstStyle/>
          <a:p>
            <a:r>
              <a:rPr lang="en-US" sz="2800" dirty="0" smtClean="0">
                <a:solidFill>
                  <a:srgbClr val="FF0000"/>
                </a:solidFill>
              </a:rPr>
              <a:t>2</a:t>
            </a:r>
            <a:endParaRPr lang="en-US" sz="2800" dirty="0">
              <a:solidFill>
                <a:srgbClr val="FF0000"/>
              </a:solidFill>
            </a:endParaRPr>
          </a:p>
          <a:p>
            <a:endParaRPr lang="en-US" dirty="0"/>
          </a:p>
        </p:txBody>
      </p:sp>
      <p:sp>
        <p:nvSpPr>
          <p:cNvPr id="8" name="TextBox 7"/>
          <p:cNvSpPr txBox="1"/>
          <p:nvPr/>
        </p:nvSpPr>
        <p:spPr>
          <a:xfrm>
            <a:off x="115448" y="4975402"/>
            <a:ext cx="395288" cy="523220"/>
          </a:xfrm>
          <a:prstGeom prst="rect">
            <a:avLst/>
          </a:prstGeom>
          <a:noFill/>
        </p:spPr>
        <p:txBody>
          <a:bodyPr wrap="square" rtlCol="0">
            <a:spAutoFit/>
          </a:bodyPr>
          <a:lstStyle/>
          <a:p>
            <a:r>
              <a:rPr lang="en-US" sz="2800" dirty="0" smtClean="0">
                <a:solidFill>
                  <a:srgbClr val="FF0000"/>
                </a:solidFill>
              </a:rPr>
              <a:t>3</a:t>
            </a:r>
            <a:endParaRPr lang="en-US" sz="2800" dirty="0">
              <a:solidFill>
                <a:srgbClr val="FF0000"/>
              </a:solidFill>
            </a:endParaRPr>
          </a:p>
        </p:txBody>
      </p:sp>
      <p:sp>
        <p:nvSpPr>
          <p:cNvPr id="10" name="TextBox 9"/>
          <p:cNvSpPr txBox="1"/>
          <p:nvPr/>
        </p:nvSpPr>
        <p:spPr>
          <a:xfrm>
            <a:off x="8440615" y="4112637"/>
            <a:ext cx="463465" cy="523220"/>
          </a:xfrm>
          <a:prstGeom prst="rect">
            <a:avLst/>
          </a:prstGeom>
          <a:noFill/>
        </p:spPr>
        <p:txBody>
          <a:bodyPr wrap="square" rtlCol="0">
            <a:spAutoFit/>
          </a:bodyPr>
          <a:lstStyle/>
          <a:p>
            <a:r>
              <a:rPr lang="en-US" sz="2800" dirty="0" smtClean="0">
                <a:solidFill>
                  <a:srgbClr val="FF0000"/>
                </a:solidFill>
              </a:rPr>
              <a:t>4</a:t>
            </a:r>
            <a:endParaRPr lang="en-US" sz="2800" dirty="0">
              <a:solidFill>
                <a:srgbClr val="FF0000"/>
              </a:solidFill>
            </a:endParaRPr>
          </a:p>
        </p:txBody>
      </p:sp>
    </p:spTree>
    <p:extLst>
      <p:ext uri="{BB962C8B-B14F-4D97-AF65-F5344CB8AC3E}">
        <p14:creationId xmlns:p14="http://schemas.microsoft.com/office/powerpoint/2010/main" val="34885121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dirty="0">
                <a:solidFill>
                  <a:srgbClr val="FF0000"/>
                </a:solidFill>
              </a:rPr>
              <a:t>Flow-chart of a Research University </a:t>
            </a:r>
            <a:endParaRPr lang="en-US" sz="4000" dirty="0">
              <a:solidFill>
                <a:srgbClr val="FF0000"/>
              </a:solidFill>
            </a:endParaRPr>
          </a:p>
        </p:txBody>
      </p:sp>
      <p:sp>
        <p:nvSpPr>
          <p:cNvPr id="9220" name="Rectangle 4"/>
          <p:cNvSpPr>
            <a:spLocks noChangeArrowheads="1"/>
          </p:cNvSpPr>
          <p:nvPr/>
        </p:nvSpPr>
        <p:spPr bwMode="auto">
          <a:xfrm>
            <a:off x="395288" y="1916113"/>
            <a:ext cx="3673475"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Appointments Advisory</a:t>
            </a:r>
          </a:p>
          <a:p>
            <a:pPr algn="ctr"/>
            <a:r>
              <a:rPr lang="en-US" sz="2400" dirty="0" smtClean="0">
                <a:solidFill>
                  <a:srgbClr val="FFFF00"/>
                </a:solidFill>
              </a:rPr>
              <a:t> Committees</a:t>
            </a:r>
            <a:endParaRPr lang="en-US" sz="2400" dirty="0">
              <a:solidFill>
                <a:srgbClr val="FFFF00"/>
              </a:solidFill>
            </a:endParaRPr>
          </a:p>
        </p:txBody>
      </p:sp>
      <p:sp>
        <p:nvSpPr>
          <p:cNvPr id="9221" name="Rectangle 5"/>
          <p:cNvSpPr>
            <a:spLocks noChangeArrowheads="1"/>
          </p:cNvSpPr>
          <p:nvPr/>
        </p:nvSpPr>
        <p:spPr bwMode="auto">
          <a:xfrm>
            <a:off x="4787900" y="1916113"/>
            <a:ext cx="3816350" cy="11509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Research or Graduate</a:t>
            </a:r>
          </a:p>
          <a:p>
            <a:pPr algn="ctr"/>
            <a:r>
              <a:rPr lang="en-US" sz="2400" dirty="0" smtClean="0">
                <a:solidFill>
                  <a:srgbClr val="FFFF00"/>
                </a:solidFill>
              </a:rPr>
              <a:t>Schools</a:t>
            </a:r>
            <a:endParaRPr lang="en-US" sz="2400" dirty="0">
              <a:solidFill>
                <a:srgbClr val="FFFF00"/>
              </a:solidFill>
            </a:endParaRPr>
          </a:p>
        </p:txBody>
      </p:sp>
      <p:sp>
        <p:nvSpPr>
          <p:cNvPr id="9222" name="Rectangle 6"/>
          <p:cNvSpPr>
            <a:spLocks noChangeArrowheads="1"/>
          </p:cNvSpPr>
          <p:nvPr/>
        </p:nvSpPr>
        <p:spPr bwMode="auto">
          <a:xfrm>
            <a:off x="1042988" y="3500438"/>
            <a:ext cx="2592387"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University Staff</a:t>
            </a:r>
            <a:endParaRPr lang="en-US" sz="2400" dirty="0">
              <a:solidFill>
                <a:srgbClr val="FFFF00"/>
              </a:solidFill>
            </a:endParaRPr>
          </a:p>
        </p:txBody>
      </p:sp>
      <p:sp>
        <p:nvSpPr>
          <p:cNvPr id="9223" name="Rectangle 7"/>
          <p:cNvSpPr>
            <a:spLocks noChangeArrowheads="1"/>
          </p:cNvSpPr>
          <p:nvPr/>
        </p:nvSpPr>
        <p:spPr bwMode="auto">
          <a:xfrm>
            <a:off x="4983982" y="3649026"/>
            <a:ext cx="3456633" cy="1591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Assessment</a:t>
            </a:r>
            <a:r>
              <a:rPr lang="x-none" altLang="ja-JP" sz="2400" dirty="0" smtClean="0">
                <a:latin typeface="Arial"/>
              </a:rPr>
              <a:t> </a:t>
            </a:r>
            <a:endParaRPr lang="en-US" sz="2400" dirty="0"/>
          </a:p>
        </p:txBody>
      </p:sp>
      <p:sp>
        <p:nvSpPr>
          <p:cNvPr id="9224" name="Rectangle 8"/>
          <p:cNvSpPr>
            <a:spLocks noChangeArrowheads="1"/>
          </p:cNvSpPr>
          <p:nvPr/>
        </p:nvSpPr>
        <p:spPr bwMode="auto">
          <a:xfrm>
            <a:off x="468313" y="4725988"/>
            <a:ext cx="388937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sz="2400" dirty="0" smtClean="0">
                <a:solidFill>
                  <a:srgbClr val="FFFF00"/>
                </a:solidFill>
              </a:rPr>
              <a:t>Research University</a:t>
            </a:r>
            <a:endParaRPr lang="en-US" sz="2400" dirty="0">
              <a:solidFill>
                <a:srgbClr val="FFFF00"/>
              </a:solidFill>
            </a:endParaRPr>
          </a:p>
        </p:txBody>
      </p:sp>
      <p:sp>
        <p:nvSpPr>
          <p:cNvPr id="9227" name="Line 11"/>
          <p:cNvSpPr>
            <a:spLocks noChangeShapeType="1"/>
          </p:cNvSpPr>
          <p:nvPr/>
        </p:nvSpPr>
        <p:spPr bwMode="auto">
          <a:xfrm>
            <a:off x="2268538" y="4365625"/>
            <a:ext cx="0" cy="3587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34" name="Line 18"/>
          <p:cNvSpPr>
            <a:spLocks noChangeShapeType="1"/>
          </p:cNvSpPr>
          <p:nvPr/>
        </p:nvSpPr>
        <p:spPr bwMode="auto">
          <a:xfrm flipH="1">
            <a:off x="2256651" y="1475549"/>
            <a:ext cx="0" cy="4405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cxnSp>
        <p:nvCxnSpPr>
          <p:cNvPr id="5" name="Straight Arrow Connector 4"/>
          <p:cNvCxnSpPr/>
          <p:nvPr/>
        </p:nvCxnSpPr>
        <p:spPr>
          <a:xfrm>
            <a:off x="3635375" y="4050902"/>
            <a:ext cx="1348607"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357688" y="5047552"/>
            <a:ext cx="626294" cy="16075"/>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9221" idx="2"/>
          </p:cNvCxnSpPr>
          <p:nvPr/>
        </p:nvCxnSpPr>
        <p:spPr>
          <a:xfrm flipV="1">
            <a:off x="6696075" y="3067050"/>
            <a:ext cx="0" cy="581976"/>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220" idx="2"/>
          </p:cNvCxnSpPr>
          <p:nvPr/>
        </p:nvCxnSpPr>
        <p:spPr>
          <a:xfrm>
            <a:off x="2232026" y="3068638"/>
            <a:ext cx="0" cy="431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Line 18"/>
          <p:cNvSpPr>
            <a:spLocks noChangeShapeType="1"/>
          </p:cNvSpPr>
          <p:nvPr/>
        </p:nvSpPr>
        <p:spPr bwMode="auto">
          <a:xfrm flipH="1">
            <a:off x="4067175" y="2454425"/>
            <a:ext cx="7207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4787900" y="1916113"/>
            <a:ext cx="3816350" cy="1200329"/>
          </a:xfrm>
          <a:prstGeom prst="rect">
            <a:avLst/>
          </a:prstGeom>
          <a:noFill/>
          <a:ln w="57150" cmpd="sng">
            <a:solidFill>
              <a:srgbClr val="FF0000"/>
            </a:solidFill>
          </a:ln>
        </p:spPr>
        <p:txBody>
          <a:bodyPr wrap="square" rtlCol="0">
            <a:spAutoFit/>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5883562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4" name="Frame 3"/>
          <p:cNvSpPr/>
          <p:nvPr/>
        </p:nvSpPr>
        <p:spPr>
          <a:xfrm>
            <a:off x="457200" y="2489200"/>
            <a:ext cx="3251200" cy="584200"/>
          </a:xfrm>
          <a:prstGeom prst="frame">
            <a:avLst>
              <a:gd name="adj1" fmla="val 163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96346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sz="2800" dirty="0"/>
              <a:t>r</a:t>
            </a:r>
            <a:r>
              <a:rPr lang="en-US" sz="2800" dirty="0" smtClean="0"/>
              <a:t>ole of Research, or Graduate, Schools </a:t>
            </a:r>
            <a:endParaRPr lang="en-US" sz="2800" dirty="0"/>
          </a:p>
        </p:txBody>
      </p:sp>
      <p:sp>
        <p:nvSpPr>
          <p:cNvPr id="3" name="TextBox 2"/>
          <p:cNvSpPr txBox="1"/>
          <p:nvPr/>
        </p:nvSpPr>
        <p:spPr>
          <a:xfrm>
            <a:off x="457200" y="1565005"/>
            <a:ext cx="8229600" cy="5386091"/>
          </a:xfrm>
          <a:prstGeom prst="rect">
            <a:avLst/>
          </a:prstGeom>
          <a:noFill/>
        </p:spPr>
        <p:txBody>
          <a:bodyPr wrap="square" rtlCol="0">
            <a:spAutoFit/>
          </a:bodyPr>
          <a:lstStyle/>
          <a:p>
            <a:r>
              <a:rPr lang="en-US" dirty="0" smtClean="0"/>
              <a:t>With respect to Educational issues, LERU published  several  studies. </a:t>
            </a:r>
          </a:p>
          <a:p>
            <a:r>
              <a:rPr lang="en-US" dirty="0" smtClean="0"/>
              <a:t>Quoting from the last Advice Paper  (No 19, March 2016): </a:t>
            </a:r>
          </a:p>
          <a:p>
            <a:endParaRPr lang="en-US" dirty="0" smtClean="0"/>
          </a:p>
          <a:p>
            <a:r>
              <a:rPr lang="en-US" sz="2800" dirty="0" smtClean="0">
                <a:solidFill>
                  <a:srgbClr val="0000FF"/>
                </a:solidFill>
              </a:rPr>
              <a:t>“The training of doctoral graduates is </a:t>
            </a:r>
            <a:r>
              <a:rPr lang="en-US" sz="2800" dirty="0" smtClean="0">
                <a:solidFill>
                  <a:srgbClr val="FF0000"/>
                </a:solidFill>
              </a:rPr>
              <a:t>at the heart of </a:t>
            </a:r>
            <a:r>
              <a:rPr lang="en-US" sz="2800" dirty="0" smtClean="0">
                <a:solidFill>
                  <a:srgbClr val="0000FF"/>
                </a:solidFill>
              </a:rPr>
              <a:t>the mission of research-intensive universities”</a:t>
            </a:r>
          </a:p>
          <a:p>
            <a:endParaRPr lang="en-US" dirty="0" smtClean="0"/>
          </a:p>
          <a:p>
            <a:r>
              <a:rPr lang="en-US" dirty="0" smtClean="0"/>
              <a:t>How can universities ensure that these objectives will be achieved? They do this by ensuring that they maintain doctoral training embedded in a strong research culture and through </a:t>
            </a:r>
            <a:r>
              <a:rPr lang="en-US" dirty="0" smtClean="0">
                <a:solidFill>
                  <a:srgbClr val="FF0000"/>
                </a:solidFill>
              </a:rPr>
              <a:t>Quality Assurance (QA) </a:t>
            </a:r>
            <a:r>
              <a:rPr lang="en-US" dirty="0" smtClean="0"/>
              <a:t>processes which scrutinize and enhance this culture and activities. </a:t>
            </a:r>
          </a:p>
          <a:p>
            <a:endParaRPr lang="en-US" dirty="0" smtClean="0"/>
          </a:p>
          <a:p>
            <a:r>
              <a:rPr lang="en-US" dirty="0" smtClean="0"/>
              <a:t>In order to achieve the desired critical mass – both of  doctoral students and teaching staff – it is advisable to constitute Networks of Graduate Schools  - often involving different Faculties and Universities – to cover adequately a given scientific field of knowledge. </a:t>
            </a:r>
          </a:p>
          <a:p>
            <a:endParaRPr lang="en-US" dirty="0" smtClean="0"/>
          </a:p>
          <a:p>
            <a:endParaRPr lang="en-US" dirty="0" smtClean="0"/>
          </a:p>
          <a:p>
            <a:endParaRPr lang="en-US" dirty="0"/>
          </a:p>
        </p:txBody>
      </p:sp>
    </p:spTree>
    <p:extLst>
      <p:ext uri="{BB962C8B-B14F-4D97-AF65-F5344CB8AC3E}">
        <p14:creationId xmlns:p14="http://schemas.microsoft.com/office/powerpoint/2010/main" val="234050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920" y="866278"/>
            <a:ext cx="6120122" cy="1723549"/>
          </a:xfrm>
          <a:prstGeom prst="rect">
            <a:avLst/>
          </a:prstGeom>
          <a:noFill/>
        </p:spPr>
        <p:txBody>
          <a:bodyPr wrap="square" rtlCol="0">
            <a:spAutoFit/>
          </a:bodyPr>
          <a:lstStyle/>
          <a:p>
            <a:r>
              <a:rPr lang="en-US" dirty="0" smtClean="0">
                <a:solidFill>
                  <a:srgbClr val="FF0000"/>
                </a:solidFill>
              </a:rPr>
              <a:t>Quality assurance  of research training </a:t>
            </a:r>
            <a:r>
              <a:rPr lang="en-US" dirty="0" smtClean="0"/>
              <a:t>requires:</a:t>
            </a:r>
          </a:p>
          <a:p>
            <a:r>
              <a:rPr lang="en-US" sz="1400" dirty="0" smtClean="0"/>
              <a:t>1. To define the </a:t>
            </a:r>
            <a:r>
              <a:rPr lang="en-US" sz="1400" dirty="0" smtClean="0">
                <a:solidFill>
                  <a:srgbClr val="FF0000"/>
                </a:solidFill>
              </a:rPr>
              <a:t>expectations</a:t>
            </a:r>
            <a:r>
              <a:rPr lang="en-US" sz="1400" dirty="0" smtClean="0"/>
              <a:t> of all actors (doctoral candidates, supervisors, departments, external partners) and principles of the doctoral program; </a:t>
            </a:r>
          </a:p>
          <a:p>
            <a:r>
              <a:rPr lang="en-US" sz="1400" dirty="0" smtClean="0"/>
              <a:t>2. To set up </a:t>
            </a:r>
            <a:r>
              <a:rPr lang="en-US" sz="1400" dirty="0" smtClean="0">
                <a:solidFill>
                  <a:srgbClr val="FF0000"/>
                </a:solidFill>
              </a:rPr>
              <a:t>scrutiny processes </a:t>
            </a:r>
            <a:r>
              <a:rPr lang="en-US" sz="1400" dirty="0" smtClean="0"/>
              <a:t>to explore the achievements; </a:t>
            </a:r>
          </a:p>
          <a:p>
            <a:r>
              <a:rPr lang="en-US" sz="1400" dirty="0" smtClean="0"/>
              <a:t>3. To </a:t>
            </a:r>
            <a:r>
              <a:rPr lang="en-US" sz="1400" dirty="0" smtClean="0">
                <a:solidFill>
                  <a:srgbClr val="FF0000"/>
                </a:solidFill>
              </a:rPr>
              <a:t>measure achievement </a:t>
            </a:r>
            <a:r>
              <a:rPr lang="en-US" sz="1400" dirty="0" smtClean="0"/>
              <a:t>of key quality indicators;</a:t>
            </a:r>
          </a:p>
          <a:p>
            <a:r>
              <a:rPr lang="en-US" sz="1400" dirty="0" smtClean="0"/>
              <a:t>4. To provide </a:t>
            </a:r>
            <a:r>
              <a:rPr lang="en-US" sz="1400" dirty="0" smtClean="0">
                <a:solidFill>
                  <a:srgbClr val="FF0000"/>
                </a:solidFill>
              </a:rPr>
              <a:t>adequate feedback</a:t>
            </a:r>
            <a:r>
              <a:rPr lang="en-US" sz="1400" dirty="0" smtClean="0"/>
              <a:t>; </a:t>
            </a:r>
          </a:p>
          <a:p>
            <a:endParaRPr lang="en-US" dirty="0"/>
          </a:p>
        </p:txBody>
      </p:sp>
      <p:pic>
        <p:nvPicPr>
          <p:cNvPr id="4" name="Picture 3"/>
          <p:cNvPicPr>
            <a:picLocks noChangeAspect="1"/>
          </p:cNvPicPr>
          <p:nvPr/>
        </p:nvPicPr>
        <p:blipFill>
          <a:blip r:embed="rId2"/>
          <a:stretch>
            <a:fillRect/>
          </a:stretch>
        </p:blipFill>
        <p:spPr>
          <a:xfrm>
            <a:off x="295640" y="2286001"/>
            <a:ext cx="5087216" cy="3937000"/>
          </a:xfrm>
          <a:prstGeom prst="rect">
            <a:avLst/>
          </a:prstGeom>
        </p:spPr>
      </p:pic>
      <p:sp>
        <p:nvSpPr>
          <p:cNvPr id="5" name="TextBox 4"/>
          <p:cNvSpPr txBox="1"/>
          <p:nvPr/>
        </p:nvSpPr>
        <p:spPr>
          <a:xfrm>
            <a:off x="5511800" y="1810011"/>
            <a:ext cx="3632200" cy="4801315"/>
          </a:xfrm>
          <a:prstGeom prst="rect">
            <a:avLst/>
          </a:prstGeom>
          <a:noFill/>
        </p:spPr>
        <p:txBody>
          <a:bodyPr wrap="square" rtlCol="0">
            <a:spAutoFit/>
          </a:bodyPr>
          <a:lstStyle/>
          <a:p>
            <a:r>
              <a:rPr lang="en-US" dirty="0" smtClean="0">
                <a:solidFill>
                  <a:srgbClr val="FF0000"/>
                </a:solidFill>
              </a:rPr>
              <a:t>A few  general PRINCIPLES:</a:t>
            </a:r>
          </a:p>
          <a:p>
            <a:pPr marL="285750" indent="-285750">
              <a:buFont typeface="Wingdings" charset="2"/>
              <a:buChar char="§"/>
            </a:pPr>
            <a:r>
              <a:rPr lang="en-US" dirty="0" smtClean="0"/>
              <a:t>Doctoral candidates should be the</a:t>
            </a:r>
            <a:r>
              <a:rPr lang="en-US" dirty="0" smtClean="0">
                <a:solidFill>
                  <a:srgbClr val="FF0000"/>
                </a:solidFill>
              </a:rPr>
              <a:t> drivers </a:t>
            </a:r>
            <a:r>
              <a:rPr lang="en-US" dirty="0" smtClean="0"/>
              <a:t>of their project, including taking the responsibility of their project;</a:t>
            </a:r>
          </a:p>
          <a:p>
            <a:pPr marL="285750" indent="-285750">
              <a:buFont typeface="Wingdings" charset="2"/>
              <a:buChar char="§"/>
            </a:pPr>
            <a:r>
              <a:rPr lang="en-US" dirty="0" smtClean="0"/>
              <a:t>Programs should be developed in a </a:t>
            </a:r>
            <a:r>
              <a:rPr lang="en-US" dirty="0" smtClean="0">
                <a:solidFill>
                  <a:srgbClr val="FF0000"/>
                </a:solidFill>
              </a:rPr>
              <a:t>strong research environment</a:t>
            </a:r>
            <a:r>
              <a:rPr lang="en-US" dirty="0" smtClean="0"/>
              <a:t>;</a:t>
            </a:r>
          </a:p>
          <a:p>
            <a:pPr marL="285750" indent="-285750">
              <a:buFont typeface="Wingdings" charset="2"/>
              <a:buChar char="§"/>
            </a:pPr>
            <a:r>
              <a:rPr lang="en-US" dirty="0" smtClean="0"/>
              <a:t>Candidates should have the opportunity to </a:t>
            </a:r>
            <a:r>
              <a:rPr lang="en-US" dirty="0" smtClean="0">
                <a:solidFill>
                  <a:srgbClr val="FF0000"/>
                </a:solidFill>
              </a:rPr>
              <a:t>cross boundaries </a:t>
            </a:r>
            <a:r>
              <a:rPr lang="en-US" dirty="0" smtClean="0"/>
              <a:t>of disciplines;</a:t>
            </a:r>
          </a:p>
          <a:p>
            <a:pPr marL="285750" indent="-285750">
              <a:buFont typeface="Wingdings" charset="2"/>
              <a:buChar char="§"/>
            </a:pPr>
            <a:r>
              <a:rPr lang="en-US" dirty="0" smtClean="0"/>
              <a:t>Programs should encourage work</a:t>
            </a:r>
            <a:r>
              <a:rPr lang="en-US" dirty="0" smtClean="0">
                <a:solidFill>
                  <a:srgbClr val="FF0000"/>
                </a:solidFill>
              </a:rPr>
              <a:t> contacts outside</a:t>
            </a:r>
            <a:r>
              <a:rPr lang="en-US" dirty="0" smtClean="0"/>
              <a:t> the University and even outside the country;</a:t>
            </a:r>
          </a:p>
          <a:p>
            <a:pPr marL="285750" indent="-285750">
              <a:buFont typeface="Wingdings" charset="2"/>
              <a:buChar char="§"/>
            </a:pPr>
            <a:r>
              <a:rPr lang="en-US" dirty="0" smtClean="0"/>
              <a:t>Programs should help candidates to </a:t>
            </a:r>
            <a:r>
              <a:rPr lang="en-US" dirty="0" smtClean="0">
                <a:solidFill>
                  <a:srgbClr val="FF0000"/>
                </a:solidFill>
              </a:rPr>
              <a:t>make links beyond academia</a:t>
            </a:r>
            <a:r>
              <a:rPr lang="en-US" dirty="0" smtClean="0"/>
              <a:t>.</a:t>
            </a:r>
          </a:p>
          <a:p>
            <a:pPr marL="285750" indent="-285750">
              <a:buFont typeface="Wingdings" charset="2"/>
              <a:buChar char="§"/>
            </a:pPr>
            <a:endParaRPr lang="en-US" dirty="0" smtClean="0"/>
          </a:p>
          <a:p>
            <a:pPr marL="285750" indent="-285750">
              <a:buFont typeface="Wingdings" charset="2"/>
              <a:buChar char="§"/>
            </a:pPr>
            <a:endParaRPr lang="en-US" dirty="0"/>
          </a:p>
        </p:txBody>
      </p:sp>
      <p:sp>
        <p:nvSpPr>
          <p:cNvPr id="2" name="Title 1"/>
          <p:cNvSpPr>
            <a:spLocks noGrp="1"/>
          </p:cNvSpPr>
          <p:nvPr>
            <p:ph type="title"/>
          </p:nvPr>
        </p:nvSpPr>
        <p:spPr>
          <a:xfrm>
            <a:off x="457200" y="-143837"/>
            <a:ext cx="8229600" cy="1143000"/>
          </a:xfrm>
        </p:spPr>
        <p:txBody>
          <a:bodyPr>
            <a:normAutofit/>
          </a:bodyPr>
          <a:lstStyle/>
          <a:p>
            <a:r>
              <a:rPr lang="en-US" sz="2800" dirty="0" smtClean="0"/>
              <a:t>Research  </a:t>
            </a:r>
            <a:r>
              <a:rPr lang="en-US" sz="2800" dirty="0"/>
              <a:t>training </a:t>
            </a:r>
            <a:r>
              <a:rPr lang="en-US" sz="2800" dirty="0" smtClean="0"/>
              <a:t>and quality assurance </a:t>
            </a:r>
            <a:endParaRPr lang="en-US" sz="2800" dirty="0"/>
          </a:p>
        </p:txBody>
      </p:sp>
      <p:sp>
        <p:nvSpPr>
          <p:cNvPr id="6" name="TextBox 5"/>
          <p:cNvSpPr txBox="1"/>
          <p:nvPr/>
        </p:nvSpPr>
        <p:spPr>
          <a:xfrm>
            <a:off x="4432300" y="6426660"/>
            <a:ext cx="184666" cy="369332"/>
          </a:xfrm>
          <a:prstGeom prst="rect">
            <a:avLst/>
          </a:prstGeom>
          <a:noFill/>
        </p:spPr>
        <p:txBody>
          <a:bodyPr wrap="none" rtlCol="0">
            <a:spAutoFit/>
          </a:bodyPr>
          <a:lstStyle/>
          <a:p>
            <a:endParaRPr lang="en-US" dirty="0"/>
          </a:p>
        </p:txBody>
      </p:sp>
      <p:sp>
        <p:nvSpPr>
          <p:cNvPr id="7" name="TextBox 6"/>
          <p:cNvSpPr txBox="1"/>
          <p:nvPr/>
        </p:nvSpPr>
        <p:spPr>
          <a:xfrm>
            <a:off x="68920" y="6350460"/>
            <a:ext cx="8757580" cy="800219"/>
          </a:xfrm>
          <a:prstGeom prst="rect">
            <a:avLst/>
          </a:prstGeom>
          <a:noFill/>
        </p:spPr>
        <p:txBody>
          <a:bodyPr wrap="square" rtlCol="0">
            <a:spAutoFit/>
          </a:bodyPr>
          <a:lstStyle/>
          <a:p>
            <a:r>
              <a:rPr lang="en-US" sz="1400" dirty="0"/>
              <a:t>Source</a:t>
            </a:r>
            <a:r>
              <a:rPr lang="en-US" sz="1400" dirty="0" smtClean="0"/>
              <a:t>: Maintaining </a:t>
            </a:r>
            <a:r>
              <a:rPr lang="en-US" sz="1400" dirty="0"/>
              <a:t>a quality culture in doctoral </a:t>
            </a:r>
            <a:r>
              <a:rPr lang="en-US" sz="1400" dirty="0" smtClean="0"/>
              <a:t>education at research-intensive </a:t>
            </a:r>
            <a:r>
              <a:rPr lang="en-US" sz="1400" dirty="0"/>
              <a:t>universities.  LERU Advice paper </a:t>
            </a:r>
            <a:endParaRPr lang="en-US" sz="1400" dirty="0" smtClean="0"/>
          </a:p>
          <a:p>
            <a:r>
              <a:rPr lang="en-US" sz="1400" dirty="0" smtClean="0"/>
              <a:t>No </a:t>
            </a:r>
            <a:r>
              <a:rPr lang="en-US" sz="1400" dirty="0"/>
              <a:t>19, March </a:t>
            </a:r>
            <a:r>
              <a:rPr lang="en-US" sz="1400" dirty="0" smtClean="0"/>
              <a:t>2016.</a:t>
            </a:r>
            <a:endParaRPr lang="en-US" sz="1400" dirty="0"/>
          </a:p>
          <a:p>
            <a:endParaRPr lang="en-US" dirty="0"/>
          </a:p>
        </p:txBody>
      </p:sp>
    </p:spTree>
    <p:extLst>
      <p:ext uri="{BB962C8B-B14F-4D97-AF65-F5344CB8AC3E}">
        <p14:creationId xmlns:p14="http://schemas.microsoft.com/office/powerpoint/2010/main" val="237483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dirty="0" smtClean="0">
                <a:solidFill>
                  <a:srgbClr val="FF0000"/>
                </a:solidFill>
              </a:rPr>
              <a:t>Flow-chart of a Research University </a:t>
            </a:r>
            <a:endParaRPr lang="en-US" sz="3200" dirty="0">
              <a:solidFill>
                <a:srgbClr val="FF0000"/>
              </a:solidFill>
            </a:endParaRPr>
          </a:p>
        </p:txBody>
      </p:sp>
      <p:sp>
        <p:nvSpPr>
          <p:cNvPr id="9220" name="Rectangle 4"/>
          <p:cNvSpPr>
            <a:spLocks noChangeArrowheads="1"/>
          </p:cNvSpPr>
          <p:nvPr/>
        </p:nvSpPr>
        <p:spPr bwMode="auto">
          <a:xfrm>
            <a:off x="395288" y="1916113"/>
            <a:ext cx="3673475"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Appointments Advisory</a:t>
            </a:r>
          </a:p>
          <a:p>
            <a:pPr algn="ctr"/>
            <a:r>
              <a:rPr lang="en-US" sz="2400" dirty="0" smtClean="0">
                <a:solidFill>
                  <a:srgbClr val="FFFF00"/>
                </a:solidFill>
              </a:rPr>
              <a:t> Committees</a:t>
            </a:r>
            <a:endParaRPr lang="en-US" sz="2400" dirty="0">
              <a:solidFill>
                <a:srgbClr val="FFFF00"/>
              </a:solidFill>
            </a:endParaRPr>
          </a:p>
        </p:txBody>
      </p:sp>
      <p:sp>
        <p:nvSpPr>
          <p:cNvPr id="9221" name="Rectangle 5"/>
          <p:cNvSpPr>
            <a:spLocks noChangeArrowheads="1"/>
          </p:cNvSpPr>
          <p:nvPr/>
        </p:nvSpPr>
        <p:spPr bwMode="auto">
          <a:xfrm>
            <a:off x="4787900" y="1916113"/>
            <a:ext cx="3816350" cy="11509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Research or Graduate</a:t>
            </a:r>
          </a:p>
          <a:p>
            <a:pPr algn="ctr"/>
            <a:r>
              <a:rPr lang="en-US" sz="2400" dirty="0" smtClean="0">
                <a:solidFill>
                  <a:srgbClr val="FFFF00"/>
                </a:solidFill>
              </a:rPr>
              <a:t>Schools</a:t>
            </a:r>
            <a:endParaRPr lang="en-US" sz="2400" dirty="0">
              <a:solidFill>
                <a:srgbClr val="FFFF00"/>
              </a:solidFill>
            </a:endParaRPr>
          </a:p>
        </p:txBody>
      </p:sp>
      <p:sp>
        <p:nvSpPr>
          <p:cNvPr id="9222" name="Rectangle 6"/>
          <p:cNvSpPr>
            <a:spLocks noChangeArrowheads="1"/>
          </p:cNvSpPr>
          <p:nvPr/>
        </p:nvSpPr>
        <p:spPr bwMode="auto">
          <a:xfrm>
            <a:off x="1042988" y="3500438"/>
            <a:ext cx="2592387"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University Staff</a:t>
            </a:r>
            <a:endParaRPr lang="en-US" sz="2400" dirty="0">
              <a:solidFill>
                <a:srgbClr val="FFFF00"/>
              </a:solidFill>
            </a:endParaRPr>
          </a:p>
        </p:txBody>
      </p:sp>
      <p:sp>
        <p:nvSpPr>
          <p:cNvPr id="9223" name="Rectangle 7"/>
          <p:cNvSpPr>
            <a:spLocks noChangeArrowheads="1"/>
          </p:cNvSpPr>
          <p:nvPr/>
        </p:nvSpPr>
        <p:spPr bwMode="auto">
          <a:xfrm>
            <a:off x="4983982" y="3649026"/>
            <a:ext cx="3456633" cy="1591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Assessment</a:t>
            </a:r>
            <a:r>
              <a:rPr lang="x-none" altLang="ja-JP" sz="2400" dirty="0" smtClean="0">
                <a:latin typeface="Arial"/>
              </a:rPr>
              <a:t> </a:t>
            </a:r>
            <a:endParaRPr lang="en-US" sz="2400" dirty="0"/>
          </a:p>
        </p:txBody>
      </p:sp>
      <p:sp>
        <p:nvSpPr>
          <p:cNvPr id="9224" name="Rectangle 8"/>
          <p:cNvSpPr>
            <a:spLocks noChangeArrowheads="1"/>
          </p:cNvSpPr>
          <p:nvPr/>
        </p:nvSpPr>
        <p:spPr bwMode="auto">
          <a:xfrm>
            <a:off x="468313" y="4725988"/>
            <a:ext cx="388937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sz="2400" dirty="0" smtClean="0">
                <a:solidFill>
                  <a:srgbClr val="FFFF00"/>
                </a:solidFill>
              </a:rPr>
              <a:t>Research University</a:t>
            </a:r>
            <a:endParaRPr lang="en-US" sz="2400" dirty="0">
              <a:solidFill>
                <a:srgbClr val="FFFF00"/>
              </a:solidFill>
            </a:endParaRPr>
          </a:p>
        </p:txBody>
      </p:sp>
      <p:sp>
        <p:nvSpPr>
          <p:cNvPr id="9227" name="Line 11"/>
          <p:cNvSpPr>
            <a:spLocks noChangeShapeType="1"/>
          </p:cNvSpPr>
          <p:nvPr/>
        </p:nvSpPr>
        <p:spPr bwMode="auto">
          <a:xfrm>
            <a:off x="2268538" y="4365625"/>
            <a:ext cx="0" cy="3587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34" name="Line 18"/>
          <p:cNvSpPr>
            <a:spLocks noChangeShapeType="1"/>
          </p:cNvSpPr>
          <p:nvPr/>
        </p:nvSpPr>
        <p:spPr bwMode="auto">
          <a:xfrm flipH="1">
            <a:off x="2256651" y="1475549"/>
            <a:ext cx="0" cy="4405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cxnSp>
        <p:nvCxnSpPr>
          <p:cNvPr id="5" name="Straight Arrow Connector 4"/>
          <p:cNvCxnSpPr/>
          <p:nvPr/>
        </p:nvCxnSpPr>
        <p:spPr>
          <a:xfrm>
            <a:off x="3635375" y="4050902"/>
            <a:ext cx="1348607"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357688" y="5047552"/>
            <a:ext cx="626294" cy="16075"/>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9221" idx="2"/>
          </p:cNvCxnSpPr>
          <p:nvPr/>
        </p:nvCxnSpPr>
        <p:spPr>
          <a:xfrm flipV="1">
            <a:off x="6696075" y="3067050"/>
            <a:ext cx="0" cy="581976"/>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220" idx="2"/>
          </p:cNvCxnSpPr>
          <p:nvPr/>
        </p:nvCxnSpPr>
        <p:spPr>
          <a:xfrm>
            <a:off x="2232026" y="3068638"/>
            <a:ext cx="0" cy="431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Line 18"/>
          <p:cNvSpPr>
            <a:spLocks noChangeShapeType="1"/>
          </p:cNvSpPr>
          <p:nvPr/>
        </p:nvSpPr>
        <p:spPr bwMode="auto">
          <a:xfrm flipH="1">
            <a:off x="4067175" y="2454425"/>
            <a:ext cx="7207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1042988" y="3500438"/>
            <a:ext cx="2592387" cy="923330"/>
          </a:xfrm>
          <a:prstGeom prst="rect">
            <a:avLst/>
          </a:prstGeom>
          <a:noFill/>
          <a:ln w="57150" cmpd="sng">
            <a:solidFill>
              <a:srgbClr val="FF0000"/>
            </a:solidFill>
          </a:ln>
        </p:spPr>
        <p:txBody>
          <a:bodyPr wrap="squar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val="5797944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4" name="Frame 3"/>
          <p:cNvSpPr/>
          <p:nvPr/>
        </p:nvSpPr>
        <p:spPr>
          <a:xfrm>
            <a:off x="457200" y="2984500"/>
            <a:ext cx="5295900" cy="5461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932082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Tree>
    <p:extLst>
      <p:ext uri="{BB962C8B-B14F-4D97-AF65-F5344CB8AC3E}">
        <p14:creationId xmlns:p14="http://schemas.microsoft.com/office/powerpoint/2010/main" val="23072455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48586"/>
            <a:ext cx="8229600" cy="2585323"/>
          </a:xfrm>
          <a:prstGeom prst="rect">
            <a:avLst/>
          </a:prstGeom>
          <a:noFill/>
        </p:spPr>
        <p:txBody>
          <a:bodyPr wrap="square" rtlCol="0">
            <a:spAutoFit/>
          </a:bodyPr>
          <a:lstStyle/>
          <a:p>
            <a:r>
              <a:rPr lang="en-US" dirty="0" smtClean="0"/>
              <a:t>“The </a:t>
            </a:r>
            <a:r>
              <a:rPr lang="en-US" dirty="0"/>
              <a:t>key factor for successful research and research-</a:t>
            </a:r>
            <a:r>
              <a:rPr lang="en-US" dirty="0" smtClean="0"/>
              <a:t>based teaching is </a:t>
            </a:r>
            <a:r>
              <a:rPr lang="en-US" dirty="0">
                <a:solidFill>
                  <a:srgbClr val="FF0000"/>
                </a:solidFill>
              </a:rPr>
              <a:t>to attract the </a:t>
            </a:r>
            <a:r>
              <a:rPr lang="en-US" dirty="0" smtClean="0">
                <a:solidFill>
                  <a:srgbClr val="FF0000"/>
                </a:solidFill>
              </a:rPr>
              <a:t>best and </a:t>
            </a:r>
            <a:r>
              <a:rPr lang="en-US" dirty="0">
                <a:solidFill>
                  <a:srgbClr val="FF0000"/>
                </a:solidFill>
              </a:rPr>
              <a:t>most creative minds</a:t>
            </a:r>
            <a:r>
              <a:rPr lang="en-US" dirty="0"/>
              <a:t> to the universities </a:t>
            </a:r>
            <a:r>
              <a:rPr lang="en-US" dirty="0" smtClean="0"/>
              <a:t>and to </a:t>
            </a:r>
            <a:r>
              <a:rPr lang="en-US" dirty="0"/>
              <a:t>support them in a nourishing and </a:t>
            </a:r>
            <a:r>
              <a:rPr lang="en-US" dirty="0" smtClean="0"/>
              <a:t>challenging environment”. </a:t>
            </a:r>
          </a:p>
          <a:p>
            <a:endParaRPr lang="en-US" dirty="0" smtClean="0"/>
          </a:p>
          <a:p>
            <a:r>
              <a:rPr lang="en-US" dirty="0" smtClean="0"/>
              <a:t>This implies the creation </a:t>
            </a:r>
            <a:r>
              <a:rPr lang="en-US" dirty="0" smtClean="0">
                <a:solidFill>
                  <a:srgbClr val="FF0000"/>
                </a:solidFill>
              </a:rPr>
              <a:t>of post-Doc career paths </a:t>
            </a:r>
            <a:r>
              <a:rPr lang="en-US" dirty="0" smtClean="0"/>
              <a:t>for young academics. </a:t>
            </a:r>
          </a:p>
          <a:p>
            <a:endParaRPr lang="en-US" dirty="0" smtClean="0"/>
          </a:p>
          <a:p>
            <a:r>
              <a:rPr lang="en-US" dirty="0" smtClean="0"/>
              <a:t>In this respect the </a:t>
            </a:r>
            <a:r>
              <a:rPr lang="en-US" dirty="0" smtClean="0">
                <a:solidFill>
                  <a:srgbClr val="FF0000"/>
                </a:solidFill>
              </a:rPr>
              <a:t>concept of Tenure Track (TT) </a:t>
            </a:r>
            <a:r>
              <a:rPr lang="en-US" dirty="0" smtClean="0"/>
              <a:t>is a “key </a:t>
            </a:r>
            <a:r>
              <a:rPr lang="en-US" dirty="0"/>
              <a:t>tool for attracting and keeping the </a:t>
            </a:r>
            <a:r>
              <a:rPr lang="en-US" dirty="0" smtClean="0"/>
              <a:t>brightest minds </a:t>
            </a:r>
            <a:r>
              <a:rPr lang="en-US" dirty="0"/>
              <a:t>at an early career stage in Europe’s </a:t>
            </a:r>
            <a:r>
              <a:rPr lang="en-US" dirty="0" smtClean="0"/>
              <a:t> Research Universities”.</a:t>
            </a:r>
            <a:endParaRPr lang="en-US" dirty="0"/>
          </a:p>
        </p:txBody>
      </p:sp>
      <p:sp>
        <p:nvSpPr>
          <p:cNvPr id="4" name="TextBox 3"/>
          <p:cNvSpPr txBox="1"/>
          <p:nvPr/>
        </p:nvSpPr>
        <p:spPr>
          <a:xfrm>
            <a:off x="426960" y="3297902"/>
            <a:ext cx="8229600" cy="3416320"/>
          </a:xfrm>
          <a:prstGeom prst="rect">
            <a:avLst/>
          </a:prstGeom>
          <a:noFill/>
        </p:spPr>
        <p:txBody>
          <a:bodyPr wrap="square" rtlCol="0">
            <a:spAutoFit/>
          </a:bodyPr>
          <a:lstStyle/>
          <a:p>
            <a:r>
              <a:rPr lang="en-US" dirty="0"/>
              <a:t>Tenure track is defined in </a:t>
            </a:r>
            <a:r>
              <a:rPr lang="en-US" dirty="0" smtClean="0"/>
              <a:t>LERU’s advice  </a:t>
            </a:r>
            <a:r>
              <a:rPr lang="en-US" dirty="0"/>
              <a:t>paper </a:t>
            </a:r>
            <a:r>
              <a:rPr lang="en-US" dirty="0" smtClean="0"/>
              <a:t> (No 17, September 2014; “Tenure and tenure track at LERU Universities”) as follows:</a:t>
            </a:r>
          </a:p>
          <a:p>
            <a:endParaRPr lang="en-US" dirty="0" smtClean="0"/>
          </a:p>
          <a:p>
            <a:pPr marL="285750" indent="-285750">
              <a:buFontTx/>
              <a:buChar char="-"/>
            </a:pPr>
            <a:r>
              <a:rPr lang="en-US" dirty="0" smtClean="0"/>
              <a:t>a </a:t>
            </a:r>
            <a:r>
              <a:rPr lang="en-US" dirty="0">
                <a:solidFill>
                  <a:srgbClr val="FF0000"/>
                </a:solidFill>
              </a:rPr>
              <a:t>fixed-</a:t>
            </a:r>
            <a:r>
              <a:rPr lang="en-US" dirty="0" smtClean="0">
                <a:solidFill>
                  <a:srgbClr val="FF0000"/>
                </a:solidFill>
              </a:rPr>
              <a:t>term contract </a:t>
            </a:r>
            <a:r>
              <a:rPr lang="en-US" dirty="0"/>
              <a:t>advertised with the perspective of </a:t>
            </a:r>
            <a:r>
              <a:rPr lang="en-US" dirty="0" smtClean="0"/>
              <a:t>a permanent  </a:t>
            </a:r>
            <a:r>
              <a:rPr lang="en-US" dirty="0"/>
              <a:t>position at a </a:t>
            </a:r>
            <a:r>
              <a:rPr lang="en-US" dirty="0" smtClean="0"/>
              <a:t>	</a:t>
            </a:r>
            <a:r>
              <a:rPr lang="en-US" i="1" dirty="0" smtClean="0">
                <a:solidFill>
                  <a:srgbClr val="FF0000"/>
                </a:solidFill>
              </a:rPr>
              <a:t>higher</a:t>
            </a:r>
            <a:r>
              <a:rPr lang="en-US" dirty="0" smtClean="0">
                <a:solidFill>
                  <a:srgbClr val="FF0000"/>
                </a:solidFill>
              </a:rPr>
              <a:t> </a:t>
            </a:r>
            <a:r>
              <a:rPr lang="en-US" dirty="0">
                <a:solidFill>
                  <a:srgbClr val="FF0000"/>
                </a:solidFill>
              </a:rPr>
              <a:t>level</a:t>
            </a:r>
            <a:r>
              <a:rPr lang="en-US" dirty="0"/>
              <a:t>, </a:t>
            </a:r>
            <a:endParaRPr lang="en-US" dirty="0" smtClean="0"/>
          </a:p>
          <a:p>
            <a:pPr marL="285750" indent="-285750">
              <a:buFontTx/>
              <a:buChar char="-"/>
            </a:pPr>
            <a:endParaRPr lang="en-US" dirty="0" smtClean="0"/>
          </a:p>
          <a:p>
            <a:r>
              <a:rPr lang="en-US" dirty="0" smtClean="0"/>
              <a:t>- This contrasts with </a:t>
            </a:r>
            <a:r>
              <a:rPr lang="en-US" dirty="0"/>
              <a:t>‘</a:t>
            </a:r>
            <a:r>
              <a:rPr lang="en-US" dirty="0">
                <a:solidFill>
                  <a:srgbClr val="FF0000"/>
                </a:solidFill>
              </a:rPr>
              <a:t>probation-on-the-job’ </a:t>
            </a:r>
            <a:r>
              <a:rPr lang="en-US" dirty="0" smtClean="0"/>
              <a:t>(fixed-term contract with the prospect of a permanent academic position but  at </a:t>
            </a:r>
            <a:r>
              <a:rPr lang="en-US" dirty="0" smtClean="0">
                <a:solidFill>
                  <a:srgbClr val="FF0000"/>
                </a:solidFill>
              </a:rPr>
              <a:t>the </a:t>
            </a:r>
            <a:r>
              <a:rPr lang="en-US" i="1" dirty="0" smtClean="0">
                <a:solidFill>
                  <a:srgbClr val="FF0000"/>
                </a:solidFill>
              </a:rPr>
              <a:t>same</a:t>
            </a:r>
            <a:r>
              <a:rPr lang="en-US" dirty="0" smtClean="0">
                <a:solidFill>
                  <a:srgbClr val="FF0000"/>
                </a:solidFill>
              </a:rPr>
              <a:t> level</a:t>
            </a:r>
            <a:r>
              <a:rPr lang="en-US" dirty="0" smtClean="0"/>
              <a:t>) as applied in some Universities. </a:t>
            </a:r>
          </a:p>
          <a:p>
            <a:endParaRPr lang="en-US" dirty="0" smtClean="0"/>
          </a:p>
          <a:p>
            <a:r>
              <a:rPr lang="en-US" dirty="0" smtClean="0"/>
              <a:t>- </a:t>
            </a:r>
            <a:r>
              <a:rPr lang="en-US" dirty="0"/>
              <a:t>Total number of positions available  at any level  should be flexible. i.e. </a:t>
            </a:r>
            <a:r>
              <a:rPr lang="en-US" dirty="0" smtClean="0"/>
              <a:t>avoiding </a:t>
            </a:r>
            <a:r>
              <a:rPr lang="en-US" dirty="0"/>
              <a:t>bottle-</a:t>
            </a:r>
            <a:r>
              <a:rPr lang="en-US" dirty="0" smtClean="0"/>
              <a:t>necks in the staff “pyramid”; even better  is to have no pyramidal structure.   </a:t>
            </a:r>
            <a:endParaRPr lang="en-US" dirty="0"/>
          </a:p>
          <a:p>
            <a:endParaRPr lang="en-US" dirty="0"/>
          </a:p>
        </p:txBody>
      </p:sp>
      <p:sp>
        <p:nvSpPr>
          <p:cNvPr id="2" name="TextBox 1"/>
          <p:cNvSpPr txBox="1"/>
          <p:nvPr/>
        </p:nvSpPr>
        <p:spPr>
          <a:xfrm>
            <a:off x="426960" y="158733"/>
            <a:ext cx="8229600" cy="369332"/>
          </a:xfrm>
          <a:prstGeom prst="rect">
            <a:avLst/>
          </a:prstGeom>
          <a:noFill/>
        </p:spPr>
        <p:txBody>
          <a:bodyPr wrap="square" rtlCol="0">
            <a:spAutoFit/>
          </a:bodyPr>
          <a:lstStyle/>
          <a:p>
            <a:endParaRPr lang="en-US" dirty="0"/>
          </a:p>
        </p:txBody>
      </p:sp>
      <p:sp>
        <p:nvSpPr>
          <p:cNvPr id="11" name="Title 10"/>
          <p:cNvSpPr>
            <a:spLocks noGrp="1"/>
          </p:cNvSpPr>
          <p:nvPr>
            <p:ph type="title"/>
          </p:nvPr>
        </p:nvSpPr>
        <p:spPr>
          <a:xfrm>
            <a:off x="457200" y="-219776"/>
            <a:ext cx="8229600" cy="1143000"/>
          </a:xfrm>
        </p:spPr>
        <p:txBody>
          <a:bodyPr>
            <a:normAutofit/>
          </a:bodyPr>
          <a:lstStyle/>
          <a:p>
            <a:r>
              <a:rPr lang="en-US" sz="3200" dirty="0" smtClean="0"/>
              <a:t>The post-doc scientific career</a:t>
            </a:r>
            <a:endParaRPr lang="en-US" sz="3200" dirty="0"/>
          </a:p>
        </p:txBody>
      </p:sp>
    </p:spTree>
    <p:extLst>
      <p:ext uri="{BB962C8B-B14F-4D97-AF65-F5344CB8AC3E}">
        <p14:creationId xmlns:p14="http://schemas.microsoft.com/office/powerpoint/2010/main" val="2612224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4" name="Frame 3"/>
          <p:cNvSpPr/>
          <p:nvPr/>
        </p:nvSpPr>
        <p:spPr>
          <a:xfrm>
            <a:off x="457200" y="3441700"/>
            <a:ext cx="7061200" cy="546100"/>
          </a:xfrm>
          <a:prstGeom prst="frame">
            <a:avLst>
              <a:gd name="adj1" fmla="val 3198"/>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54818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Research Universities</a:t>
            </a:r>
            <a:endParaRPr lang="en-US" sz="3200" dirty="0"/>
          </a:p>
        </p:txBody>
      </p:sp>
      <p:sp>
        <p:nvSpPr>
          <p:cNvPr id="3" name="TextBox 2"/>
          <p:cNvSpPr txBox="1"/>
          <p:nvPr/>
        </p:nvSpPr>
        <p:spPr>
          <a:xfrm>
            <a:off x="774682" y="2403048"/>
            <a:ext cx="7632477" cy="1631216"/>
          </a:xfrm>
          <a:prstGeom prst="rect">
            <a:avLst/>
          </a:prstGeom>
          <a:noFill/>
        </p:spPr>
        <p:txBody>
          <a:bodyPr wrap="square" rtlCol="0">
            <a:spAutoFit/>
          </a:bodyPr>
          <a:lstStyle/>
          <a:p>
            <a:r>
              <a:rPr lang="en-US" sz="2400" dirty="0" smtClean="0"/>
              <a:t>University staff is being confronted </a:t>
            </a:r>
            <a:r>
              <a:rPr lang="en-US" sz="2400" dirty="0"/>
              <a:t>with </a:t>
            </a:r>
            <a:r>
              <a:rPr lang="en-US" sz="2400" dirty="0" smtClean="0"/>
              <a:t>a </a:t>
            </a:r>
            <a:r>
              <a:rPr lang="en-US" sz="2400" dirty="0"/>
              <a:t>main </a:t>
            </a:r>
            <a:r>
              <a:rPr lang="en-US" sz="2400" dirty="0" smtClean="0"/>
              <a:t>challenge: </a:t>
            </a:r>
          </a:p>
          <a:p>
            <a:endParaRPr lang="en-US" sz="2800" dirty="0"/>
          </a:p>
          <a:p>
            <a:r>
              <a:rPr lang="en-US" sz="2400" dirty="0" smtClean="0">
                <a:solidFill>
                  <a:srgbClr val="FF0000"/>
                </a:solidFill>
              </a:rPr>
              <a:t>that </a:t>
            </a:r>
            <a:r>
              <a:rPr lang="en-US" sz="2400" dirty="0">
                <a:solidFill>
                  <a:srgbClr val="FF0000"/>
                </a:solidFill>
              </a:rPr>
              <a:t>research may </a:t>
            </a:r>
            <a:r>
              <a:rPr lang="en-US" sz="2400" dirty="0" smtClean="0">
                <a:solidFill>
                  <a:srgbClr val="FF0000"/>
                </a:solidFill>
              </a:rPr>
              <a:t> gradually become more </a:t>
            </a:r>
            <a:r>
              <a:rPr lang="en-US" sz="2400" dirty="0">
                <a:solidFill>
                  <a:srgbClr val="FF0000"/>
                </a:solidFill>
              </a:rPr>
              <a:t>detached from </a:t>
            </a:r>
            <a:r>
              <a:rPr lang="en-US" sz="2400" dirty="0" smtClean="0">
                <a:solidFill>
                  <a:srgbClr val="FF0000"/>
                </a:solidFill>
              </a:rPr>
              <a:t>teaching. </a:t>
            </a:r>
          </a:p>
        </p:txBody>
      </p:sp>
    </p:spTree>
    <p:extLst>
      <p:ext uri="{BB962C8B-B14F-4D97-AF65-F5344CB8AC3E}">
        <p14:creationId xmlns:p14="http://schemas.microsoft.com/office/powerpoint/2010/main" val="33236051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normAutofit/>
          </a:bodyPr>
          <a:lstStyle/>
          <a:p>
            <a:r>
              <a:rPr lang="en-US" sz="2800" dirty="0" smtClean="0"/>
              <a:t>The “integrationist” that may be called the  “</a:t>
            </a:r>
            <a:r>
              <a:rPr lang="en-US" sz="2800" dirty="0" smtClean="0">
                <a:solidFill>
                  <a:srgbClr val="FF0000"/>
                </a:solidFill>
              </a:rPr>
              <a:t>conventional wisdom model</a:t>
            </a:r>
            <a:r>
              <a:rPr lang="en-US" sz="2800" dirty="0" smtClean="0"/>
              <a:t>”  </a:t>
            </a:r>
            <a:endParaRPr lang="en-US" sz="2800" dirty="0"/>
          </a:p>
        </p:txBody>
      </p:sp>
      <p:sp>
        <p:nvSpPr>
          <p:cNvPr id="3" name="TextBox 2"/>
          <p:cNvSpPr txBox="1"/>
          <p:nvPr/>
        </p:nvSpPr>
        <p:spPr>
          <a:xfrm>
            <a:off x="457200" y="1550531"/>
            <a:ext cx="8343900" cy="2585323"/>
          </a:xfrm>
          <a:prstGeom prst="rect">
            <a:avLst/>
          </a:prstGeom>
          <a:noFill/>
        </p:spPr>
        <p:txBody>
          <a:bodyPr wrap="square" rtlCol="0">
            <a:spAutoFit/>
          </a:bodyPr>
          <a:lstStyle/>
          <a:p>
            <a:r>
              <a:rPr lang="en-US" dirty="0" smtClean="0"/>
              <a:t>The conclusion of many studies, interviews and assessments is that the </a:t>
            </a:r>
            <a:r>
              <a:rPr lang="en-US" dirty="0" smtClean="0">
                <a:solidFill>
                  <a:srgbClr val="FF0000"/>
                </a:solidFill>
              </a:rPr>
              <a:t>integrationist model is the preferable one. </a:t>
            </a:r>
          </a:p>
          <a:p>
            <a:r>
              <a:rPr lang="en-US" dirty="0" smtClean="0"/>
              <a:t>This is called by some “</a:t>
            </a:r>
            <a:r>
              <a:rPr lang="en-US" dirty="0" smtClean="0">
                <a:solidFill>
                  <a:srgbClr val="FF0000"/>
                </a:solidFill>
              </a:rPr>
              <a:t>conventional wisdom model”</a:t>
            </a:r>
            <a:r>
              <a:rPr lang="en-US" dirty="0" smtClean="0"/>
              <a:t>, i.e. teaching </a:t>
            </a:r>
            <a:r>
              <a:rPr lang="en-US" dirty="0"/>
              <a:t>and research should be tightly coupled. It is also clear that in this integrated relationship most of the time research is seen as more important for teaching than the other way </a:t>
            </a:r>
            <a:r>
              <a:rPr lang="en-US" dirty="0" smtClean="0"/>
              <a:t>around. </a:t>
            </a:r>
          </a:p>
          <a:p>
            <a:endParaRPr lang="en-US" dirty="0" smtClean="0"/>
          </a:p>
          <a:p>
            <a:r>
              <a:rPr lang="en-US" dirty="0" smtClean="0"/>
              <a:t>Nonetheless </a:t>
            </a:r>
            <a:r>
              <a:rPr lang="en-US" dirty="0"/>
              <a:t>nearly all academics </a:t>
            </a:r>
            <a:r>
              <a:rPr lang="en-US" dirty="0" smtClean="0"/>
              <a:t>observe   a tendency for political influences to changing the nexus between R &amp; T, by creating “teaching only” staff positions. Accordingly there is a tendency to hire temporary staff to teach. </a:t>
            </a:r>
            <a:endParaRPr lang="en-US" dirty="0"/>
          </a:p>
        </p:txBody>
      </p:sp>
      <p:sp>
        <p:nvSpPr>
          <p:cNvPr id="4" name="TextBox 3"/>
          <p:cNvSpPr txBox="1"/>
          <p:nvPr/>
        </p:nvSpPr>
        <p:spPr>
          <a:xfrm>
            <a:off x="457200" y="4386687"/>
            <a:ext cx="8079880" cy="1200329"/>
          </a:xfrm>
          <a:prstGeom prst="rect">
            <a:avLst/>
          </a:prstGeom>
          <a:noFill/>
        </p:spPr>
        <p:txBody>
          <a:bodyPr wrap="square" rtlCol="0">
            <a:spAutoFit/>
          </a:bodyPr>
          <a:lstStyle/>
          <a:p>
            <a:r>
              <a:rPr lang="en-US" dirty="0" smtClean="0"/>
              <a:t>Thus in many places one can see a weakening of the interrelated unity of R &amp; T in the post-</a:t>
            </a:r>
            <a:r>
              <a:rPr lang="en-US" dirty="0" err="1" smtClean="0"/>
              <a:t>Humboldtian</a:t>
            </a:r>
            <a:r>
              <a:rPr lang="en-US" dirty="0" smtClean="0"/>
              <a:t> era characterized by differentiating roles and resources for R &amp; T.  </a:t>
            </a:r>
          </a:p>
          <a:p>
            <a:endParaRPr lang="en-US" dirty="0" smtClean="0"/>
          </a:p>
          <a:p>
            <a:r>
              <a:rPr lang="en-US" dirty="0">
                <a:solidFill>
                  <a:srgbClr val="FF0000"/>
                </a:solidFill>
              </a:rPr>
              <a:t>T</a:t>
            </a:r>
            <a:r>
              <a:rPr lang="en-US" dirty="0" smtClean="0">
                <a:solidFill>
                  <a:srgbClr val="FF0000"/>
                </a:solidFill>
              </a:rPr>
              <a:t>his  evolution is a matter for concern that needs thorough discussion. </a:t>
            </a:r>
            <a:endParaRPr lang="en-US" dirty="0">
              <a:solidFill>
                <a:srgbClr val="FF0000"/>
              </a:solidFill>
            </a:endParaRPr>
          </a:p>
        </p:txBody>
      </p:sp>
      <p:sp>
        <p:nvSpPr>
          <p:cNvPr id="5" name="TextBox 4"/>
          <p:cNvSpPr txBox="1"/>
          <p:nvPr/>
        </p:nvSpPr>
        <p:spPr>
          <a:xfrm>
            <a:off x="457199" y="6232128"/>
            <a:ext cx="8546123" cy="523220"/>
          </a:xfrm>
          <a:prstGeom prst="rect">
            <a:avLst/>
          </a:prstGeom>
          <a:noFill/>
        </p:spPr>
        <p:txBody>
          <a:bodyPr wrap="square" rtlCol="0">
            <a:spAutoFit/>
          </a:bodyPr>
          <a:lstStyle/>
          <a:p>
            <a:r>
              <a:rPr lang="en-US" sz="1400" dirty="0" err="1"/>
              <a:t>Smeby</a:t>
            </a:r>
            <a:r>
              <a:rPr lang="en-US" sz="1400" dirty="0"/>
              <a:t>, J. C. (1998). Knowledge production and knowledge transmission: The interaction between research and teaching at universities. Teaching in Higher Education, 3(1), 7-20. </a:t>
            </a:r>
          </a:p>
        </p:txBody>
      </p:sp>
    </p:spTree>
    <p:extLst>
      <p:ext uri="{BB962C8B-B14F-4D97-AF65-F5344CB8AC3E}">
        <p14:creationId xmlns:p14="http://schemas.microsoft.com/office/powerpoint/2010/main" val="3571348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5" name="Frame 4"/>
          <p:cNvSpPr/>
          <p:nvPr/>
        </p:nvSpPr>
        <p:spPr>
          <a:xfrm>
            <a:off x="457200" y="3924300"/>
            <a:ext cx="4622800" cy="5842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8179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dirty="0">
                <a:solidFill>
                  <a:srgbClr val="FF0000"/>
                </a:solidFill>
              </a:rPr>
              <a:t>Flow-chart of a Research University </a:t>
            </a:r>
            <a:endParaRPr lang="en-US" sz="4000" dirty="0">
              <a:solidFill>
                <a:srgbClr val="FF0000"/>
              </a:solidFill>
            </a:endParaRPr>
          </a:p>
        </p:txBody>
      </p:sp>
      <p:sp>
        <p:nvSpPr>
          <p:cNvPr id="9220" name="Rectangle 4"/>
          <p:cNvSpPr>
            <a:spLocks noChangeArrowheads="1"/>
          </p:cNvSpPr>
          <p:nvPr/>
        </p:nvSpPr>
        <p:spPr bwMode="auto">
          <a:xfrm>
            <a:off x="395288" y="1916113"/>
            <a:ext cx="3673475"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Appointments Advisory</a:t>
            </a:r>
          </a:p>
          <a:p>
            <a:pPr algn="ctr"/>
            <a:r>
              <a:rPr lang="en-US" sz="2400" dirty="0" smtClean="0">
                <a:solidFill>
                  <a:srgbClr val="FFFF00"/>
                </a:solidFill>
              </a:rPr>
              <a:t> Committees</a:t>
            </a:r>
            <a:endParaRPr lang="en-US" sz="2400" dirty="0">
              <a:solidFill>
                <a:srgbClr val="FFFF00"/>
              </a:solidFill>
            </a:endParaRPr>
          </a:p>
        </p:txBody>
      </p:sp>
      <p:sp>
        <p:nvSpPr>
          <p:cNvPr id="9221" name="Rectangle 5"/>
          <p:cNvSpPr>
            <a:spLocks noChangeArrowheads="1"/>
          </p:cNvSpPr>
          <p:nvPr/>
        </p:nvSpPr>
        <p:spPr bwMode="auto">
          <a:xfrm>
            <a:off x="4787900" y="1916113"/>
            <a:ext cx="3816350" cy="11509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Research or Graduate</a:t>
            </a:r>
          </a:p>
          <a:p>
            <a:pPr algn="ctr"/>
            <a:r>
              <a:rPr lang="en-US" sz="2400" dirty="0" smtClean="0">
                <a:solidFill>
                  <a:srgbClr val="FFFF00"/>
                </a:solidFill>
              </a:rPr>
              <a:t>Schools</a:t>
            </a:r>
            <a:endParaRPr lang="en-US" sz="2400" dirty="0">
              <a:solidFill>
                <a:srgbClr val="FFFF00"/>
              </a:solidFill>
            </a:endParaRPr>
          </a:p>
        </p:txBody>
      </p:sp>
      <p:sp>
        <p:nvSpPr>
          <p:cNvPr id="9222" name="Rectangle 6"/>
          <p:cNvSpPr>
            <a:spLocks noChangeArrowheads="1"/>
          </p:cNvSpPr>
          <p:nvPr/>
        </p:nvSpPr>
        <p:spPr bwMode="auto">
          <a:xfrm>
            <a:off x="1042988" y="3500438"/>
            <a:ext cx="2592387"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University Staff</a:t>
            </a:r>
            <a:endParaRPr lang="en-US" sz="2400" dirty="0">
              <a:solidFill>
                <a:srgbClr val="FFFF00"/>
              </a:solidFill>
            </a:endParaRPr>
          </a:p>
        </p:txBody>
      </p:sp>
      <p:sp>
        <p:nvSpPr>
          <p:cNvPr id="9223" name="Rectangle 7"/>
          <p:cNvSpPr>
            <a:spLocks noChangeArrowheads="1"/>
          </p:cNvSpPr>
          <p:nvPr/>
        </p:nvSpPr>
        <p:spPr bwMode="auto">
          <a:xfrm>
            <a:off x="4983982" y="3649026"/>
            <a:ext cx="3456633" cy="1591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Assessment</a:t>
            </a:r>
            <a:r>
              <a:rPr lang="x-none" altLang="ja-JP" sz="2400" dirty="0" smtClean="0">
                <a:latin typeface="Arial"/>
              </a:rPr>
              <a:t> </a:t>
            </a:r>
            <a:endParaRPr lang="en-US" sz="2400" dirty="0"/>
          </a:p>
        </p:txBody>
      </p:sp>
      <p:sp>
        <p:nvSpPr>
          <p:cNvPr id="9224" name="Rectangle 8"/>
          <p:cNvSpPr>
            <a:spLocks noChangeArrowheads="1"/>
          </p:cNvSpPr>
          <p:nvPr/>
        </p:nvSpPr>
        <p:spPr bwMode="auto">
          <a:xfrm>
            <a:off x="452600" y="4731680"/>
            <a:ext cx="388937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sz="2400" dirty="0" smtClean="0">
                <a:solidFill>
                  <a:srgbClr val="FFFF00"/>
                </a:solidFill>
              </a:rPr>
              <a:t>Research University</a:t>
            </a:r>
            <a:endParaRPr lang="en-US" sz="2400" dirty="0">
              <a:solidFill>
                <a:srgbClr val="FFFF00"/>
              </a:solidFill>
            </a:endParaRPr>
          </a:p>
        </p:txBody>
      </p:sp>
      <p:sp>
        <p:nvSpPr>
          <p:cNvPr id="9227" name="Line 11"/>
          <p:cNvSpPr>
            <a:spLocks noChangeShapeType="1"/>
          </p:cNvSpPr>
          <p:nvPr/>
        </p:nvSpPr>
        <p:spPr bwMode="auto">
          <a:xfrm>
            <a:off x="2268538" y="4365625"/>
            <a:ext cx="0" cy="3587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34" name="Line 18"/>
          <p:cNvSpPr>
            <a:spLocks noChangeShapeType="1"/>
          </p:cNvSpPr>
          <p:nvPr/>
        </p:nvSpPr>
        <p:spPr bwMode="auto">
          <a:xfrm flipH="1">
            <a:off x="2256651" y="1475549"/>
            <a:ext cx="0" cy="4405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cxnSp>
        <p:nvCxnSpPr>
          <p:cNvPr id="5" name="Straight Arrow Connector 4"/>
          <p:cNvCxnSpPr/>
          <p:nvPr/>
        </p:nvCxnSpPr>
        <p:spPr>
          <a:xfrm>
            <a:off x="3635375" y="4050902"/>
            <a:ext cx="1348607"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357688" y="5047552"/>
            <a:ext cx="626294" cy="16075"/>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9221" idx="2"/>
          </p:cNvCxnSpPr>
          <p:nvPr/>
        </p:nvCxnSpPr>
        <p:spPr>
          <a:xfrm flipV="1">
            <a:off x="6696075" y="3067050"/>
            <a:ext cx="0" cy="581976"/>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220" idx="2"/>
          </p:cNvCxnSpPr>
          <p:nvPr/>
        </p:nvCxnSpPr>
        <p:spPr>
          <a:xfrm>
            <a:off x="2232026" y="3068638"/>
            <a:ext cx="0" cy="431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Line 18"/>
          <p:cNvSpPr>
            <a:spLocks noChangeShapeType="1"/>
          </p:cNvSpPr>
          <p:nvPr/>
        </p:nvSpPr>
        <p:spPr bwMode="auto">
          <a:xfrm flipH="1">
            <a:off x="4067175" y="2454425"/>
            <a:ext cx="7207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 name="TextBox 2"/>
          <p:cNvSpPr txBox="1"/>
          <p:nvPr/>
        </p:nvSpPr>
        <p:spPr>
          <a:xfrm>
            <a:off x="457200" y="4673960"/>
            <a:ext cx="3884775" cy="1200329"/>
          </a:xfrm>
          <a:prstGeom prst="rect">
            <a:avLst/>
          </a:prstGeom>
          <a:noFill/>
          <a:ln w="38100" cmpd="sng">
            <a:solidFill>
              <a:srgbClr val="FF0000"/>
            </a:solidFill>
          </a:ln>
        </p:spPr>
        <p:txBody>
          <a:bodyPr wrap="square" rtlCol="0">
            <a:spAutoFit/>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9352962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The challenge of “market—oriented research”</a:t>
            </a:r>
            <a:endParaRPr lang="en-US" dirty="0"/>
          </a:p>
        </p:txBody>
      </p:sp>
      <p:sp>
        <p:nvSpPr>
          <p:cNvPr id="3" name="TextBox 2"/>
          <p:cNvSpPr txBox="1"/>
          <p:nvPr/>
        </p:nvSpPr>
        <p:spPr>
          <a:xfrm>
            <a:off x="457200" y="1642778"/>
            <a:ext cx="8128000" cy="3293209"/>
          </a:xfrm>
          <a:prstGeom prst="rect">
            <a:avLst/>
          </a:prstGeom>
          <a:noFill/>
        </p:spPr>
        <p:txBody>
          <a:bodyPr wrap="square" rtlCol="0">
            <a:spAutoFit/>
          </a:bodyPr>
          <a:lstStyle/>
          <a:p>
            <a:r>
              <a:rPr lang="en-US" sz="1600" dirty="0" smtClean="0"/>
              <a:t>At the level of the University in general, a  challenge being felt  in the last decades, is that  </a:t>
            </a:r>
            <a:r>
              <a:rPr lang="en-US" sz="1600" dirty="0" smtClean="0">
                <a:solidFill>
                  <a:srgbClr val="FF0000"/>
                </a:solidFill>
              </a:rPr>
              <a:t>public </a:t>
            </a:r>
            <a:r>
              <a:rPr lang="en-US" sz="1600" dirty="0">
                <a:solidFill>
                  <a:srgbClr val="FF0000"/>
                </a:solidFill>
              </a:rPr>
              <a:t>funding </a:t>
            </a:r>
            <a:r>
              <a:rPr lang="en-US" sz="1600" dirty="0" smtClean="0">
                <a:solidFill>
                  <a:srgbClr val="FF0000"/>
                </a:solidFill>
              </a:rPr>
              <a:t>agents put pressure on Universities </a:t>
            </a:r>
            <a:r>
              <a:rPr lang="en-US" sz="1600" dirty="0">
                <a:solidFill>
                  <a:srgbClr val="FF0000"/>
                </a:solidFill>
              </a:rPr>
              <a:t>to be </a:t>
            </a:r>
            <a:r>
              <a:rPr lang="en-US" sz="1600" dirty="0" smtClean="0">
                <a:solidFill>
                  <a:srgbClr val="FF0000"/>
                </a:solidFill>
              </a:rPr>
              <a:t>more  </a:t>
            </a:r>
            <a:r>
              <a:rPr lang="en-US" sz="1600" dirty="0">
                <a:solidFill>
                  <a:srgbClr val="FF0000"/>
                </a:solidFill>
              </a:rPr>
              <a:t>intertwined  with </a:t>
            </a:r>
            <a:r>
              <a:rPr lang="en-US" sz="1600" dirty="0" smtClean="0">
                <a:solidFill>
                  <a:srgbClr val="FF0000"/>
                </a:solidFill>
              </a:rPr>
              <a:t>economic and commercial  institutions, </a:t>
            </a:r>
            <a:r>
              <a:rPr lang="en-US" sz="1600" dirty="0" smtClean="0"/>
              <a:t>stimulating</a:t>
            </a:r>
            <a:r>
              <a:rPr lang="en-US" sz="1600" dirty="0" smtClean="0">
                <a:solidFill>
                  <a:srgbClr val="FF0000"/>
                </a:solidFill>
              </a:rPr>
              <a:t> </a:t>
            </a:r>
            <a:r>
              <a:rPr lang="en-US" sz="1600" dirty="0" smtClean="0"/>
              <a:t>University-Industry technology transfer. </a:t>
            </a:r>
          </a:p>
          <a:p>
            <a:endParaRPr lang="en-US" sz="1600" dirty="0"/>
          </a:p>
          <a:p>
            <a:r>
              <a:rPr lang="en-US" sz="1600" dirty="0" smtClean="0"/>
              <a:t>Many </a:t>
            </a:r>
            <a:r>
              <a:rPr lang="en-US" sz="1600" dirty="0"/>
              <a:t>of these initiatives seek to spur economic development based on </a:t>
            </a:r>
            <a:r>
              <a:rPr lang="en-US" sz="1600" dirty="0" smtClean="0"/>
              <a:t>university research</a:t>
            </a:r>
            <a:r>
              <a:rPr lang="en-US" sz="1600" dirty="0"/>
              <a:t>, for example, by creating “science parks” located nearby </a:t>
            </a:r>
            <a:r>
              <a:rPr lang="en-US" sz="1600" dirty="0" smtClean="0"/>
              <a:t>research university </a:t>
            </a:r>
            <a:r>
              <a:rPr lang="en-US" sz="1600" dirty="0"/>
              <a:t>campuses, supporting “business incubators” and public “seed capital</a:t>
            </a:r>
            <a:r>
              <a:rPr lang="en-US" sz="1600" dirty="0" smtClean="0"/>
              <a:t>” funds</a:t>
            </a:r>
            <a:r>
              <a:rPr lang="en-US" sz="1600" dirty="0"/>
              <a:t>, and the organization of other forms of “bridging institutions” that </a:t>
            </a:r>
            <a:r>
              <a:rPr lang="en-US" sz="1600" dirty="0" smtClean="0"/>
              <a:t>are believed </a:t>
            </a:r>
            <a:r>
              <a:rPr lang="en-US" sz="1600" dirty="0"/>
              <a:t>to link universities to industrial innovation. </a:t>
            </a:r>
            <a:endParaRPr lang="en-US" sz="1600" dirty="0" smtClean="0"/>
          </a:p>
          <a:p>
            <a:endParaRPr lang="en-US" sz="1600" dirty="0"/>
          </a:p>
          <a:p>
            <a:r>
              <a:rPr lang="en-US" sz="1600" dirty="0"/>
              <a:t>The Bayh-Dole Act  </a:t>
            </a:r>
            <a:r>
              <a:rPr lang="en-US" sz="1600" dirty="0" smtClean="0"/>
              <a:t>of the US (1980) </a:t>
            </a:r>
            <a:r>
              <a:rPr lang="en-US" sz="1600" dirty="0"/>
              <a:t>allowed the creation of </a:t>
            </a:r>
            <a:r>
              <a:rPr lang="en-US" sz="1600" dirty="0">
                <a:solidFill>
                  <a:srgbClr val="FF0000"/>
                </a:solidFill>
              </a:rPr>
              <a:t>research partnerships between Universities and Industry</a:t>
            </a:r>
            <a:r>
              <a:rPr lang="en-US" sz="1600" dirty="0"/>
              <a:t> with the  main objective  of more rapidly bringing scientific innovations to the productive line and thus to the market. In this way a sort of “Research-market  </a:t>
            </a:r>
            <a:r>
              <a:rPr lang="en-US" sz="1600" dirty="0" smtClean="0"/>
              <a:t>university“ concept </a:t>
            </a:r>
            <a:r>
              <a:rPr lang="en-US" sz="1600" dirty="0"/>
              <a:t>emerged. </a:t>
            </a:r>
          </a:p>
        </p:txBody>
      </p:sp>
      <p:sp>
        <p:nvSpPr>
          <p:cNvPr id="4" name="TextBox 3"/>
          <p:cNvSpPr txBox="1"/>
          <p:nvPr/>
        </p:nvSpPr>
        <p:spPr>
          <a:xfrm>
            <a:off x="457200" y="5194300"/>
            <a:ext cx="7670800" cy="1354217"/>
          </a:xfrm>
          <a:prstGeom prst="rect">
            <a:avLst/>
          </a:prstGeom>
          <a:noFill/>
        </p:spPr>
        <p:txBody>
          <a:bodyPr wrap="square" rtlCol="0">
            <a:spAutoFit/>
          </a:bodyPr>
          <a:lstStyle/>
          <a:p>
            <a:r>
              <a:rPr lang="en-US" sz="1600" dirty="0"/>
              <a:t>The Bayh-Dole Act in the US enabled universities, small companies, and nonprofit organizations to commercialize the results of federally funded research. Before 1981, fewer than 250 patents were issued to universities each year. A decade later universities were averaging approximately 1,000 patents a year.</a:t>
            </a:r>
          </a:p>
          <a:p>
            <a:endParaRPr lang="en-US" dirty="0"/>
          </a:p>
        </p:txBody>
      </p:sp>
    </p:spTree>
    <p:extLst>
      <p:ext uri="{BB962C8B-B14F-4D97-AF65-F5344CB8AC3E}">
        <p14:creationId xmlns:p14="http://schemas.microsoft.com/office/powerpoint/2010/main" val="12234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0" y="393700"/>
            <a:ext cx="9144000" cy="6065482"/>
          </a:xfrm>
          <a:prstGeom prst="rect">
            <a:avLst/>
          </a:prstGeom>
        </p:spPr>
      </p:pic>
      <p:sp>
        <p:nvSpPr>
          <p:cNvPr id="4" name="TextBox 3"/>
          <p:cNvSpPr txBox="1"/>
          <p:nvPr/>
        </p:nvSpPr>
        <p:spPr>
          <a:xfrm>
            <a:off x="972015" y="6185907"/>
            <a:ext cx="7714785" cy="646331"/>
          </a:xfrm>
          <a:prstGeom prst="rect">
            <a:avLst/>
          </a:prstGeom>
          <a:noFill/>
        </p:spPr>
        <p:txBody>
          <a:bodyPr wrap="square" rtlCol="0">
            <a:spAutoFit/>
          </a:bodyPr>
          <a:lstStyle/>
          <a:p>
            <a:r>
              <a:rPr lang="en-US" dirty="0"/>
              <a:t>P</a:t>
            </a:r>
            <a:r>
              <a:rPr lang="en-US" dirty="0" smtClean="0"/>
              <a:t>atents granted to Research Universities in the US as % of all domestic-assignee US patents (source</a:t>
            </a:r>
            <a:r>
              <a:rPr lang="en-US" dirty="0"/>
              <a:t>: </a:t>
            </a:r>
            <a:r>
              <a:rPr lang="en-US" dirty="0" smtClean="0"/>
              <a:t>Bayh</a:t>
            </a:r>
            <a:r>
              <a:rPr lang="en-US" dirty="0"/>
              <a:t>-Dale </a:t>
            </a:r>
            <a:r>
              <a:rPr lang="en-US" dirty="0" smtClean="0"/>
              <a:t>act, </a:t>
            </a:r>
            <a:r>
              <a:rPr lang="en-US" dirty="0"/>
              <a:t>PDF) </a:t>
            </a:r>
          </a:p>
        </p:txBody>
      </p:sp>
      <p:sp>
        <p:nvSpPr>
          <p:cNvPr id="5" name="TextBox 4"/>
          <p:cNvSpPr txBox="1"/>
          <p:nvPr/>
        </p:nvSpPr>
        <p:spPr>
          <a:xfrm>
            <a:off x="972015" y="188058"/>
            <a:ext cx="7542422" cy="523220"/>
          </a:xfrm>
          <a:prstGeom prst="rect">
            <a:avLst/>
          </a:prstGeom>
          <a:noFill/>
        </p:spPr>
        <p:txBody>
          <a:bodyPr wrap="square" rtlCol="0">
            <a:spAutoFit/>
          </a:bodyPr>
          <a:lstStyle/>
          <a:p>
            <a:pPr algn="ctr"/>
            <a:r>
              <a:rPr lang="en-US" sz="2800" dirty="0" smtClean="0">
                <a:solidFill>
                  <a:srgbClr val="FF0000"/>
                </a:solidFill>
              </a:rPr>
              <a:t>A result of the Bayh-Dole Act</a:t>
            </a:r>
            <a:endParaRPr lang="en-US" sz="2800" dirty="0">
              <a:solidFill>
                <a:srgbClr val="FF0000"/>
              </a:solidFill>
            </a:endParaRPr>
          </a:p>
        </p:txBody>
      </p:sp>
      <p:cxnSp>
        <p:nvCxnSpPr>
          <p:cNvPr id="7" name="Straight Arrow Connector 6"/>
          <p:cNvCxnSpPr/>
          <p:nvPr/>
        </p:nvCxnSpPr>
        <p:spPr>
          <a:xfrm flipV="1">
            <a:off x="4533900" y="5765800"/>
            <a:ext cx="12700" cy="42010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405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728326"/>
            <a:ext cx="8229600" cy="2308324"/>
          </a:xfrm>
          <a:prstGeom prst="rect">
            <a:avLst/>
          </a:prstGeom>
          <a:noFill/>
        </p:spPr>
        <p:txBody>
          <a:bodyPr wrap="square" rtlCol="0">
            <a:spAutoFit/>
          </a:bodyPr>
          <a:lstStyle/>
          <a:p>
            <a:r>
              <a:rPr lang="en-US" dirty="0" smtClean="0"/>
              <a:t>A number of European countries have taken measures or have been considering to adopt policies emulating some of the Act’s provisions, but in different ways:</a:t>
            </a:r>
          </a:p>
          <a:p>
            <a:pPr marL="285750" indent="-285750">
              <a:buFontTx/>
              <a:buChar char="-"/>
            </a:pPr>
            <a:r>
              <a:rPr lang="en-US" dirty="0" smtClean="0"/>
              <a:t>while some have followed the  trend for universities to claim ownership over academic inventions (UK), </a:t>
            </a:r>
          </a:p>
          <a:p>
            <a:pPr marL="285750" indent="-285750">
              <a:buFontTx/>
              <a:buChar char="-"/>
            </a:pPr>
            <a:r>
              <a:rPr lang="en-US" dirty="0" smtClean="0"/>
              <a:t>others passed legislation to shift ownership from University to individual researchers (Italy).</a:t>
            </a:r>
          </a:p>
          <a:p>
            <a:pPr marL="285750" indent="-285750">
              <a:buFontTx/>
              <a:buChar char="-"/>
            </a:pPr>
            <a:r>
              <a:rPr lang="en-US" dirty="0" smtClean="0">
                <a:solidFill>
                  <a:srgbClr val="FF0000"/>
                </a:solidFill>
              </a:rPr>
              <a:t>This issue has to be carefully discussed at the academic and political levels, and the pros and cons adequately weighted.    </a:t>
            </a:r>
            <a:endParaRPr lang="en-US" dirty="0">
              <a:solidFill>
                <a:srgbClr val="FF0000"/>
              </a:solidFill>
            </a:endParaRPr>
          </a:p>
        </p:txBody>
      </p:sp>
      <p:sp>
        <p:nvSpPr>
          <p:cNvPr id="5" name="TextBox 4"/>
          <p:cNvSpPr txBox="1"/>
          <p:nvPr/>
        </p:nvSpPr>
        <p:spPr>
          <a:xfrm>
            <a:off x="457200" y="6273677"/>
            <a:ext cx="8112034" cy="523220"/>
          </a:xfrm>
          <a:prstGeom prst="rect">
            <a:avLst/>
          </a:prstGeom>
          <a:noFill/>
        </p:spPr>
        <p:txBody>
          <a:bodyPr wrap="square" rtlCol="0">
            <a:spAutoFit/>
          </a:bodyPr>
          <a:lstStyle/>
          <a:p>
            <a:r>
              <a:rPr lang="en-US" sz="1400" dirty="0" smtClean="0"/>
              <a:t>Mowery, DC. Learning from one another? International policy “emulations” and University-Industry technology transfer. Industrial and corporate Change 2011: 1827-18530.  </a:t>
            </a:r>
            <a:endParaRPr lang="en-US" sz="1400" dirty="0"/>
          </a:p>
        </p:txBody>
      </p:sp>
      <p:sp>
        <p:nvSpPr>
          <p:cNvPr id="6" name="TextBox 5"/>
          <p:cNvSpPr txBox="1"/>
          <p:nvPr/>
        </p:nvSpPr>
        <p:spPr>
          <a:xfrm>
            <a:off x="643095" y="2398507"/>
            <a:ext cx="6848956" cy="369332"/>
          </a:xfrm>
          <a:prstGeom prst="rect">
            <a:avLst/>
          </a:prstGeom>
          <a:noFill/>
        </p:spPr>
        <p:txBody>
          <a:bodyPr wrap="square" rtlCol="0">
            <a:spAutoFit/>
          </a:bodyPr>
          <a:lstStyle/>
          <a:p>
            <a:endParaRPr lang="en-US" dirty="0"/>
          </a:p>
        </p:txBody>
      </p:sp>
      <p:sp>
        <p:nvSpPr>
          <p:cNvPr id="7" name="TextBox 6"/>
          <p:cNvSpPr txBox="1"/>
          <p:nvPr/>
        </p:nvSpPr>
        <p:spPr>
          <a:xfrm>
            <a:off x="457200" y="1491151"/>
            <a:ext cx="8112034" cy="2031325"/>
          </a:xfrm>
          <a:prstGeom prst="rect">
            <a:avLst/>
          </a:prstGeom>
          <a:noFill/>
        </p:spPr>
        <p:txBody>
          <a:bodyPr wrap="square" rtlCol="0">
            <a:spAutoFit/>
          </a:bodyPr>
          <a:lstStyle/>
          <a:p>
            <a:r>
              <a:rPr lang="en-US" dirty="0" smtClean="0"/>
              <a:t>The demands </a:t>
            </a:r>
            <a:r>
              <a:rPr lang="en-US" dirty="0"/>
              <a:t>from public funding agents for Universities to be me more  intertwined  with economic </a:t>
            </a:r>
            <a:r>
              <a:rPr lang="en-US" dirty="0" smtClean="0"/>
              <a:t>institutions may, apparently, </a:t>
            </a:r>
            <a:r>
              <a:rPr lang="en-US" dirty="0"/>
              <a:t>collide with the principle of the “Magna </a:t>
            </a:r>
            <a:r>
              <a:rPr lang="en-US" dirty="0" err="1"/>
              <a:t>Carta</a:t>
            </a:r>
            <a:r>
              <a:rPr lang="en-US" dirty="0"/>
              <a:t> of European Universities” of the Bologna Declaration (1988)  </a:t>
            </a:r>
            <a:r>
              <a:rPr lang="en-US" dirty="0" smtClean="0"/>
              <a:t>that:</a:t>
            </a:r>
          </a:p>
          <a:p>
            <a:endParaRPr lang="en-US" dirty="0" smtClean="0"/>
          </a:p>
          <a:p>
            <a:r>
              <a:rPr lang="en-US" dirty="0" smtClean="0">
                <a:solidFill>
                  <a:srgbClr val="FF0000"/>
                </a:solidFill>
              </a:rPr>
              <a:t>“</a:t>
            </a:r>
            <a:r>
              <a:rPr lang="en-US" dirty="0">
                <a:solidFill>
                  <a:srgbClr val="FF0000"/>
                </a:solidFill>
              </a:rPr>
              <a:t>'research and teaching must be morally and intellectually independent of all political authority and economic power”</a:t>
            </a:r>
            <a:r>
              <a:rPr lang="en-US" dirty="0"/>
              <a:t>. </a:t>
            </a:r>
            <a:endParaRPr lang="en-US" dirty="0" smtClean="0"/>
          </a:p>
          <a:p>
            <a:endParaRPr lang="en-US" dirty="0"/>
          </a:p>
        </p:txBody>
      </p:sp>
      <p:sp>
        <p:nvSpPr>
          <p:cNvPr id="2" name="Title 1"/>
          <p:cNvSpPr>
            <a:spLocks noGrp="1"/>
          </p:cNvSpPr>
          <p:nvPr>
            <p:ph type="title"/>
          </p:nvPr>
        </p:nvSpPr>
        <p:spPr>
          <a:xfrm>
            <a:off x="339634" y="317674"/>
            <a:ext cx="8229600" cy="1143000"/>
          </a:xfrm>
        </p:spPr>
        <p:txBody>
          <a:bodyPr>
            <a:normAutofit fontScale="90000"/>
          </a:bodyPr>
          <a:lstStyle/>
          <a:p>
            <a:r>
              <a:rPr lang="en-US" sz="3100" dirty="0"/>
              <a:t>Should the Bayh-Dole Act be also applied in Europe?</a:t>
            </a:r>
            <a:r>
              <a:rPr lang="en-US" dirty="0"/>
              <a:t/>
            </a:r>
            <a:br>
              <a:rPr lang="en-US" dirty="0"/>
            </a:br>
            <a:endParaRPr lang="en-US" dirty="0"/>
          </a:p>
        </p:txBody>
      </p:sp>
    </p:spTree>
    <p:extLst>
      <p:ext uri="{BB962C8B-B14F-4D97-AF65-F5344CB8AC3E}">
        <p14:creationId xmlns:p14="http://schemas.microsoft.com/office/powerpoint/2010/main" val="3713004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4" name="Frame 3"/>
          <p:cNvSpPr/>
          <p:nvPr/>
        </p:nvSpPr>
        <p:spPr>
          <a:xfrm>
            <a:off x="457200" y="4445000"/>
            <a:ext cx="5854700" cy="520700"/>
          </a:xfrm>
          <a:prstGeom prst="frame">
            <a:avLst>
              <a:gd name="adj1" fmla="val 305"/>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277482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a:t>
            </a:r>
            <a:r>
              <a:rPr lang="en-US" sz="1900" dirty="0" smtClean="0">
                <a:solidFill>
                  <a:srgbClr val="0000FF"/>
                </a:solidFill>
              </a:rPr>
              <a:t>“Research</a:t>
            </a:r>
            <a:r>
              <a:rPr lang="en-US" sz="1900" dirty="0">
                <a:solidFill>
                  <a:srgbClr val="0000FF"/>
                </a:solidFill>
              </a:rPr>
              <a:t>-intensive”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5" name="Frame 4"/>
          <p:cNvSpPr/>
          <p:nvPr/>
        </p:nvSpPr>
        <p:spPr>
          <a:xfrm>
            <a:off x="457200" y="825500"/>
            <a:ext cx="6985000" cy="5969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33363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dirty="0">
                <a:solidFill>
                  <a:srgbClr val="FF0000"/>
                </a:solidFill>
              </a:rPr>
              <a:t>Flow-chart of a Research University </a:t>
            </a:r>
            <a:endParaRPr lang="en-US" sz="4000" dirty="0">
              <a:solidFill>
                <a:srgbClr val="FF0000"/>
              </a:solidFill>
            </a:endParaRPr>
          </a:p>
        </p:txBody>
      </p:sp>
      <p:sp>
        <p:nvSpPr>
          <p:cNvPr id="9220" name="Rectangle 4"/>
          <p:cNvSpPr>
            <a:spLocks noChangeArrowheads="1"/>
          </p:cNvSpPr>
          <p:nvPr/>
        </p:nvSpPr>
        <p:spPr bwMode="auto">
          <a:xfrm>
            <a:off x="395288" y="1916113"/>
            <a:ext cx="3673475"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Appointments Advisory</a:t>
            </a:r>
          </a:p>
          <a:p>
            <a:pPr algn="ctr"/>
            <a:r>
              <a:rPr lang="en-US" sz="2400" dirty="0" smtClean="0">
                <a:solidFill>
                  <a:srgbClr val="FFFF00"/>
                </a:solidFill>
              </a:rPr>
              <a:t> Committees</a:t>
            </a:r>
            <a:endParaRPr lang="en-US" sz="2400" dirty="0">
              <a:solidFill>
                <a:srgbClr val="FFFF00"/>
              </a:solidFill>
            </a:endParaRPr>
          </a:p>
        </p:txBody>
      </p:sp>
      <p:sp>
        <p:nvSpPr>
          <p:cNvPr id="9221" name="Rectangle 5"/>
          <p:cNvSpPr>
            <a:spLocks noChangeArrowheads="1"/>
          </p:cNvSpPr>
          <p:nvPr/>
        </p:nvSpPr>
        <p:spPr bwMode="auto">
          <a:xfrm>
            <a:off x="4787900" y="1916113"/>
            <a:ext cx="3816350" cy="11509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Research or Graduate</a:t>
            </a:r>
          </a:p>
          <a:p>
            <a:pPr algn="ctr"/>
            <a:r>
              <a:rPr lang="en-US" sz="2400" dirty="0" smtClean="0">
                <a:solidFill>
                  <a:srgbClr val="FFFF00"/>
                </a:solidFill>
              </a:rPr>
              <a:t>Schools</a:t>
            </a:r>
            <a:endParaRPr lang="en-US" sz="2400" dirty="0">
              <a:solidFill>
                <a:srgbClr val="FFFF00"/>
              </a:solidFill>
            </a:endParaRPr>
          </a:p>
        </p:txBody>
      </p:sp>
      <p:sp>
        <p:nvSpPr>
          <p:cNvPr id="9222" name="Rectangle 6"/>
          <p:cNvSpPr>
            <a:spLocks noChangeArrowheads="1"/>
          </p:cNvSpPr>
          <p:nvPr/>
        </p:nvSpPr>
        <p:spPr bwMode="auto">
          <a:xfrm>
            <a:off x="1042988" y="3500438"/>
            <a:ext cx="2592387"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University Staff</a:t>
            </a:r>
            <a:endParaRPr lang="en-US" sz="2400" dirty="0">
              <a:solidFill>
                <a:srgbClr val="FFFF00"/>
              </a:solidFill>
            </a:endParaRPr>
          </a:p>
        </p:txBody>
      </p:sp>
      <p:sp>
        <p:nvSpPr>
          <p:cNvPr id="9223" name="Rectangle 7"/>
          <p:cNvSpPr>
            <a:spLocks noChangeArrowheads="1"/>
          </p:cNvSpPr>
          <p:nvPr/>
        </p:nvSpPr>
        <p:spPr bwMode="auto">
          <a:xfrm>
            <a:off x="4983982" y="3649026"/>
            <a:ext cx="3456633" cy="1591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Assessment</a:t>
            </a:r>
            <a:r>
              <a:rPr lang="x-none" altLang="ja-JP" sz="2400" dirty="0" smtClean="0">
                <a:latin typeface="Arial"/>
              </a:rPr>
              <a:t> </a:t>
            </a:r>
            <a:endParaRPr lang="en-US" sz="2400" dirty="0"/>
          </a:p>
        </p:txBody>
      </p:sp>
      <p:sp>
        <p:nvSpPr>
          <p:cNvPr id="9224" name="Rectangle 8"/>
          <p:cNvSpPr>
            <a:spLocks noChangeArrowheads="1"/>
          </p:cNvSpPr>
          <p:nvPr/>
        </p:nvSpPr>
        <p:spPr bwMode="auto">
          <a:xfrm>
            <a:off x="468313" y="4725988"/>
            <a:ext cx="388937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sz="2400" dirty="0" smtClean="0">
                <a:solidFill>
                  <a:srgbClr val="FFFF00"/>
                </a:solidFill>
              </a:rPr>
              <a:t>Research University</a:t>
            </a:r>
            <a:endParaRPr lang="en-US" sz="2400" dirty="0">
              <a:solidFill>
                <a:srgbClr val="FFFF00"/>
              </a:solidFill>
            </a:endParaRPr>
          </a:p>
        </p:txBody>
      </p:sp>
      <p:sp>
        <p:nvSpPr>
          <p:cNvPr id="9227" name="Line 11"/>
          <p:cNvSpPr>
            <a:spLocks noChangeShapeType="1"/>
          </p:cNvSpPr>
          <p:nvPr/>
        </p:nvSpPr>
        <p:spPr bwMode="auto">
          <a:xfrm>
            <a:off x="2268538" y="4365625"/>
            <a:ext cx="0" cy="3587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34" name="Line 18"/>
          <p:cNvSpPr>
            <a:spLocks noChangeShapeType="1"/>
          </p:cNvSpPr>
          <p:nvPr/>
        </p:nvSpPr>
        <p:spPr bwMode="auto">
          <a:xfrm flipH="1">
            <a:off x="2256651" y="1475549"/>
            <a:ext cx="0" cy="4405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cxnSp>
        <p:nvCxnSpPr>
          <p:cNvPr id="5" name="Straight Arrow Connector 4"/>
          <p:cNvCxnSpPr/>
          <p:nvPr/>
        </p:nvCxnSpPr>
        <p:spPr>
          <a:xfrm>
            <a:off x="3635375" y="4050902"/>
            <a:ext cx="1348607"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357688" y="5047552"/>
            <a:ext cx="626294" cy="16075"/>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9221" idx="2"/>
          </p:cNvCxnSpPr>
          <p:nvPr/>
        </p:nvCxnSpPr>
        <p:spPr>
          <a:xfrm flipV="1">
            <a:off x="6696075" y="3067050"/>
            <a:ext cx="0" cy="581976"/>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220" idx="2"/>
          </p:cNvCxnSpPr>
          <p:nvPr/>
        </p:nvCxnSpPr>
        <p:spPr>
          <a:xfrm>
            <a:off x="2232026" y="3068638"/>
            <a:ext cx="0" cy="431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Line 18"/>
          <p:cNvSpPr>
            <a:spLocks noChangeShapeType="1"/>
          </p:cNvSpPr>
          <p:nvPr/>
        </p:nvSpPr>
        <p:spPr bwMode="auto">
          <a:xfrm flipH="1">
            <a:off x="4067175" y="2454425"/>
            <a:ext cx="7207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4983982" y="3562446"/>
            <a:ext cx="3456633" cy="1754327"/>
          </a:xfrm>
          <a:prstGeom prst="rect">
            <a:avLst/>
          </a:prstGeom>
          <a:noFill/>
          <a:ln w="57150" cmpd="sng">
            <a:solidFill>
              <a:srgbClr val="FF00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0955459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610225"/>
            <a:ext cx="3975100" cy="3970318"/>
          </a:xfrm>
          <a:prstGeom prst="rect">
            <a:avLst/>
          </a:prstGeom>
          <a:noFill/>
        </p:spPr>
        <p:txBody>
          <a:bodyPr wrap="square" rtlCol="0">
            <a:spAutoFit/>
          </a:bodyPr>
          <a:lstStyle/>
          <a:p>
            <a:r>
              <a:rPr lang="en-US" dirty="0" smtClean="0"/>
              <a:t>The rationale for assessment within a university can be summarized as follows:</a:t>
            </a:r>
          </a:p>
          <a:p>
            <a:endParaRPr lang="en-US" dirty="0" smtClean="0"/>
          </a:p>
          <a:p>
            <a:r>
              <a:rPr lang="en-US" dirty="0" smtClean="0"/>
              <a:t>• rigorously gauge research output, quality and impact, thus ensuring future allocation of funds,</a:t>
            </a:r>
          </a:p>
          <a:p>
            <a:r>
              <a:rPr lang="en-US" dirty="0" smtClean="0"/>
              <a:t>improving performance.</a:t>
            </a:r>
          </a:p>
          <a:p>
            <a:endParaRPr lang="en-US" dirty="0" smtClean="0"/>
          </a:p>
          <a:p>
            <a:r>
              <a:rPr lang="en-US" dirty="0" smtClean="0"/>
              <a:t>• provide the academic community with an opportunity to receive international peer feedback enabling identification of strengths and weaknesses;</a:t>
            </a:r>
          </a:p>
          <a:p>
            <a:endParaRPr lang="en-US" dirty="0" smtClean="0"/>
          </a:p>
        </p:txBody>
      </p:sp>
      <p:sp>
        <p:nvSpPr>
          <p:cNvPr id="3" name="TextBox 2"/>
          <p:cNvSpPr txBox="1"/>
          <p:nvPr/>
        </p:nvSpPr>
        <p:spPr>
          <a:xfrm>
            <a:off x="4871440" y="738825"/>
            <a:ext cx="4272559" cy="3693319"/>
          </a:xfrm>
          <a:prstGeom prst="rect">
            <a:avLst/>
          </a:prstGeom>
          <a:noFill/>
        </p:spPr>
        <p:txBody>
          <a:bodyPr wrap="square" rtlCol="0">
            <a:spAutoFit/>
          </a:bodyPr>
          <a:lstStyle/>
          <a:p>
            <a:r>
              <a:rPr lang="en-US" dirty="0" smtClean="0"/>
              <a:t>•  recruit, retain and reward top performers; identify and track individual accomplishments;</a:t>
            </a:r>
          </a:p>
          <a:p>
            <a:endParaRPr lang="en-US" dirty="0" smtClean="0"/>
          </a:p>
          <a:p>
            <a:r>
              <a:rPr lang="en-US" dirty="0" smtClean="0"/>
              <a:t>• track (and possibly reward) departments/faculties for exceptional </a:t>
            </a:r>
          </a:p>
          <a:p>
            <a:r>
              <a:rPr lang="en-US" dirty="0" smtClean="0"/>
              <a:t>performance and leadership;</a:t>
            </a:r>
          </a:p>
          <a:p>
            <a:endParaRPr lang="en-US" dirty="0" smtClean="0"/>
          </a:p>
          <a:p>
            <a:r>
              <a:rPr lang="en-US" dirty="0" smtClean="0"/>
              <a:t>• find and foster productive collaborations, including international ones;</a:t>
            </a:r>
          </a:p>
          <a:p>
            <a:endParaRPr lang="en-US" dirty="0" smtClean="0"/>
          </a:p>
          <a:p>
            <a:endParaRPr lang="en-US" dirty="0" smtClean="0"/>
          </a:p>
          <a:p>
            <a:endParaRPr lang="en-US" dirty="0"/>
          </a:p>
        </p:txBody>
      </p:sp>
      <p:sp>
        <p:nvSpPr>
          <p:cNvPr id="4" name="TextBox 3"/>
          <p:cNvSpPr txBox="1"/>
          <p:nvPr/>
        </p:nvSpPr>
        <p:spPr>
          <a:xfrm>
            <a:off x="1334259" y="4368191"/>
            <a:ext cx="6908041" cy="1754327"/>
          </a:xfrm>
          <a:prstGeom prst="rect">
            <a:avLst/>
          </a:prstGeom>
          <a:noFill/>
        </p:spPr>
        <p:txBody>
          <a:bodyPr wrap="square" rtlCol="0">
            <a:spAutoFit/>
          </a:bodyPr>
          <a:lstStyle/>
          <a:p>
            <a:r>
              <a:rPr lang="en-US" dirty="0" smtClean="0">
                <a:solidFill>
                  <a:srgbClr val="FF0000"/>
                </a:solidFill>
              </a:rPr>
              <a:t>Thus: The </a:t>
            </a:r>
            <a:r>
              <a:rPr lang="en-US" dirty="0">
                <a:solidFill>
                  <a:srgbClr val="FF0000"/>
                </a:solidFill>
              </a:rPr>
              <a:t>main foundations of the assessment methodology are: </a:t>
            </a:r>
          </a:p>
          <a:p>
            <a:pPr marL="285750" indent="-285750">
              <a:buFontTx/>
              <a:buChar char="-"/>
            </a:pPr>
            <a:r>
              <a:rPr lang="en-US" dirty="0">
                <a:solidFill>
                  <a:srgbClr val="FF0000"/>
                </a:solidFill>
              </a:rPr>
              <a:t>Peer </a:t>
            </a:r>
            <a:r>
              <a:rPr lang="en-US" dirty="0" smtClean="0">
                <a:solidFill>
                  <a:srgbClr val="FF0000"/>
                </a:solidFill>
              </a:rPr>
              <a:t>review, if conflicts of interest  are  prevented;</a:t>
            </a:r>
            <a:endParaRPr lang="en-US" dirty="0">
              <a:solidFill>
                <a:srgbClr val="FF0000"/>
              </a:solidFill>
            </a:endParaRPr>
          </a:p>
          <a:p>
            <a:pPr marL="285750" indent="-285750">
              <a:buFontTx/>
              <a:buChar char="-"/>
            </a:pPr>
            <a:r>
              <a:rPr lang="en-US" dirty="0" err="1" smtClean="0">
                <a:solidFill>
                  <a:srgbClr val="FF0000"/>
                </a:solidFill>
              </a:rPr>
              <a:t>Bibliometrics</a:t>
            </a:r>
            <a:r>
              <a:rPr lang="en-US" dirty="0" smtClean="0">
                <a:solidFill>
                  <a:srgbClr val="FF0000"/>
                </a:solidFill>
              </a:rPr>
              <a:t>, if  correctly interpreted;</a:t>
            </a:r>
            <a:endParaRPr lang="en-US" dirty="0">
              <a:solidFill>
                <a:srgbClr val="FF0000"/>
              </a:solidFill>
            </a:endParaRPr>
          </a:p>
          <a:p>
            <a:pPr marL="285750" indent="-285750">
              <a:buFontTx/>
              <a:buChar char="-"/>
            </a:pPr>
            <a:r>
              <a:rPr lang="en-US" dirty="0" smtClean="0">
                <a:solidFill>
                  <a:srgbClr val="FF0000"/>
                </a:solidFill>
              </a:rPr>
              <a:t>Impact and reputation among peers and scientific community, if  the process of gathering information is properly carried out; </a:t>
            </a:r>
            <a:endParaRPr lang="en-US" dirty="0">
              <a:solidFill>
                <a:srgbClr val="FF0000"/>
              </a:solidFill>
            </a:endParaRPr>
          </a:p>
          <a:p>
            <a:endParaRPr lang="en-US" dirty="0">
              <a:solidFill>
                <a:srgbClr val="FF0000"/>
              </a:solidFill>
            </a:endParaRPr>
          </a:p>
        </p:txBody>
      </p:sp>
      <p:sp>
        <p:nvSpPr>
          <p:cNvPr id="5" name="TextBox 4"/>
          <p:cNvSpPr txBox="1"/>
          <p:nvPr/>
        </p:nvSpPr>
        <p:spPr>
          <a:xfrm>
            <a:off x="469900" y="6001309"/>
            <a:ext cx="8039101" cy="646331"/>
          </a:xfrm>
          <a:prstGeom prst="rect">
            <a:avLst/>
          </a:prstGeom>
          <a:noFill/>
        </p:spPr>
        <p:txBody>
          <a:bodyPr wrap="square" rtlCol="0">
            <a:spAutoFit/>
          </a:bodyPr>
          <a:lstStyle/>
          <a:p>
            <a:pPr algn="ctr"/>
            <a:r>
              <a:rPr lang="en-US" dirty="0" smtClean="0">
                <a:solidFill>
                  <a:srgbClr val="0000FF"/>
                </a:solidFill>
              </a:rPr>
              <a:t>In short: assessment implies  a lot of COMMON SENSE and avoiding  being mesmerized by rankings.</a:t>
            </a:r>
            <a:endParaRPr lang="en-US" dirty="0">
              <a:solidFill>
                <a:srgbClr val="0000FF"/>
              </a:solidFill>
            </a:endParaRPr>
          </a:p>
        </p:txBody>
      </p:sp>
      <p:sp>
        <p:nvSpPr>
          <p:cNvPr id="6" name="TextBox 5"/>
          <p:cNvSpPr txBox="1"/>
          <p:nvPr/>
        </p:nvSpPr>
        <p:spPr>
          <a:xfrm>
            <a:off x="1410459" y="190500"/>
            <a:ext cx="6031741" cy="369332"/>
          </a:xfrm>
          <a:prstGeom prst="rect">
            <a:avLst/>
          </a:prstGeom>
          <a:noFill/>
        </p:spPr>
        <p:txBody>
          <a:bodyPr wrap="square" rtlCol="0">
            <a:spAutoFit/>
          </a:bodyPr>
          <a:lstStyle/>
          <a:p>
            <a:r>
              <a:rPr lang="en-US" dirty="0">
                <a:solidFill>
                  <a:srgbClr val="FF0000"/>
                </a:solidFill>
              </a:rPr>
              <a:t>The puzzles of assessments and the nightmares of rankings</a:t>
            </a:r>
          </a:p>
        </p:txBody>
      </p:sp>
    </p:spTree>
    <p:extLst>
      <p:ext uri="{BB962C8B-B14F-4D97-AF65-F5344CB8AC3E}">
        <p14:creationId xmlns:p14="http://schemas.microsoft.com/office/powerpoint/2010/main" val="3810955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400" y="635000"/>
            <a:ext cx="6794500" cy="5575300"/>
          </a:xfrm>
          <a:prstGeom prst="rect">
            <a:avLst/>
          </a:prstGeom>
        </p:spPr>
      </p:pic>
      <p:sp>
        <p:nvSpPr>
          <p:cNvPr id="3" name="TextBox 2"/>
          <p:cNvSpPr txBox="1"/>
          <p:nvPr/>
        </p:nvSpPr>
        <p:spPr>
          <a:xfrm>
            <a:off x="1575582" y="450100"/>
            <a:ext cx="6639950" cy="646331"/>
          </a:xfrm>
          <a:prstGeom prst="rect">
            <a:avLst/>
          </a:prstGeom>
          <a:noFill/>
        </p:spPr>
        <p:txBody>
          <a:bodyPr wrap="square" rtlCol="0">
            <a:spAutoFit/>
          </a:bodyPr>
          <a:lstStyle/>
          <a:p>
            <a:r>
              <a:rPr lang="en-US" dirty="0" smtClean="0"/>
              <a:t>Influence of the Research Assessment Exercise (RAE)  of 1986 (now: Research Excellence Framework (REF))  in the UK. </a:t>
            </a:r>
            <a:endParaRPr lang="en-US" dirty="0"/>
          </a:p>
        </p:txBody>
      </p:sp>
      <p:sp>
        <p:nvSpPr>
          <p:cNvPr id="4" name="TextBox 3"/>
          <p:cNvSpPr txBox="1"/>
          <p:nvPr/>
        </p:nvSpPr>
        <p:spPr>
          <a:xfrm>
            <a:off x="850900" y="6210300"/>
            <a:ext cx="7899400" cy="584776"/>
          </a:xfrm>
          <a:prstGeom prst="rect">
            <a:avLst/>
          </a:prstGeom>
          <a:noFill/>
        </p:spPr>
        <p:txBody>
          <a:bodyPr wrap="square" rtlCol="0">
            <a:spAutoFit/>
          </a:bodyPr>
          <a:lstStyle/>
          <a:p>
            <a:r>
              <a:rPr lang="en-US" sz="1600" dirty="0" smtClean="0"/>
              <a:t>Source: </a:t>
            </a:r>
            <a:r>
              <a:rPr lang="en-US" sz="1600" dirty="0"/>
              <a:t>Higher Education Funding Council for England, </a:t>
            </a:r>
            <a:r>
              <a:rPr lang="en-US" sz="1600" dirty="0" smtClean="0">
                <a:hlinkClick r:id="rId3"/>
              </a:rPr>
              <a:t>www.hefce.ac.uk</a:t>
            </a:r>
            <a:r>
              <a:rPr lang="en-US" sz="1600" dirty="0" smtClean="0"/>
              <a:t>; in: LERU Position Paper: Research universities and research assessment. May 2012. </a:t>
            </a:r>
            <a:endParaRPr lang="en-US" sz="1600" dirty="0"/>
          </a:p>
        </p:txBody>
      </p:sp>
      <p:cxnSp>
        <p:nvCxnSpPr>
          <p:cNvPr id="6" name="Straight Arrow Connector 5"/>
          <p:cNvCxnSpPr/>
          <p:nvPr/>
        </p:nvCxnSpPr>
        <p:spPr>
          <a:xfrm flipH="1" flipV="1">
            <a:off x="3293533" y="4622800"/>
            <a:ext cx="8467" cy="4233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361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9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4000" dirty="0" smtClean="0">
                <a:solidFill>
                  <a:srgbClr val="FF0000"/>
                </a:solidFill>
              </a:rPr>
              <a:t>Flow-chart of a Research University </a:t>
            </a:r>
            <a:endParaRPr lang="en-US" sz="4000" dirty="0">
              <a:solidFill>
                <a:srgbClr val="FF0000"/>
              </a:solidFill>
            </a:endParaRPr>
          </a:p>
        </p:txBody>
      </p:sp>
      <p:sp>
        <p:nvSpPr>
          <p:cNvPr id="9220" name="Rectangle 4"/>
          <p:cNvSpPr>
            <a:spLocks noChangeArrowheads="1"/>
          </p:cNvSpPr>
          <p:nvPr/>
        </p:nvSpPr>
        <p:spPr bwMode="auto">
          <a:xfrm>
            <a:off x="395288" y="1916113"/>
            <a:ext cx="3673475"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Appointments Advisory</a:t>
            </a:r>
          </a:p>
          <a:p>
            <a:pPr algn="ctr"/>
            <a:r>
              <a:rPr lang="en-US" sz="2400" dirty="0" smtClean="0">
                <a:solidFill>
                  <a:srgbClr val="FFFF00"/>
                </a:solidFill>
              </a:rPr>
              <a:t> Committees</a:t>
            </a:r>
            <a:endParaRPr lang="en-US" sz="2400" dirty="0">
              <a:solidFill>
                <a:srgbClr val="FFFF00"/>
              </a:solidFill>
            </a:endParaRPr>
          </a:p>
        </p:txBody>
      </p:sp>
      <p:sp>
        <p:nvSpPr>
          <p:cNvPr id="9221" name="Rectangle 5"/>
          <p:cNvSpPr>
            <a:spLocks noChangeArrowheads="1"/>
          </p:cNvSpPr>
          <p:nvPr/>
        </p:nvSpPr>
        <p:spPr bwMode="auto">
          <a:xfrm>
            <a:off x="4787900" y="1916113"/>
            <a:ext cx="3816350" cy="11509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smtClean="0">
                <a:solidFill>
                  <a:srgbClr val="FFFF00"/>
                </a:solidFill>
              </a:rPr>
              <a:t>Research or Graduate</a:t>
            </a:r>
          </a:p>
          <a:p>
            <a:pPr algn="ctr"/>
            <a:r>
              <a:rPr lang="en-US" sz="2400" dirty="0" smtClean="0">
                <a:solidFill>
                  <a:srgbClr val="FFFF00"/>
                </a:solidFill>
              </a:rPr>
              <a:t>Schools</a:t>
            </a:r>
            <a:endParaRPr lang="en-US" sz="2400" dirty="0">
              <a:solidFill>
                <a:srgbClr val="FFFF00"/>
              </a:solidFill>
            </a:endParaRPr>
          </a:p>
        </p:txBody>
      </p:sp>
      <p:sp>
        <p:nvSpPr>
          <p:cNvPr id="9222" name="Rectangle 6"/>
          <p:cNvSpPr>
            <a:spLocks noChangeArrowheads="1"/>
          </p:cNvSpPr>
          <p:nvPr/>
        </p:nvSpPr>
        <p:spPr bwMode="auto">
          <a:xfrm>
            <a:off x="1042988" y="3500438"/>
            <a:ext cx="2592387"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University Staff</a:t>
            </a:r>
            <a:endParaRPr lang="en-US" sz="2400" dirty="0">
              <a:solidFill>
                <a:srgbClr val="FFFF00"/>
              </a:solidFill>
            </a:endParaRPr>
          </a:p>
        </p:txBody>
      </p:sp>
      <p:sp>
        <p:nvSpPr>
          <p:cNvPr id="9223" name="Rectangle 7"/>
          <p:cNvSpPr>
            <a:spLocks noChangeArrowheads="1"/>
          </p:cNvSpPr>
          <p:nvPr/>
        </p:nvSpPr>
        <p:spPr bwMode="auto">
          <a:xfrm>
            <a:off x="4983982" y="3649026"/>
            <a:ext cx="3456633" cy="1591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altLang="ja-JP" sz="2400" dirty="0" smtClean="0">
                <a:solidFill>
                  <a:srgbClr val="FFFF00"/>
                </a:solidFill>
                <a:latin typeface="Arial"/>
              </a:rPr>
              <a:t>Assessment</a:t>
            </a:r>
            <a:r>
              <a:rPr lang="x-none" altLang="ja-JP" sz="2400" dirty="0" smtClean="0">
                <a:latin typeface="Arial"/>
              </a:rPr>
              <a:t> </a:t>
            </a:r>
            <a:endParaRPr lang="en-US" sz="2400" dirty="0"/>
          </a:p>
        </p:txBody>
      </p:sp>
      <p:sp>
        <p:nvSpPr>
          <p:cNvPr id="9224" name="Rectangle 8"/>
          <p:cNvSpPr>
            <a:spLocks noChangeArrowheads="1"/>
          </p:cNvSpPr>
          <p:nvPr/>
        </p:nvSpPr>
        <p:spPr bwMode="auto">
          <a:xfrm>
            <a:off x="468313" y="4725988"/>
            <a:ext cx="388937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x-none" sz="2400" dirty="0" smtClean="0">
                <a:solidFill>
                  <a:srgbClr val="FFFF00"/>
                </a:solidFill>
              </a:rPr>
              <a:t>Research University</a:t>
            </a:r>
            <a:endParaRPr lang="en-US" sz="2400" dirty="0">
              <a:solidFill>
                <a:srgbClr val="FFFF00"/>
              </a:solidFill>
            </a:endParaRPr>
          </a:p>
        </p:txBody>
      </p:sp>
      <p:sp>
        <p:nvSpPr>
          <p:cNvPr id="9227" name="Line 11"/>
          <p:cNvSpPr>
            <a:spLocks noChangeShapeType="1"/>
          </p:cNvSpPr>
          <p:nvPr/>
        </p:nvSpPr>
        <p:spPr bwMode="auto">
          <a:xfrm>
            <a:off x="2268538" y="4365625"/>
            <a:ext cx="0" cy="3587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34" name="Line 18"/>
          <p:cNvSpPr>
            <a:spLocks noChangeShapeType="1"/>
          </p:cNvSpPr>
          <p:nvPr/>
        </p:nvSpPr>
        <p:spPr bwMode="auto">
          <a:xfrm flipH="1">
            <a:off x="2256651" y="1475549"/>
            <a:ext cx="0" cy="4405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cxnSp>
        <p:nvCxnSpPr>
          <p:cNvPr id="5" name="Straight Arrow Connector 4"/>
          <p:cNvCxnSpPr/>
          <p:nvPr/>
        </p:nvCxnSpPr>
        <p:spPr>
          <a:xfrm>
            <a:off x="3635375" y="4050902"/>
            <a:ext cx="1348607"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357688" y="5047552"/>
            <a:ext cx="626294" cy="16075"/>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9221" idx="2"/>
          </p:cNvCxnSpPr>
          <p:nvPr/>
        </p:nvCxnSpPr>
        <p:spPr>
          <a:xfrm flipV="1">
            <a:off x="6696075" y="3067050"/>
            <a:ext cx="0" cy="581976"/>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220" idx="2"/>
          </p:cNvCxnSpPr>
          <p:nvPr/>
        </p:nvCxnSpPr>
        <p:spPr>
          <a:xfrm>
            <a:off x="2232026" y="3068638"/>
            <a:ext cx="0" cy="431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Line 18"/>
          <p:cNvSpPr>
            <a:spLocks noChangeShapeType="1"/>
          </p:cNvSpPr>
          <p:nvPr/>
        </p:nvSpPr>
        <p:spPr bwMode="auto">
          <a:xfrm flipH="1">
            <a:off x="4067175" y="2454425"/>
            <a:ext cx="7207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 name="TextBox 2"/>
          <p:cNvSpPr txBox="1"/>
          <p:nvPr/>
        </p:nvSpPr>
        <p:spPr>
          <a:xfrm>
            <a:off x="200372" y="1417638"/>
            <a:ext cx="8759768" cy="4524316"/>
          </a:xfrm>
          <a:prstGeom prst="rect">
            <a:avLst/>
          </a:prstGeom>
          <a:noFill/>
          <a:ln w="57150" cmpd="sng">
            <a:solidFill>
              <a:srgbClr val="FF00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2493742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4" name="Frame 3"/>
          <p:cNvSpPr/>
          <p:nvPr/>
        </p:nvSpPr>
        <p:spPr>
          <a:xfrm>
            <a:off x="457200" y="4902200"/>
            <a:ext cx="7912100" cy="800100"/>
          </a:xfrm>
          <a:prstGeom prst="frame">
            <a:avLst>
              <a:gd name="adj1" fmla="val 1389"/>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45080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597" y="844231"/>
            <a:ext cx="7460955" cy="1200328"/>
          </a:xfrm>
          <a:prstGeom prst="rect">
            <a:avLst/>
          </a:prstGeom>
          <a:noFill/>
        </p:spPr>
        <p:txBody>
          <a:bodyPr wrap="square" rtlCol="0">
            <a:spAutoFit/>
          </a:bodyPr>
          <a:lstStyle/>
          <a:p>
            <a:r>
              <a:rPr lang="en-US" sz="2400" dirty="0" smtClean="0">
                <a:solidFill>
                  <a:srgbClr val="FF0000"/>
                </a:solidFill>
              </a:rPr>
              <a:t>What is necessary for a University to reach the Research-intensive” level and eventually to be accepted as LERU member? </a:t>
            </a:r>
            <a:endParaRPr lang="en-US" sz="2400" dirty="0">
              <a:solidFill>
                <a:srgbClr val="FF0000"/>
              </a:solidFill>
            </a:endParaRPr>
          </a:p>
        </p:txBody>
      </p:sp>
      <p:sp>
        <p:nvSpPr>
          <p:cNvPr id="3" name="TextBox 2"/>
          <p:cNvSpPr txBox="1"/>
          <p:nvPr/>
        </p:nvSpPr>
        <p:spPr>
          <a:xfrm>
            <a:off x="936793" y="4011186"/>
            <a:ext cx="7561974" cy="923330"/>
          </a:xfrm>
          <a:prstGeom prst="rect">
            <a:avLst/>
          </a:prstGeom>
          <a:noFill/>
        </p:spPr>
        <p:txBody>
          <a:bodyPr wrap="square" rtlCol="0">
            <a:spAutoFit/>
          </a:bodyPr>
          <a:lstStyle/>
          <a:p>
            <a:r>
              <a:rPr lang="en-US" dirty="0" smtClean="0"/>
              <a:t>To define a strategy  with this objective it is useful </a:t>
            </a:r>
            <a:r>
              <a:rPr lang="en-US" dirty="0" smtClean="0">
                <a:solidFill>
                  <a:srgbClr val="FF0000"/>
                </a:solidFill>
              </a:rPr>
              <a:t>to ponder about </a:t>
            </a:r>
            <a:r>
              <a:rPr lang="en-US" dirty="0" smtClean="0"/>
              <a:t>the differences in performance between Universities that belong, and Universities that do not belong to the LERU domain.</a:t>
            </a:r>
            <a:endParaRPr lang="en-US" dirty="0"/>
          </a:p>
        </p:txBody>
      </p:sp>
      <p:sp>
        <p:nvSpPr>
          <p:cNvPr id="4" name="TextBox 3"/>
          <p:cNvSpPr txBox="1"/>
          <p:nvPr/>
        </p:nvSpPr>
        <p:spPr>
          <a:xfrm>
            <a:off x="923596" y="3033376"/>
            <a:ext cx="7275859" cy="707886"/>
          </a:xfrm>
          <a:prstGeom prst="rect">
            <a:avLst/>
          </a:prstGeom>
          <a:noFill/>
        </p:spPr>
        <p:txBody>
          <a:bodyPr wrap="square" rtlCol="0">
            <a:spAutoFit/>
          </a:bodyPr>
          <a:lstStyle/>
          <a:p>
            <a:r>
              <a:rPr lang="en-US" sz="2000" dirty="0" smtClean="0"/>
              <a:t>Since we are at the University of Porto, I assume that it would be appropriate to focus on some examples from Portugal. </a:t>
            </a:r>
            <a:endParaRPr lang="en-US" sz="2000" dirty="0"/>
          </a:p>
        </p:txBody>
      </p:sp>
    </p:spTree>
    <p:extLst>
      <p:ext uri="{BB962C8B-B14F-4D97-AF65-F5344CB8AC3E}">
        <p14:creationId xmlns:p14="http://schemas.microsoft.com/office/powerpoint/2010/main" val="3573558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461717"/>
              </p:ext>
            </p:extLst>
          </p:nvPr>
        </p:nvGraphicFramePr>
        <p:xfrm>
          <a:off x="177801" y="373325"/>
          <a:ext cx="6045200" cy="5985427"/>
        </p:xfrm>
        <a:graphic>
          <a:graphicData uri="http://schemas.openxmlformats.org/drawingml/2006/table">
            <a:tbl>
              <a:tblPr firstRow="1" bandRow="1">
                <a:tableStyleId>{35758FB7-9AC5-4552-8A53-C91805E547FA}</a:tableStyleId>
              </a:tblPr>
              <a:tblGrid>
                <a:gridCol w="1099468"/>
                <a:gridCol w="932531"/>
                <a:gridCol w="787400"/>
                <a:gridCol w="1092200"/>
                <a:gridCol w="927100"/>
                <a:gridCol w="546100"/>
                <a:gridCol w="660401"/>
              </a:tblGrid>
              <a:tr h="1140446">
                <a:tc>
                  <a:txBody>
                    <a:bodyPr/>
                    <a:lstStyle/>
                    <a:p>
                      <a:r>
                        <a:rPr lang="en-US" sz="1400" dirty="0" smtClean="0"/>
                        <a:t>University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Nr Students</a:t>
                      </a:r>
                    </a:p>
                    <a:p>
                      <a:r>
                        <a:rPr lang="en-US" sz="1400" dirty="0" smtClean="0"/>
                        <a:t>(Nr staff)</a:t>
                      </a:r>
                      <a:endParaRPr lang="en-US" sz="1400" dirty="0"/>
                    </a:p>
                  </a:txBody>
                  <a:tcPr/>
                </a:tc>
                <a:tc>
                  <a:txBody>
                    <a:bodyPr/>
                    <a:lstStyle/>
                    <a:p>
                      <a:r>
                        <a:rPr lang="en-US" sz="1400" dirty="0" smtClean="0"/>
                        <a:t>Student</a:t>
                      </a:r>
                    </a:p>
                    <a:p>
                      <a:r>
                        <a:rPr lang="en-US" sz="1400" dirty="0" smtClean="0"/>
                        <a:t>/Staff </a:t>
                      </a:r>
                    </a:p>
                    <a:p>
                      <a:r>
                        <a:rPr lang="en-US" sz="1400" dirty="0" smtClean="0"/>
                        <a:t>Ratio</a:t>
                      </a:r>
                      <a:endParaRPr lang="en-US" sz="1400" dirty="0"/>
                    </a:p>
                  </a:txBody>
                  <a:tcPr/>
                </a:tc>
                <a:tc>
                  <a:txBody>
                    <a:bodyPr/>
                    <a:lstStyle/>
                    <a:p>
                      <a:r>
                        <a:rPr lang="en-US" sz="1400" dirty="0" smtClean="0"/>
                        <a:t> Nr</a:t>
                      </a:r>
                      <a:r>
                        <a:rPr lang="en-US" sz="1400" baseline="0" dirty="0" smtClean="0"/>
                        <a:t> </a:t>
                      </a:r>
                      <a:r>
                        <a:rPr lang="en-US" sz="1400" dirty="0" smtClean="0"/>
                        <a:t>Publications (total)(2011-14)</a:t>
                      </a:r>
                      <a:endParaRPr lang="en-US" sz="1400" dirty="0"/>
                    </a:p>
                  </a:txBody>
                  <a:tcPr/>
                </a:tc>
                <a:tc>
                  <a:txBody>
                    <a:bodyPr/>
                    <a:lstStyle/>
                    <a:p>
                      <a:r>
                        <a:rPr lang="en-US" sz="1400" dirty="0" smtClean="0"/>
                        <a:t>Nr</a:t>
                      </a:r>
                      <a:endParaRPr lang="en-US" sz="1400" baseline="0" dirty="0" smtClean="0"/>
                    </a:p>
                    <a:p>
                      <a:r>
                        <a:rPr lang="en-US" sz="1400" baseline="0" dirty="0" smtClean="0"/>
                        <a:t>Publications/staff (2011-14)</a:t>
                      </a:r>
                      <a:endParaRPr lang="en-US" sz="1400" dirty="0"/>
                    </a:p>
                  </a:txBody>
                  <a:tcPr/>
                </a:tc>
                <a:tc>
                  <a:txBody>
                    <a:bodyPr/>
                    <a:lstStyle/>
                    <a:p>
                      <a:r>
                        <a:rPr lang="en-US" sz="1400" dirty="0" smtClean="0"/>
                        <a:t>PP (top 10%</a:t>
                      </a:r>
                      <a:r>
                        <a:rPr lang="en-US" sz="1400" baseline="0" dirty="0" smtClean="0"/>
                        <a:t>)</a:t>
                      </a:r>
                      <a:endParaRPr lang="en-US" sz="1400" dirty="0"/>
                    </a:p>
                  </a:txBody>
                  <a:tcPr/>
                </a:tc>
                <a:tc>
                  <a:txBody>
                    <a:bodyPr/>
                    <a:lstStyle/>
                    <a:p>
                      <a:r>
                        <a:rPr lang="en-US" sz="1400" dirty="0" smtClean="0"/>
                        <a:t>MNCS</a:t>
                      </a:r>
                      <a:endParaRPr lang="en-US" sz="1400" dirty="0"/>
                    </a:p>
                  </a:txBody>
                  <a:tcPr/>
                </a:tc>
              </a:tr>
              <a:tr h="463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solidFill>
                            <a:srgbClr val="FF0000"/>
                          </a:solidFill>
                        </a:rPr>
                        <a:t>Aveiro</a:t>
                      </a:r>
                      <a:endParaRPr lang="en-US" sz="140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10.791</a:t>
                      </a:r>
                    </a:p>
                    <a:p>
                      <a:r>
                        <a:rPr lang="en-US" sz="1400" dirty="0" smtClean="0">
                          <a:solidFill>
                            <a:srgbClr val="FF0000"/>
                          </a:solidFill>
                        </a:rPr>
                        <a:t>(606)</a:t>
                      </a:r>
                      <a:endParaRPr lang="en-US" sz="1400" dirty="0">
                        <a:solidFill>
                          <a:srgbClr val="FF0000"/>
                        </a:solidFill>
                      </a:endParaRPr>
                    </a:p>
                  </a:txBody>
                  <a:tcPr/>
                </a:tc>
                <a:tc>
                  <a:txBody>
                    <a:bodyPr/>
                    <a:lstStyle/>
                    <a:p>
                      <a:r>
                        <a:rPr lang="en-US" sz="1400" dirty="0" smtClean="0">
                          <a:solidFill>
                            <a:srgbClr val="FF0000"/>
                          </a:solidFill>
                        </a:rPr>
                        <a:t>17.8</a:t>
                      </a:r>
                      <a:endParaRPr lang="en-US" sz="1400" dirty="0">
                        <a:solidFill>
                          <a:srgbClr val="FF0000"/>
                        </a:solidFill>
                      </a:endParaRPr>
                    </a:p>
                  </a:txBody>
                  <a:tcPr/>
                </a:tc>
                <a:tc>
                  <a:txBody>
                    <a:bodyPr/>
                    <a:lstStyle/>
                    <a:p>
                      <a:r>
                        <a:rPr lang="en-US" sz="1400" dirty="0" smtClean="0">
                          <a:solidFill>
                            <a:srgbClr val="FF0000"/>
                          </a:solidFill>
                        </a:rPr>
                        <a:t>2814</a:t>
                      </a:r>
                      <a:endParaRPr lang="en-US" sz="1400" dirty="0">
                        <a:solidFill>
                          <a:srgbClr val="FF0000"/>
                        </a:solidFill>
                      </a:endParaRPr>
                    </a:p>
                  </a:txBody>
                  <a:tcPr/>
                </a:tc>
                <a:tc>
                  <a:txBody>
                    <a:bodyPr/>
                    <a:lstStyle/>
                    <a:p>
                      <a:r>
                        <a:rPr lang="en-US" sz="1400" dirty="0" smtClean="0">
                          <a:solidFill>
                            <a:srgbClr val="FF0000"/>
                          </a:solidFill>
                        </a:rPr>
                        <a:t>4.6</a:t>
                      </a:r>
                      <a:endParaRPr lang="en-US" sz="1400" dirty="0">
                        <a:solidFill>
                          <a:srgbClr val="FF0000"/>
                        </a:solidFill>
                      </a:endParaRPr>
                    </a:p>
                  </a:txBody>
                  <a:tcPr/>
                </a:tc>
                <a:tc>
                  <a:txBody>
                    <a:bodyPr/>
                    <a:lstStyle/>
                    <a:p>
                      <a:r>
                        <a:rPr lang="en-US" sz="1400" dirty="0" smtClean="0">
                          <a:solidFill>
                            <a:srgbClr val="FF0000"/>
                          </a:solidFill>
                        </a:rPr>
                        <a:t>9.2%</a:t>
                      </a:r>
                      <a:endParaRPr lang="en-US" sz="1400" dirty="0">
                        <a:solidFill>
                          <a:srgbClr val="FF0000"/>
                        </a:solidFill>
                      </a:endParaRPr>
                    </a:p>
                  </a:txBody>
                  <a:tcPr/>
                </a:tc>
                <a:tc>
                  <a:txBody>
                    <a:bodyPr/>
                    <a:lstStyle/>
                    <a:p>
                      <a:r>
                        <a:rPr lang="en-US" sz="1400" dirty="0" smtClean="0">
                          <a:solidFill>
                            <a:srgbClr val="FF0000"/>
                          </a:solidFill>
                        </a:rPr>
                        <a:t>0.96</a:t>
                      </a:r>
                      <a:endParaRPr lang="en-US" sz="1400" dirty="0">
                        <a:solidFill>
                          <a:srgbClr val="FF0000"/>
                        </a:solidFill>
                      </a:endParaRPr>
                    </a:p>
                  </a:txBody>
                  <a:tcPr/>
                </a:tc>
              </a:tr>
              <a:tr h="5992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Coimbra</a:t>
                      </a:r>
                      <a:endParaRPr lang="en-US" sz="140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22.795</a:t>
                      </a:r>
                    </a:p>
                    <a:p>
                      <a:r>
                        <a:rPr lang="en-US" sz="1400" dirty="0" smtClean="0">
                          <a:solidFill>
                            <a:srgbClr val="FF0000"/>
                          </a:solidFill>
                        </a:rPr>
                        <a:t>(1199)</a:t>
                      </a:r>
                      <a:endParaRPr lang="en-US" sz="1400" dirty="0">
                        <a:solidFill>
                          <a:srgbClr val="FF0000"/>
                        </a:solidFill>
                      </a:endParaRPr>
                    </a:p>
                  </a:txBody>
                  <a:tcPr/>
                </a:tc>
                <a:tc>
                  <a:txBody>
                    <a:bodyPr/>
                    <a:lstStyle/>
                    <a:p>
                      <a:r>
                        <a:rPr lang="en-US" sz="1400" dirty="0" smtClean="0">
                          <a:solidFill>
                            <a:srgbClr val="FF0000"/>
                          </a:solidFill>
                        </a:rPr>
                        <a:t>19</a:t>
                      </a:r>
                      <a:endParaRPr lang="en-US" sz="1400" dirty="0">
                        <a:solidFill>
                          <a:srgbClr val="FF0000"/>
                        </a:solidFill>
                      </a:endParaRPr>
                    </a:p>
                  </a:txBody>
                  <a:tcPr/>
                </a:tc>
                <a:tc>
                  <a:txBody>
                    <a:bodyPr/>
                    <a:lstStyle/>
                    <a:p>
                      <a:r>
                        <a:rPr lang="en-US" sz="1400" dirty="0" smtClean="0">
                          <a:solidFill>
                            <a:srgbClr val="FF0000"/>
                          </a:solidFill>
                        </a:rPr>
                        <a:t>2926</a:t>
                      </a:r>
                      <a:endParaRPr lang="en-US" sz="1400" dirty="0">
                        <a:solidFill>
                          <a:srgbClr val="FF0000"/>
                        </a:solidFill>
                      </a:endParaRPr>
                    </a:p>
                  </a:txBody>
                  <a:tcPr/>
                </a:tc>
                <a:tc>
                  <a:txBody>
                    <a:bodyPr/>
                    <a:lstStyle/>
                    <a:p>
                      <a:r>
                        <a:rPr lang="en-US" sz="1400" dirty="0" smtClean="0">
                          <a:solidFill>
                            <a:srgbClr val="FF0000"/>
                          </a:solidFill>
                        </a:rPr>
                        <a:t>2.4</a:t>
                      </a:r>
                      <a:endParaRPr lang="en-US" sz="1400" dirty="0">
                        <a:solidFill>
                          <a:srgbClr val="FF0000"/>
                        </a:solidFill>
                      </a:endParaRPr>
                    </a:p>
                  </a:txBody>
                  <a:tcPr/>
                </a:tc>
                <a:tc>
                  <a:txBody>
                    <a:bodyPr/>
                    <a:lstStyle/>
                    <a:p>
                      <a:r>
                        <a:rPr lang="en-US" sz="1400" dirty="0" smtClean="0">
                          <a:solidFill>
                            <a:srgbClr val="FF0000"/>
                          </a:solidFill>
                        </a:rPr>
                        <a:t>8.6%</a:t>
                      </a:r>
                      <a:endParaRPr lang="en-US" sz="1400" dirty="0">
                        <a:solidFill>
                          <a:srgbClr val="FF0000"/>
                        </a:solidFill>
                      </a:endParaRPr>
                    </a:p>
                  </a:txBody>
                  <a:tcPr/>
                </a:tc>
                <a:tc>
                  <a:txBody>
                    <a:bodyPr/>
                    <a:lstStyle/>
                    <a:p>
                      <a:r>
                        <a:rPr lang="en-US" sz="1400" dirty="0" smtClean="0">
                          <a:solidFill>
                            <a:srgbClr val="FF0000"/>
                          </a:solidFill>
                        </a:rPr>
                        <a:t>0.90</a:t>
                      </a:r>
                      <a:endParaRPr lang="en-US" sz="1400" dirty="0">
                        <a:solidFill>
                          <a:srgbClr val="FF0000"/>
                        </a:solidFill>
                      </a:endParaRPr>
                    </a:p>
                  </a:txBody>
                  <a:tcPr/>
                </a:tc>
              </a:tr>
              <a:tr h="5992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Lisbon</a:t>
                      </a:r>
                      <a:endParaRPr lang="en-US" sz="140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18.867</a:t>
                      </a:r>
                    </a:p>
                    <a:p>
                      <a:r>
                        <a:rPr lang="en-US" sz="1400" dirty="0" smtClean="0">
                          <a:solidFill>
                            <a:srgbClr val="FF0000"/>
                          </a:solidFill>
                        </a:rPr>
                        <a:t>(1978)</a:t>
                      </a:r>
                      <a:endParaRPr lang="en-US" sz="1400" dirty="0">
                        <a:solidFill>
                          <a:srgbClr val="FF0000"/>
                        </a:solidFill>
                      </a:endParaRPr>
                    </a:p>
                  </a:txBody>
                  <a:tcPr/>
                </a:tc>
                <a:tc>
                  <a:txBody>
                    <a:bodyPr/>
                    <a:lstStyle/>
                    <a:p>
                      <a:r>
                        <a:rPr lang="en-US" sz="1400" dirty="0" smtClean="0">
                          <a:solidFill>
                            <a:srgbClr val="FF0000"/>
                          </a:solidFill>
                        </a:rPr>
                        <a:t>17.5</a:t>
                      </a:r>
                      <a:endParaRPr lang="en-US" sz="1400" dirty="0">
                        <a:solidFill>
                          <a:srgbClr val="FF0000"/>
                        </a:solidFill>
                      </a:endParaRPr>
                    </a:p>
                  </a:txBody>
                  <a:tcPr/>
                </a:tc>
                <a:tc>
                  <a:txBody>
                    <a:bodyPr/>
                    <a:lstStyle/>
                    <a:p>
                      <a:r>
                        <a:rPr lang="en-US" sz="1400" dirty="0" smtClean="0">
                          <a:solidFill>
                            <a:srgbClr val="FF0000"/>
                          </a:solidFill>
                        </a:rPr>
                        <a:t>6213</a:t>
                      </a:r>
                      <a:endParaRPr lang="en-US" sz="1400" dirty="0">
                        <a:solidFill>
                          <a:srgbClr val="FF0000"/>
                        </a:solidFill>
                      </a:endParaRPr>
                    </a:p>
                  </a:txBody>
                  <a:tcPr/>
                </a:tc>
                <a:tc>
                  <a:txBody>
                    <a:bodyPr/>
                    <a:lstStyle/>
                    <a:p>
                      <a:r>
                        <a:rPr lang="en-US" sz="1400" dirty="0" smtClean="0">
                          <a:solidFill>
                            <a:srgbClr val="FF0000"/>
                          </a:solidFill>
                        </a:rPr>
                        <a:t>3.1</a:t>
                      </a:r>
                      <a:endParaRPr lang="en-US" sz="1400" dirty="0">
                        <a:solidFill>
                          <a:srgbClr val="FF0000"/>
                        </a:solidFill>
                      </a:endParaRPr>
                    </a:p>
                  </a:txBody>
                  <a:tcPr/>
                </a:tc>
                <a:tc>
                  <a:txBody>
                    <a:bodyPr/>
                    <a:lstStyle/>
                    <a:p>
                      <a:r>
                        <a:rPr lang="en-US" sz="1400" dirty="0" smtClean="0">
                          <a:solidFill>
                            <a:srgbClr val="FF0000"/>
                          </a:solidFill>
                        </a:rPr>
                        <a:t>8.8%</a:t>
                      </a:r>
                      <a:endParaRPr lang="en-US" sz="1400" dirty="0">
                        <a:solidFill>
                          <a:srgbClr val="FF0000"/>
                        </a:solidFill>
                      </a:endParaRPr>
                    </a:p>
                  </a:txBody>
                  <a:tcPr/>
                </a:tc>
                <a:tc>
                  <a:txBody>
                    <a:bodyPr/>
                    <a:lstStyle/>
                    <a:p>
                      <a:r>
                        <a:rPr lang="en-US" sz="1400" dirty="0" smtClean="0">
                          <a:solidFill>
                            <a:srgbClr val="FF0000"/>
                          </a:solidFill>
                        </a:rPr>
                        <a:t>0.94</a:t>
                      </a:r>
                      <a:endParaRPr lang="en-US" sz="1400" dirty="0">
                        <a:solidFill>
                          <a:srgbClr val="FF0000"/>
                        </a:solidFill>
                      </a:endParaRPr>
                    </a:p>
                  </a:txBody>
                  <a:tcPr/>
                </a:tc>
              </a:tr>
              <a:tr h="5992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Porto</a:t>
                      </a:r>
                      <a:endParaRPr lang="en-US" sz="140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32.720</a:t>
                      </a:r>
                    </a:p>
                    <a:p>
                      <a:r>
                        <a:rPr lang="en-US" sz="1400" dirty="0" smtClean="0">
                          <a:solidFill>
                            <a:srgbClr val="FF0000"/>
                          </a:solidFill>
                        </a:rPr>
                        <a:t>(1740)</a:t>
                      </a:r>
                      <a:endParaRPr lang="en-US" sz="1400" dirty="0">
                        <a:solidFill>
                          <a:srgbClr val="FF0000"/>
                        </a:solidFill>
                      </a:endParaRPr>
                    </a:p>
                  </a:txBody>
                  <a:tcPr/>
                </a:tc>
                <a:tc>
                  <a:txBody>
                    <a:bodyPr/>
                    <a:lstStyle/>
                    <a:p>
                      <a:r>
                        <a:rPr lang="en-US" sz="1400" dirty="0" smtClean="0">
                          <a:solidFill>
                            <a:srgbClr val="FF0000"/>
                          </a:solidFill>
                        </a:rPr>
                        <a:t>18.8</a:t>
                      </a:r>
                      <a:endParaRPr lang="en-US" sz="140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5377</a:t>
                      </a:r>
                    </a:p>
                    <a:p>
                      <a:endParaRPr lang="en-US" sz="1400" dirty="0">
                        <a:solidFill>
                          <a:srgbClr val="FF0000"/>
                        </a:solidFill>
                      </a:endParaRPr>
                    </a:p>
                  </a:txBody>
                  <a:tcPr/>
                </a:tc>
                <a:tc>
                  <a:txBody>
                    <a:bodyPr/>
                    <a:lstStyle/>
                    <a:p>
                      <a:r>
                        <a:rPr lang="en-US" sz="1400" dirty="0" smtClean="0">
                          <a:solidFill>
                            <a:srgbClr val="FF0000"/>
                          </a:solidFill>
                        </a:rPr>
                        <a:t>3.1</a:t>
                      </a:r>
                      <a:endParaRPr lang="en-US" sz="1400" dirty="0">
                        <a:solidFill>
                          <a:srgbClr val="FF0000"/>
                        </a:solidFill>
                      </a:endParaRPr>
                    </a:p>
                  </a:txBody>
                  <a:tcPr/>
                </a:tc>
                <a:tc>
                  <a:txBody>
                    <a:bodyPr/>
                    <a:lstStyle/>
                    <a:p>
                      <a:r>
                        <a:rPr lang="en-US" sz="1400" dirty="0" smtClean="0">
                          <a:solidFill>
                            <a:srgbClr val="FF0000"/>
                          </a:solidFill>
                        </a:rPr>
                        <a:t>9.1%</a:t>
                      </a:r>
                      <a:endParaRPr lang="en-US" sz="1400" dirty="0">
                        <a:solidFill>
                          <a:srgbClr val="FF0000"/>
                        </a:solidFill>
                      </a:endParaRPr>
                    </a:p>
                  </a:txBody>
                  <a:tcPr/>
                </a:tc>
                <a:tc>
                  <a:txBody>
                    <a:bodyPr/>
                    <a:lstStyle/>
                    <a:p>
                      <a:r>
                        <a:rPr lang="en-US" sz="1400" dirty="0" smtClean="0">
                          <a:solidFill>
                            <a:srgbClr val="FF0000"/>
                          </a:solidFill>
                        </a:rPr>
                        <a:t>0.94</a:t>
                      </a:r>
                      <a:endParaRPr lang="en-US" sz="1400" dirty="0">
                        <a:solidFill>
                          <a:srgbClr val="FF0000"/>
                        </a:solidFill>
                      </a:endParaRPr>
                    </a:p>
                  </a:txBody>
                  <a:tcPr/>
                </a:tc>
              </a:tr>
              <a:tr h="5992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Minho</a:t>
                      </a:r>
                    </a:p>
                    <a:p>
                      <a:endParaRPr lang="en-US" sz="140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19.090</a:t>
                      </a:r>
                    </a:p>
                    <a:p>
                      <a:r>
                        <a:rPr lang="en-US" sz="1400" dirty="0" smtClean="0">
                          <a:solidFill>
                            <a:srgbClr val="FF0000"/>
                          </a:solidFill>
                        </a:rPr>
                        <a:t>(1015)</a:t>
                      </a:r>
                      <a:endParaRPr lang="en-US" sz="1400" dirty="0">
                        <a:solidFill>
                          <a:srgbClr val="FF0000"/>
                        </a:solidFill>
                      </a:endParaRPr>
                    </a:p>
                  </a:txBody>
                  <a:tcPr/>
                </a:tc>
                <a:tc>
                  <a:txBody>
                    <a:bodyPr/>
                    <a:lstStyle/>
                    <a:p>
                      <a:r>
                        <a:rPr lang="en-US" sz="1400" dirty="0" smtClean="0">
                          <a:solidFill>
                            <a:srgbClr val="FF0000"/>
                          </a:solidFill>
                        </a:rPr>
                        <a:t>18.8</a:t>
                      </a:r>
                      <a:endParaRPr lang="en-US" sz="1400" dirty="0">
                        <a:solidFill>
                          <a:srgbClr val="FF0000"/>
                        </a:solidFill>
                      </a:endParaRPr>
                    </a:p>
                  </a:txBody>
                  <a:tcPr/>
                </a:tc>
                <a:tc>
                  <a:txBody>
                    <a:bodyPr/>
                    <a:lstStyle/>
                    <a:p>
                      <a:r>
                        <a:rPr lang="en-US" sz="1400" dirty="0" smtClean="0">
                          <a:solidFill>
                            <a:srgbClr val="FF0000"/>
                          </a:solidFill>
                        </a:rPr>
                        <a:t>1976</a:t>
                      </a:r>
                      <a:endParaRPr lang="en-US" sz="1400" dirty="0">
                        <a:solidFill>
                          <a:srgbClr val="FF0000"/>
                        </a:solidFill>
                      </a:endParaRPr>
                    </a:p>
                  </a:txBody>
                  <a:tcPr/>
                </a:tc>
                <a:tc>
                  <a:txBody>
                    <a:bodyPr/>
                    <a:lstStyle/>
                    <a:p>
                      <a:r>
                        <a:rPr lang="en-US" sz="1400" dirty="0" smtClean="0">
                          <a:solidFill>
                            <a:srgbClr val="FF0000"/>
                          </a:solidFill>
                        </a:rPr>
                        <a:t>1.9</a:t>
                      </a:r>
                      <a:endParaRPr lang="en-US" sz="1400" dirty="0">
                        <a:solidFill>
                          <a:srgbClr val="FF0000"/>
                        </a:solidFill>
                      </a:endParaRPr>
                    </a:p>
                  </a:txBody>
                  <a:tcPr/>
                </a:tc>
                <a:tc>
                  <a:txBody>
                    <a:bodyPr/>
                    <a:lstStyle/>
                    <a:p>
                      <a:r>
                        <a:rPr lang="en-US" sz="1400" dirty="0" smtClean="0">
                          <a:solidFill>
                            <a:srgbClr val="FF0000"/>
                          </a:solidFill>
                        </a:rPr>
                        <a:t>8.8%</a:t>
                      </a:r>
                      <a:endParaRPr lang="en-US" sz="1400" dirty="0">
                        <a:solidFill>
                          <a:srgbClr val="FF0000"/>
                        </a:solidFill>
                      </a:endParaRPr>
                    </a:p>
                  </a:txBody>
                  <a:tcPr/>
                </a:tc>
                <a:tc>
                  <a:txBody>
                    <a:bodyPr/>
                    <a:lstStyle/>
                    <a:p>
                      <a:r>
                        <a:rPr lang="en-US" sz="1400" dirty="0" smtClean="0">
                          <a:solidFill>
                            <a:srgbClr val="FF0000"/>
                          </a:solidFill>
                        </a:rPr>
                        <a:t>0.96</a:t>
                      </a:r>
                      <a:endParaRPr lang="en-US" sz="1400" dirty="0">
                        <a:solidFill>
                          <a:srgbClr val="FF0000"/>
                        </a:solidFill>
                      </a:endParaRPr>
                    </a:p>
                  </a:txBody>
                  <a:tcPr/>
                </a:tc>
              </a:tr>
              <a:tr h="599217">
                <a:tc>
                  <a:txBody>
                    <a:bodyPr/>
                    <a:lstStyle/>
                    <a:p>
                      <a:r>
                        <a:rPr lang="en-US" sz="1400" dirty="0" smtClean="0">
                          <a:solidFill>
                            <a:srgbClr val="0000FF"/>
                          </a:solidFill>
                        </a:rPr>
                        <a:t>Amsterdam</a:t>
                      </a:r>
                      <a:endParaRPr lang="en-US" sz="1400" dirty="0">
                        <a:solidFill>
                          <a:srgbClr val="0000FF"/>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24.570</a:t>
                      </a:r>
                    </a:p>
                    <a:p>
                      <a:r>
                        <a:rPr lang="en-US" sz="1400" dirty="0" smtClean="0">
                          <a:solidFill>
                            <a:srgbClr val="0000FF"/>
                          </a:solidFill>
                        </a:rPr>
                        <a:t>(1706)</a:t>
                      </a:r>
                      <a:endParaRPr lang="en-US" sz="1400" dirty="0">
                        <a:solidFill>
                          <a:srgbClr val="0000FF"/>
                        </a:solidFill>
                      </a:endParaRPr>
                    </a:p>
                  </a:txBody>
                  <a:tcPr/>
                </a:tc>
                <a:tc>
                  <a:txBody>
                    <a:bodyPr/>
                    <a:lstStyle/>
                    <a:p>
                      <a:r>
                        <a:rPr lang="en-US" sz="1400" dirty="0" smtClean="0">
                          <a:solidFill>
                            <a:srgbClr val="0000FF"/>
                          </a:solidFill>
                        </a:rPr>
                        <a:t>14.4</a:t>
                      </a:r>
                      <a:endParaRPr lang="en-US" sz="1400" dirty="0">
                        <a:solidFill>
                          <a:srgbClr val="0000FF"/>
                        </a:solidFill>
                      </a:endParaRPr>
                    </a:p>
                  </a:txBody>
                  <a:tcPr/>
                </a:tc>
                <a:tc>
                  <a:txBody>
                    <a:bodyPr/>
                    <a:lstStyle/>
                    <a:p>
                      <a:r>
                        <a:rPr lang="en-US" sz="1400" dirty="0" smtClean="0">
                          <a:solidFill>
                            <a:srgbClr val="000090"/>
                          </a:solidFill>
                        </a:rPr>
                        <a:t>8248</a:t>
                      </a:r>
                      <a:endParaRPr lang="en-US" sz="1400" dirty="0">
                        <a:solidFill>
                          <a:srgbClr val="000090"/>
                        </a:solidFill>
                      </a:endParaRPr>
                    </a:p>
                  </a:txBody>
                  <a:tcPr/>
                </a:tc>
                <a:tc>
                  <a:txBody>
                    <a:bodyPr/>
                    <a:lstStyle/>
                    <a:p>
                      <a:r>
                        <a:rPr lang="en-US" sz="1400" dirty="0" smtClean="0">
                          <a:solidFill>
                            <a:srgbClr val="000090"/>
                          </a:solidFill>
                        </a:rPr>
                        <a:t>4.8</a:t>
                      </a:r>
                      <a:endParaRPr lang="en-US" sz="1400" dirty="0">
                        <a:solidFill>
                          <a:srgbClr val="000090"/>
                        </a:solidFill>
                      </a:endParaRPr>
                    </a:p>
                  </a:txBody>
                  <a:tcPr/>
                </a:tc>
                <a:tc>
                  <a:txBody>
                    <a:bodyPr/>
                    <a:lstStyle/>
                    <a:p>
                      <a:r>
                        <a:rPr lang="en-US" sz="1400" dirty="0" smtClean="0">
                          <a:solidFill>
                            <a:srgbClr val="000090"/>
                          </a:solidFill>
                        </a:rPr>
                        <a:t>14.3%</a:t>
                      </a:r>
                      <a:endParaRPr lang="en-US" sz="1400" dirty="0">
                        <a:solidFill>
                          <a:srgbClr val="000090"/>
                        </a:solidFill>
                      </a:endParaRPr>
                    </a:p>
                  </a:txBody>
                  <a:tcPr/>
                </a:tc>
                <a:tc>
                  <a:txBody>
                    <a:bodyPr/>
                    <a:lstStyle/>
                    <a:p>
                      <a:r>
                        <a:rPr lang="en-US" sz="1400" dirty="0" smtClean="0">
                          <a:solidFill>
                            <a:srgbClr val="000090"/>
                          </a:solidFill>
                        </a:rPr>
                        <a:t>1.26</a:t>
                      </a:r>
                      <a:endParaRPr lang="en-US" sz="1400" dirty="0">
                        <a:solidFill>
                          <a:srgbClr val="000090"/>
                        </a:solidFill>
                      </a:endParaRPr>
                    </a:p>
                  </a:txBody>
                  <a:tcPr/>
                </a:tc>
              </a:tr>
              <a:tr h="599217">
                <a:tc>
                  <a:txBody>
                    <a:bodyPr/>
                    <a:lstStyle/>
                    <a:p>
                      <a:r>
                        <a:rPr lang="en-US" sz="1400" dirty="0" smtClean="0">
                          <a:solidFill>
                            <a:srgbClr val="0000FF"/>
                          </a:solidFill>
                        </a:rPr>
                        <a:t>Imperial College London</a:t>
                      </a:r>
                      <a:endParaRPr lang="en-US" sz="1400" dirty="0">
                        <a:solidFill>
                          <a:srgbClr val="0000FF"/>
                        </a:solidFill>
                      </a:endParaRPr>
                    </a:p>
                  </a:txBody>
                  <a:tcPr/>
                </a:tc>
                <a:tc>
                  <a:txBody>
                    <a:bodyPr/>
                    <a:lstStyle/>
                    <a:p>
                      <a:r>
                        <a:rPr lang="en-US" sz="1400" dirty="0" smtClean="0">
                          <a:solidFill>
                            <a:srgbClr val="0000FF"/>
                          </a:solidFill>
                        </a:rPr>
                        <a:t>15.060</a:t>
                      </a:r>
                    </a:p>
                    <a:p>
                      <a:r>
                        <a:rPr lang="en-US" sz="1400" dirty="0" smtClean="0">
                          <a:solidFill>
                            <a:srgbClr val="0000FF"/>
                          </a:solidFill>
                        </a:rPr>
                        <a:t>(1287)</a:t>
                      </a:r>
                      <a:endParaRPr lang="en-US" sz="1400" dirty="0">
                        <a:solidFill>
                          <a:srgbClr val="0000FF"/>
                        </a:solidFill>
                      </a:endParaRPr>
                    </a:p>
                  </a:txBody>
                  <a:tcPr/>
                </a:tc>
                <a:tc>
                  <a:txBody>
                    <a:bodyPr/>
                    <a:lstStyle/>
                    <a:p>
                      <a:r>
                        <a:rPr lang="en-US" sz="1400" dirty="0" smtClean="0">
                          <a:solidFill>
                            <a:srgbClr val="0000FF"/>
                          </a:solidFill>
                        </a:rPr>
                        <a:t>11.7</a:t>
                      </a:r>
                      <a:endParaRPr lang="en-US" sz="1400" dirty="0">
                        <a:solidFill>
                          <a:srgbClr val="0000FF"/>
                        </a:solidFill>
                      </a:endParaRPr>
                    </a:p>
                  </a:txBody>
                  <a:tcPr/>
                </a:tc>
                <a:tc>
                  <a:txBody>
                    <a:bodyPr/>
                    <a:lstStyle/>
                    <a:p>
                      <a:r>
                        <a:rPr lang="en-US" sz="1400" dirty="0" smtClean="0">
                          <a:solidFill>
                            <a:srgbClr val="000090"/>
                          </a:solidFill>
                        </a:rPr>
                        <a:t>10791</a:t>
                      </a:r>
                      <a:endParaRPr lang="en-US" sz="1400" dirty="0">
                        <a:solidFill>
                          <a:srgbClr val="000090"/>
                        </a:solidFill>
                      </a:endParaRPr>
                    </a:p>
                  </a:txBody>
                  <a:tcPr/>
                </a:tc>
                <a:tc>
                  <a:txBody>
                    <a:bodyPr/>
                    <a:lstStyle/>
                    <a:p>
                      <a:r>
                        <a:rPr lang="en-US" sz="1400" dirty="0" smtClean="0">
                          <a:solidFill>
                            <a:srgbClr val="000090"/>
                          </a:solidFill>
                        </a:rPr>
                        <a:t>8.3</a:t>
                      </a:r>
                      <a:endParaRPr lang="en-US" sz="1400" dirty="0">
                        <a:solidFill>
                          <a:srgbClr val="000090"/>
                        </a:solidFill>
                      </a:endParaRPr>
                    </a:p>
                  </a:txBody>
                  <a:tcPr/>
                </a:tc>
                <a:tc>
                  <a:txBody>
                    <a:bodyPr/>
                    <a:lstStyle/>
                    <a:p>
                      <a:r>
                        <a:rPr lang="en-US" sz="1400" dirty="0" smtClean="0">
                          <a:solidFill>
                            <a:srgbClr val="000090"/>
                          </a:solidFill>
                        </a:rPr>
                        <a:t>16.1%</a:t>
                      </a:r>
                      <a:endParaRPr lang="en-US" sz="1400" dirty="0">
                        <a:solidFill>
                          <a:srgbClr val="000090"/>
                        </a:solidFill>
                      </a:endParaRPr>
                    </a:p>
                  </a:txBody>
                  <a:tcPr/>
                </a:tc>
                <a:tc>
                  <a:txBody>
                    <a:bodyPr/>
                    <a:lstStyle/>
                    <a:p>
                      <a:r>
                        <a:rPr lang="en-US" sz="1400" dirty="0" smtClean="0">
                          <a:solidFill>
                            <a:srgbClr val="000090"/>
                          </a:solidFill>
                        </a:rPr>
                        <a:t>1.39</a:t>
                      </a:r>
                      <a:endParaRPr lang="en-US" sz="1400" dirty="0">
                        <a:solidFill>
                          <a:srgbClr val="000090"/>
                        </a:solidFill>
                      </a:endParaRPr>
                    </a:p>
                  </a:txBody>
                  <a:tcPr/>
                </a:tc>
              </a:tr>
              <a:tr h="599217">
                <a:tc>
                  <a:txBody>
                    <a:bodyPr/>
                    <a:lstStyle/>
                    <a:p>
                      <a:r>
                        <a:rPr lang="en-US" sz="1400" dirty="0" smtClean="0">
                          <a:solidFill>
                            <a:srgbClr val="0000FF"/>
                          </a:solidFill>
                        </a:rPr>
                        <a:t>Oxford</a:t>
                      </a:r>
                      <a:endParaRPr lang="en-US" sz="1400" dirty="0">
                        <a:solidFill>
                          <a:srgbClr val="0000FF"/>
                        </a:solidFill>
                      </a:endParaRPr>
                    </a:p>
                  </a:txBody>
                  <a:tcPr/>
                </a:tc>
                <a:tc>
                  <a:txBody>
                    <a:bodyPr/>
                    <a:lstStyle/>
                    <a:p>
                      <a:r>
                        <a:rPr lang="en-US" sz="1400" dirty="0" smtClean="0">
                          <a:solidFill>
                            <a:srgbClr val="0000FF"/>
                          </a:solidFill>
                        </a:rPr>
                        <a:t>19.919 (1717)</a:t>
                      </a:r>
                      <a:endParaRPr lang="en-US" sz="1400" dirty="0">
                        <a:solidFill>
                          <a:srgbClr val="0000FF"/>
                        </a:solidFill>
                      </a:endParaRPr>
                    </a:p>
                  </a:txBody>
                  <a:tcPr/>
                </a:tc>
                <a:tc>
                  <a:txBody>
                    <a:bodyPr/>
                    <a:lstStyle/>
                    <a:p>
                      <a:r>
                        <a:rPr lang="en-US" sz="1400" dirty="0" smtClean="0">
                          <a:solidFill>
                            <a:srgbClr val="0000FF"/>
                          </a:solidFill>
                        </a:rPr>
                        <a:t>11.6</a:t>
                      </a:r>
                      <a:endParaRPr lang="en-US" sz="1400" dirty="0">
                        <a:solidFill>
                          <a:srgbClr val="0000FF"/>
                        </a:solidFill>
                      </a:endParaRPr>
                    </a:p>
                  </a:txBody>
                  <a:tcPr/>
                </a:tc>
                <a:tc>
                  <a:txBody>
                    <a:bodyPr/>
                    <a:lstStyle/>
                    <a:p>
                      <a:r>
                        <a:rPr lang="en-US" sz="1400" dirty="0" smtClean="0">
                          <a:solidFill>
                            <a:srgbClr val="000090"/>
                          </a:solidFill>
                        </a:rPr>
                        <a:t>13300</a:t>
                      </a:r>
                      <a:endParaRPr lang="en-US" sz="1400" dirty="0">
                        <a:solidFill>
                          <a:srgbClr val="000090"/>
                        </a:solidFill>
                      </a:endParaRPr>
                    </a:p>
                  </a:txBody>
                  <a:tcPr/>
                </a:tc>
                <a:tc>
                  <a:txBody>
                    <a:bodyPr/>
                    <a:lstStyle/>
                    <a:p>
                      <a:r>
                        <a:rPr lang="en-US" sz="1400" dirty="0" smtClean="0">
                          <a:solidFill>
                            <a:srgbClr val="000090"/>
                          </a:solidFill>
                        </a:rPr>
                        <a:t>7.7</a:t>
                      </a:r>
                      <a:endParaRPr lang="en-US" sz="1400" dirty="0">
                        <a:solidFill>
                          <a:srgbClr val="000090"/>
                        </a:solidFill>
                      </a:endParaRPr>
                    </a:p>
                  </a:txBody>
                  <a:tcPr/>
                </a:tc>
                <a:tc>
                  <a:txBody>
                    <a:bodyPr/>
                    <a:lstStyle/>
                    <a:p>
                      <a:r>
                        <a:rPr lang="en-US" sz="1400" dirty="0" smtClean="0">
                          <a:solidFill>
                            <a:srgbClr val="000090"/>
                          </a:solidFill>
                        </a:rPr>
                        <a:t>18.1%</a:t>
                      </a:r>
                      <a:endParaRPr lang="en-US" sz="1400" dirty="0">
                        <a:solidFill>
                          <a:srgbClr val="000090"/>
                        </a:solidFill>
                      </a:endParaRPr>
                    </a:p>
                  </a:txBody>
                  <a:tcPr/>
                </a:tc>
                <a:tc>
                  <a:txBody>
                    <a:bodyPr/>
                    <a:lstStyle/>
                    <a:p>
                      <a:r>
                        <a:rPr lang="en-US" sz="1400" dirty="0" smtClean="0">
                          <a:solidFill>
                            <a:srgbClr val="000090"/>
                          </a:solidFill>
                        </a:rPr>
                        <a:t>1.53</a:t>
                      </a:r>
                      <a:endParaRPr lang="en-US" sz="1400" dirty="0">
                        <a:solidFill>
                          <a:srgbClr val="000090"/>
                        </a:solidFill>
                      </a:endParaRPr>
                    </a:p>
                  </a:txBody>
                  <a:tcPr/>
                </a:tc>
              </a:tr>
            </a:tbl>
          </a:graphicData>
        </a:graphic>
      </p:graphicFrame>
      <p:sp>
        <p:nvSpPr>
          <p:cNvPr id="3" name="TextBox 2"/>
          <p:cNvSpPr txBox="1"/>
          <p:nvPr/>
        </p:nvSpPr>
        <p:spPr>
          <a:xfrm>
            <a:off x="6477000" y="259700"/>
            <a:ext cx="2667000" cy="1477328"/>
          </a:xfrm>
          <a:prstGeom prst="rect">
            <a:avLst/>
          </a:prstGeom>
          <a:noFill/>
        </p:spPr>
        <p:txBody>
          <a:bodyPr wrap="square" rtlCol="0">
            <a:spAutoFit/>
          </a:bodyPr>
          <a:lstStyle/>
          <a:p>
            <a:r>
              <a:rPr lang="en-US" dirty="0" smtClean="0"/>
              <a:t>Key statistics according to the data of the  Times Higher </a:t>
            </a:r>
            <a:r>
              <a:rPr lang="en-US" dirty="0"/>
              <a:t>E</a:t>
            </a:r>
            <a:r>
              <a:rPr lang="en-US" dirty="0" smtClean="0"/>
              <a:t>ducation Assessment 2016. </a:t>
            </a:r>
          </a:p>
          <a:p>
            <a:endParaRPr lang="en-US" dirty="0"/>
          </a:p>
        </p:txBody>
      </p:sp>
      <p:sp>
        <p:nvSpPr>
          <p:cNvPr id="6" name="TextBox 5"/>
          <p:cNvSpPr txBox="1"/>
          <p:nvPr/>
        </p:nvSpPr>
        <p:spPr>
          <a:xfrm>
            <a:off x="6477000" y="5080000"/>
            <a:ext cx="2654300" cy="1569660"/>
          </a:xfrm>
          <a:prstGeom prst="rect">
            <a:avLst/>
          </a:prstGeom>
          <a:noFill/>
        </p:spPr>
        <p:txBody>
          <a:bodyPr wrap="square" rtlCol="0">
            <a:spAutoFit/>
          </a:bodyPr>
          <a:lstStyle/>
          <a:p>
            <a:r>
              <a:rPr lang="en-US" sz="1600" dirty="0" smtClean="0">
                <a:solidFill>
                  <a:srgbClr val="FF0000"/>
                </a:solidFill>
              </a:rPr>
              <a:t>- MNCS </a:t>
            </a:r>
            <a:r>
              <a:rPr lang="en-US" sz="1600" dirty="0"/>
              <a:t>– Mean normalized  citation score; </a:t>
            </a:r>
            <a:r>
              <a:rPr lang="en-US" sz="1600" dirty="0">
                <a:solidFill>
                  <a:srgbClr val="FF0000"/>
                </a:solidFill>
              </a:rPr>
              <a:t>normalized for the specific patterns of publication in different scientific fields, </a:t>
            </a:r>
            <a:r>
              <a:rPr lang="en-US" sz="1600" dirty="0"/>
              <a:t>and publication year</a:t>
            </a:r>
            <a:r>
              <a:rPr lang="en-US" sz="1600" dirty="0" smtClean="0"/>
              <a:t>.</a:t>
            </a:r>
            <a:endParaRPr lang="en-US" sz="1600" dirty="0"/>
          </a:p>
        </p:txBody>
      </p:sp>
      <p:sp>
        <p:nvSpPr>
          <p:cNvPr id="8" name="TextBox 7"/>
          <p:cNvSpPr txBox="1"/>
          <p:nvPr/>
        </p:nvSpPr>
        <p:spPr>
          <a:xfrm>
            <a:off x="6477000" y="1447800"/>
            <a:ext cx="2590800" cy="1600438"/>
          </a:xfrm>
          <a:prstGeom prst="rect">
            <a:avLst/>
          </a:prstGeom>
          <a:noFill/>
        </p:spPr>
        <p:txBody>
          <a:bodyPr wrap="square" rtlCol="0">
            <a:spAutoFit/>
          </a:bodyPr>
          <a:lstStyle/>
          <a:p>
            <a:r>
              <a:rPr lang="en-US" sz="1600" dirty="0"/>
              <a:t>Research performance, estimated by means of </a:t>
            </a:r>
            <a:r>
              <a:rPr lang="en-US" sz="1600" dirty="0" err="1"/>
              <a:t>bibliometric</a:t>
            </a:r>
            <a:r>
              <a:rPr lang="en-US" sz="1600" dirty="0"/>
              <a:t> indicators based exclusively on data from the Web of Science </a:t>
            </a:r>
            <a:r>
              <a:rPr lang="en-US" sz="1600" dirty="0" smtClean="0"/>
              <a:t>database (Source: CWTS</a:t>
            </a:r>
            <a:r>
              <a:rPr lang="en-US" sz="1600" dirty="0"/>
              <a:t>, Leiden)</a:t>
            </a:r>
            <a:r>
              <a:rPr lang="en-US" dirty="0" smtClean="0"/>
              <a:t>.</a:t>
            </a:r>
            <a:endParaRPr lang="en-US" dirty="0"/>
          </a:p>
        </p:txBody>
      </p:sp>
      <p:sp>
        <p:nvSpPr>
          <p:cNvPr id="9" name="TextBox 8"/>
          <p:cNvSpPr txBox="1"/>
          <p:nvPr/>
        </p:nvSpPr>
        <p:spPr>
          <a:xfrm>
            <a:off x="6477000" y="3504525"/>
            <a:ext cx="2235200" cy="1569660"/>
          </a:xfrm>
          <a:prstGeom prst="rect">
            <a:avLst/>
          </a:prstGeom>
          <a:noFill/>
        </p:spPr>
        <p:txBody>
          <a:bodyPr wrap="square" rtlCol="0">
            <a:spAutoFit/>
          </a:bodyPr>
          <a:lstStyle/>
          <a:p>
            <a:r>
              <a:rPr lang="en-US" sz="1600" dirty="0" smtClean="0">
                <a:solidFill>
                  <a:srgbClr val="FF0000"/>
                </a:solidFill>
              </a:rPr>
              <a:t>- PP (top 10%)</a:t>
            </a:r>
            <a:r>
              <a:rPr lang="en-US" sz="1600" dirty="0" smtClean="0"/>
              <a:t>– </a:t>
            </a:r>
            <a:r>
              <a:rPr lang="en-US" sz="1600" dirty="0"/>
              <a:t>Proportion of  publications belonging to the  top </a:t>
            </a:r>
            <a:r>
              <a:rPr lang="en-US" sz="1600" dirty="0" smtClean="0"/>
              <a:t>10% </a:t>
            </a:r>
            <a:r>
              <a:rPr lang="en-US" sz="1600" dirty="0"/>
              <a:t>of the </a:t>
            </a:r>
            <a:r>
              <a:rPr lang="en-US" sz="1600" dirty="0">
                <a:solidFill>
                  <a:srgbClr val="FF0000"/>
                </a:solidFill>
              </a:rPr>
              <a:t>corresponding scientific </a:t>
            </a:r>
            <a:r>
              <a:rPr lang="en-US" sz="1600" dirty="0" smtClean="0">
                <a:solidFill>
                  <a:srgbClr val="FF0000"/>
                </a:solidFill>
              </a:rPr>
              <a:t>fields</a:t>
            </a:r>
            <a:r>
              <a:rPr lang="en-US" sz="1600" dirty="0" smtClean="0"/>
              <a:t>;</a:t>
            </a:r>
            <a:endParaRPr lang="en-US" sz="1600" dirty="0"/>
          </a:p>
        </p:txBody>
      </p:sp>
      <p:sp>
        <p:nvSpPr>
          <p:cNvPr id="12" name="Frame 11"/>
          <p:cNvSpPr/>
          <p:nvPr/>
        </p:nvSpPr>
        <p:spPr>
          <a:xfrm>
            <a:off x="4991100" y="4445000"/>
            <a:ext cx="1244602" cy="1913752"/>
          </a:xfrm>
          <a:prstGeom prst="frame">
            <a:avLst>
              <a:gd name="adj1" fmla="val 534"/>
            </a:avLst>
          </a:prstGeom>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324600" y="3162300"/>
            <a:ext cx="2424687" cy="369332"/>
          </a:xfrm>
          <a:prstGeom prst="rect">
            <a:avLst/>
          </a:prstGeom>
          <a:noFill/>
        </p:spPr>
        <p:txBody>
          <a:bodyPr wrap="none" rtlCol="0">
            <a:spAutoFit/>
          </a:bodyPr>
          <a:lstStyle/>
          <a:p>
            <a:r>
              <a:rPr lang="en-US" dirty="0" smtClean="0">
                <a:solidFill>
                  <a:srgbClr val="FF0000"/>
                </a:solidFill>
              </a:rPr>
              <a:t>Two “critical indicators"</a:t>
            </a:r>
            <a:endParaRPr lang="en-US" dirty="0">
              <a:solidFill>
                <a:srgbClr val="FF0000"/>
              </a:solidFill>
            </a:endParaRPr>
          </a:p>
        </p:txBody>
      </p:sp>
      <p:sp>
        <p:nvSpPr>
          <p:cNvPr id="5" name="Frame 4"/>
          <p:cNvSpPr/>
          <p:nvPr/>
        </p:nvSpPr>
        <p:spPr>
          <a:xfrm>
            <a:off x="2171700" y="4445000"/>
            <a:ext cx="2806700" cy="1913752"/>
          </a:xfrm>
          <a:prstGeom prst="frame">
            <a:avLst>
              <a:gd name="adj1" fmla="val 0"/>
            </a:avLst>
          </a:prstGeom>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5469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strVal val="#ppt_w*0.70"/>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4" name="Frame 3"/>
          <p:cNvSpPr/>
          <p:nvPr/>
        </p:nvSpPr>
        <p:spPr>
          <a:xfrm>
            <a:off x="457200" y="5664200"/>
            <a:ext cx="8382000" cy="6731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9712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701" y="196531"/>
            <a:ext cx="8343900" cy="707886"/>
          </a:xfrm>
          <a:prstGeom prst="rect">
            <a:avLst/>
          </a:prstGeom>
          <a:noFill/>
        </p:spPr>
        <p:txBody>
          <a:bodyPr wrap="square" rtlCol="0">
            <a:spAutoFit/>
          </a:bodyPr>
          <a:lstStyle/>
          <a:p>
            <a:r>
              <a:rPr lang="en-US" sz="2000" dirty="0" smtClean="0">
                <a:solidFill>
                  <a:srgbClr val="0000FF"/>
                </a:solidFill>
              </a:rPr>
              <a:t>What is necessary for a University to reach the Research-intensive” level and eventually to be candidate to LERU membership? </a:t>
            </a:r>
            <a:r>
              <a:rPr lang="en-US" sz="2000" dirty="0" smtClean="0">
                <a:solidFill>
                  <a:srgbClr val="FF0000"/>
                </a:solidFill>
              </a:rPr>
              <a:t>Five critical points: </a:t>
            </a:r>
            <a:endParaRPr lang="en-US" sz="2000" dirty="0">
              <a:solidFill>
                <a:srgbClr val="FF0000"/>
              </a:solidFill>
            </a:endParaRPr>
          </a:p>
        </p:txBody>
      </p:sp>
      <p:sp>
        <p:nvSpPr>
          <p:cNvPr id="5" name="TextBox 4"/>
          <p:cNvSpPr txBox="1"/>
          <p:nvPr/>
        </p:nvSpPr>
        <p:spPr>
          <a:xfrm>
            <a:off x="482599" y="939800"/>
            <a:ext cx="8382001" cy="5909311"/>
          </a:xfrm>
          <a:prstGeom prst="rect">
            <a:avLst/>
          </a:prstGeom>
          <a:noFill/>
        </p:spPr>
        <p:txBody>
          <a:bodyPr wrap="square" rtlCol="0">
            <a:spAutoFit/>
          </a:bodyPr>
          <a:lstStyle/>
          <a:p>
            <a:pPr marL="342900" indent="-342900">
              <a:buAutoNum type="arabicPeriod"/>
            </a:pPr>
            <a:r>
              <a:rPr lang="en-US" dirty="0" smtClean="0"/>
              <a:t>A basic requirement  for high level researcher training is to place training programs in research environment of outstanding quality. This can best be achieved in </a:t>
            </a:r>
            <a:r>
              <a:rPr lang="en-US" dirty="0" smtClean="0">
                <a:solidFill>
                  <a:srgbClr val="FF0000"/>
                </a:solidFill>
              </a:rPr>
              <a:t>Research (Graduate) Schools</a:t>
            </a:r>
            <a:r>
              <a:rPr lang="en-US" dirty="0" smtClean="0"/>
              <a:t> with appropriate accreditation, and preferably within the framework of interuniversity collaborations, and with sufficient critical mass;</a:t>
            </a:r>
          </a:p>
          <a:p>
            <a:pPr marL="342900" indent="-342900">
              <a:buAutoNum type="arabicPeriod"/>
            </a:pPr>
            <a:endParaRPr lang="en-US" dirty="0" smtClean="0"/>
          </a:p>
          <a:p>
            <a:pPr marL="342900" indent="-342900">
              <a:buAutoNum type="arabicPeriod"/>
            </a:pPr>
            <a:r>
              <a:rPr lang="en-US" dirty="0" smtClean="0"/>
              <a:t>To apply demanding </a:t>
            </a:r>
            <a:r>
              <a:rPr lang="en-US" dirty="0" smtClean="0">
                <a:solidFill>
                  <a:srgbClr val="FF0000"/>
                </a:solidFill>
              </a:rPr>
              <a:t>selection procedures </a:t>
            </a:r>
            <a:r>
              <a:rPr lang="en-US" dirty="0" smtClean="0"/>
              <a:t>for the appointment of staff members based on strong scientific performance  of individuals and acknowledged teaching  expertise. </a:t>
            </a:r>
          </a:p>
          <a:p>
            <a:pPr marL="342900" indent="-342900">
              <a:buAutoNum type="arabicPeriod"/>
            </a:pPr>
            <a:endParaRPr lang="en-US" dirty="0"/>
          </a:p>
          <a:p>
            <a:pPr marL="342900" indent="-342900">
              <a:buAutoNum type="arabicPeriod"/>
            </a:pPr>
            <a:r>
              <a:rPr lang="en-US" dirty="0" smtClean="0"/>
              <a:t>To establish flexible </a:t>
            </a:r>
            <a:r>
              <a:rPr lang="en-US" dirty="0" smtClean="0">
                <a:solidFill>
                  <a:srgbClr val="FF0000"/>
                </a:solidFill>
              </a:rPr>
              <a:t>post-doc and tenure track careers</a:t>
            </a:r>
            <a:r>
              <a:rPr lang="en-US" dirty="0" smtClean="0"/>
              <a:t>, based on individual capacities in research &amp; teaching, avoiding “inbreeding".</a:t>
            </a:r>
          </a:p>
          <a:p>
            <a:pPr marL="342900" indent="-342900">
              <a:buAutoNum type="arabicPeriod"/>
            </a:pPr>
            <a:endParaRPr lang="en-US" dirty="0"/>
          </a:p>
          <a:p>
            <a:pPr marL="342900" indent="-342900">
              <a:buAutoNum type="arabicPeriod"/>
            </a:pPr>
            <a:r>
              <a:rPr lang="en-US" dirty="0" smtClean="0"/>
              <a:t>To </a:t>
            </a:r>
            <a:r>
              <a:rPr lang="en-US" dirty="0" smtClean="0">
                <a:solidFill>
                  <a:srgbClr val="FF0000"/>
                </a:solidFill>
              </a:rPr>
              <a:t>concentrate resources in research fields </a:t>
            </a:r>
            <a:r>
              <a:rPr lang="en-US" dirty="0" smtClean="0"/>
              <a:t>having  the potential of  achieving recognized international leadership, creating environments </a:t>
            </a:r>
            <a:r>
              <a:rPr lang="en-US" dirty="0"/>
              <a:t>where people </a:t>
            </a:r>
            <a:r>
              <a:rPr lang="en-US" dirty="0" smtClean="0"/>
              <a:t>can actively engage in exploring novel ideas even if these may  appear as “outliers”. </a:t>
            </a:r>
          </a:p>
          <a:p>
            <a:pPr marL="342900" indent="-342900">
              <a:buAutoNum type="arabicPeriod"/>
            </a:pPr>
            <a:endParaRPr lang="en-US" dirty="0"/>
          </a:p>
          <a:p>
            <a:pPr marL="342900" indent="-342900">
              <a:buAutoNum type="arabicPeriod"/>
            </a:pPr>
            <a:r>
              <a:rPr lang="en-US" dirty="0" smtClean="0"/>
              <a:t>To apply </a:t>
            </a:r>
            <a:r>
              <a:rPr lang="en-US" dirty="0" smtClean="0">
                <a:solidFill>
                  <a:srgbClr val="FF0000"/>
                </a:solidFill>
              </a:rPr>
              <a:t>multifactorial systems of research financing</a:t>
            </a:r>
            <a:r>
              <a:rPr lang="en-US" dirty="0" smtClean="0"/>
              <a:t>, including those emerging from University-Industry  interactions (patent licensing, ”spin-offs”, contract research, informational outputs), but  keeping high standards of intellectual  freedom.  </a:t>
            </a:r>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950896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619" y="0"/>
            <a:ext cx="9015381" cy="6858000"/>
          </a:xfrm>
          <a:prstGeom prst="rect">
            <a:avLst/>
          </a:prstGeom>
        </p:spPr>
      </p:pic>
    </p:spTree>
    <p:extLst>
      <p:ext uri="{BB962C8B-B14F-4D97-AF65-F5344CB8AC3E}">
        <p14:creationId xmlns:p14="http://schemas.microsoft.com/office/powerpoint/2010/main" val="8143865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13"/>
            <a:ext cx="8229600" cy="1143000"/>
          </a:xfrm>
        </p:spPr>
        <p:txBody>
          <a:bodyPr>
            <a:normAutofit fontScale="90000"/>
          </a:bodyPr>
          <a:lstStyle/>
          <a:p>
            <a:r>
              <a:rPr lang="en-US" sz="3100" dirty="0" smtClean="0"/>
              <a:t>Research Universities</a:t>
            </a:r>
            <a:r>
              <a:rPr lang="en-US" dirty="0" smtClean="0"/>
              <a:t/>
            </a:r>
            <a:br>
              <a:rPr lang="en-US" dirty="0" smtClean="0"/>
            </a:br>
            <a:r>
              <a:rPr lang="en-US" sz="4000" dirty="0" smtClean="0"/>
              <a:t>Humboldt University Berlin</a:t>
            </a:r>
            <a:endParaRPr lang="en-US" sz="4000" dirty="0"/>
          </a:p>
        </p:txBody>
      </p:sp>
      <p:pic>
        <p:nvPicPr>
          <p:cNvPr id="4" name="Content Placeholder 3"/>
          <p:cNvPicPr>
            <a:picLocks noGrp="1" noChangeAspect="1"/>
          </p:cNvPicPr>
          <p:nvPr>
            <p:ph idx="1"/>
          </p:nvPr>
        </p:nvPicPr>
        <p:blipFill>
          <a:blip r:embed="rId2"/>
          <a:srcRect t="1191" b="1191"/>
          <a:stretch>
            <a:fillRect/>
          </a:stretch>
        </p:blipFill>
        <p:spPr>
          <a:xfrm>
            <a:off x="0" y="2006599"/>
            <a:ext cx="5435600" cy="2989093"/>
          </a:xfrm>
        </p:spPr>
      </p:pic>
      <p:pic>
        <p:nvPicPr>
          <p:cNvPr id="5" name="Picture 4"/>
          <p:cNvPicPr>
            <a:picLocks noChangeAspect="1"/>
          </p:cNvPicPr>
          <p:nvPr/>
        </p:nvPicPr>
        <p:blipFill>
          <a:blip r:embed="rId3"/>
          <a:stretch>
            <a:fillRect/>
          </a:stretch>
        </p:blipFill>
        <p:spPr>
          <a:xfrm>
            <a:off x="5638105" y="2890932"/>
            <a:ext cx="3365853" cy="3717738"/>
          </a:xfrm>
          <a:prstGeom prst="rect">
            <a:avLst/>
          </a:prstGeom>
        </p:spPr>
      </p:pic>
      <p:sp>
        <p:nvSpPr>
          <p:cNvPr id="7" name="TextBox 6"/>
          <p:cNvSpPr txBox="1"/>
          <p:nvPr/>
        </p:nvSpPr>
        <p:spPr>
          <a:xfrm>
            <a:off x="330200" y="5257800"/>
            <a:ext cx="4559300" cy="1477327"/>
          </a:xfrm>
          <a:prstGeom prst="rect">
            <a:avLst/>
          </a:prstGeom>
          <a:noFill/>
        </p:spPr>
        <p:txBody>
          <a:bodyPr wrap="square" rtlCol="0">
            <a:spAutoFit/>
          </a:bodyPr>
          <a:lstStyle/>
          <a:p>
            <a:pPr algn="ctr"/>
            <a:r>
              <a:rPr lang="en-US" sz="2400" dirty="0">
                <a:solidFill>
                  <a:srgbClr val="FF0000"/>
                </a:solidFill>
              </a:rPr>
              <a:t>The core concept is a holistic combination of </a:t>
            </a:r>
          </a:p>
          <a:p>
            <a:pPr algn="ctr"/>
            <a:r>
              <a:rPr lang="en-US" sz="2400" dirty="0">
                <a:solidFill>
                  <a:srgbClr val="FF0000"/>
                </a:solidFill>
              </a:rPr>
              <a:t>research and learning</a:t>
            </a:r>
            <a:endParaRPr lang="en-US" sz="2400" dirty="0"/>
          </a:p>
          <a:p>
            <a:endParaRPr lang="en-US" dirty="0"/>
          </a:p>
        </p:txBody>
      </p:sp>
    </p:spTree>
    <p:extLst>
      <p:ext uri="{BB962C8B-B14F-4D97-AF65-F5344CB8AC3E}">
        <p14:creationId xmlns:p14="http://schemas.microsoft.com/office/powerpoint/2010/main" val="203336829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challenge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Tree>
    <p:extLst>
      <p:ext uri="{BB962C8B-B14F-4D97-AF65-F5344CB8AC3E}">
        <p14:creationId xmlns:p14="http://schemas.microsoft.com/office/powerpoint/2010/main" val="17004372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Research Universities</a:t>
            </a:r>
            <a:endParaRPr lang="en-US" sz="2800" dirty="0"/>
          </a:p>
        </p:txBody>
      </p:sp>
      <p:sp>
        <p:nvSpPr>
          <p:cNvPr id="3" name="Content Placeholder 2"/>
          <p:cNvSpPr>
            <a:spLocks noGrp="1"/>
          </p:cNvSpPr>
          <p:nvPr>
            <p:ph idx="1"/>
          </p:nvPr>
        </p:nvSpPr>
        <p:spPr>
          <a:xfrm>
            <a:off x="457200" y="1371600"/>
            <a:ext cx="8229600" cy="1100401"/>
          </a:xfrm>
        </p:spPr>
        <p:txBody>
          <a:bodyPr>
            <a:normAutofit/>
          </a:bodyPr>
          <a:lstStyle/>
          <a:p>
            <a:r>
              <a:rPr lang="en-US" sz="2000" dirty="0"/>
              <a:t>The concept of Research-University stems from the reform of Wilhelm von Humboldt at the time of  the foundation of the University of Berlin </a:t>
            </a:r>
            <a:r>
              <a:rPr lang="en-US" sz="2000" dirty="0" smtClean="0"/>
              <a:t>in 1810</a:t>
            </a:r>
            <a:r>
              <a:rPr lang="en-US" sz="2000" dirty="0"/>
              <a:t>.  </a:t>
            </a:r>
            <a:endParaRPr lang="en-US" sz="2000" dirty="0" smtClean="0"/>
          </a:p>
        </p:txBody>
      </p:sp>
      <p:sp>
        <p:nvSpPr>
          <p:cNvPr id="4" name="TextBox 3"/>
          <p:cNvSpPr txBox="1"/>
          <p:nvPr/>
        </p:nvSpPr>
        <p:spPr>
          <a:xfrm>
            <a:off x="457200" y="2520851"/>
            <a:ext cx="8229600" cy="707886"/>
          </a:xfrm>
          <a:prstGeom prst="rect">
            <a:avLst/>
          </a:prstGeom>
          <a:noFill/>
        </p:spPr>
        <p:txBody>
          <a:bodyPr wrap="square" rtlCol="0">
            <a:spAutoFit/>
          </a:bodyPr>
          <a:lstStyle/>
          <a:p>
            <a:r>
              <a:rPr lang="en-US" sz="2000" dirty="0" smtClean="0"/>
              <a:t>Humboldt’s reform  has been a model that strongly influenced other Western universities both in Europe and in North America. </a:t>
            </a:r>
          </a:p>
        </p:txBody>
      </p:sp>
      <p:sp>
        <p:nvSpPr>
          <p:cNvPr id="5" name="TextBox 4"/>
          <p:cNvSpPr txBox="1"/>
          <p:nvPr/>
        </p:nvSpPr>
        <p:spPr>
          <a:xfrm>
            <a:off x="457200" y="3636777"/>
            <a:ext cx="8686800" cy="3139321"/>
          </a:xfrm>
          <a:prstGeom prst="rect">
            <a:avLst/>
          </a:prstGeom>
          <a:noFill/>
        </p:spPr>
        <p:txBody>
          <a:bodyPr wrap="square" rtlCol="0">
            <a:spAutoFit/>
          </a:bodyPr>
          <a:lstStyle/>
          <a:p>
            <a:r>
              <a:rPr lang="en-US" sz="2000" dirty="0" smtClean="0"/>
              <a:t>Two key principles of Humboldt’s model are still today  building blocks of Universities: </a:t>
            </a:r>
          </a:p>
          <a:p>
            <a:endParaRPr lang="en-US" sz="2000" dirty="0" smtClean="0"/>
          </a:p>
          <a:p>
            <a:pPr lvl="1"/>
            <a:r>
              <a:rPr lang="en-US" sz="2000" dirty="0" smtClean="0"/>
              <a:t>	(a)  the </a:t>
            </a:r>
            <a:r>
              <a:rPr lang="en-US" sz="2000" dirty="0" smtClean="0">
                <a:solidFill>
                  <a:srgbClr val="FF0000"/>
                </a:solidFill>
              </a:rPr>
              <a:t>union of teaching and research </a:t>
            </a:r>
            <a:r>
              <a:rPr lang="en-US" sz="2000" dirty="0" smtClean="0"/>
              <a:t>in the work of the individual scholar or scientist, with a heavy assignment of research in a teaching  ecosystem; </a:t>
            </a:r>
          </a:p>
          <a:p>
            <a:pPr lvl="1"/>
            <a:endParaRPr lang="en-US" sz="2000" dirty="0" smtClean="0"/>
          </a:p>
          <a:p>
            <a:pPr lvl="1"/>
            <a:r>
              <a:rPr lang="en-US" sz="2000" dirty="0" smtClean="0"/>
              <a:t>	(b) the essential role of  </a:t>
            </a:r>
            <a:r>
              <a:rPr lang="en-US" sz="2000" dirty="0" smtClean="0">
                <a:solidFill>
                  <a:srgbClr val="FF0000"/>
                </a:solidFill>
              </a:rPr>
              <a:t>intellectual freedom </a:t>
            </a:r>
            <a:r>
              <a:rPr lang="en-US" sz="2000" dirty="0" smtClean="0"/>
              <a:t>in research and teaching. </a:t>
            </a:r>
          </a:p>
          <a:p>
            <a:pPr lvl="1"/>
            <a:r>
              <a:rPr lang="en-US" sz="2000" dirty="0" smtClean="0"/>
              <a:t>						“</a:t>
            </a:r>
            <a:r>
              <a:rPr lang="en-US" sz="2000" dirty="0" err="1" smtClean="0">
                <a:solidFill>
                  <a:srgbClr val="FF0000"/>
                </a:solidFill>
              </a:rPr>
              <a:t>Einsamkeit</a:t>
            </a:r>
            <a:r>
              <a:rPr lang="en-US" sz="2000" dirty="0" smtClean="0">
                <a:solidFill>
                  <a:srgbClr val="FF0000"/>
                </a:solidFill>
              </a:rPr>
              <a:t> und </a:t>
            </a:r>
            <a:r>
              <a:rPr lang="en-US" sz="2000" dirty="0" err="1" smtClean="0">
                <a:solidFill>
                  <a:srgbClr val="FF0000"/>
                </a:solidFill>
              </a:rPr>
              <a:t>Freiheit</a:t>
            </a:r>
            <a:r>
              <a:rPr lang="en-US" sz="2000" dirty="0" smtClean="0"/>
              <a:t>”. </a:t>
            </a:r>
          </a:p>
          <a:p>
            <a:endParaRPr lang="en-US" dirty="0"/>
          </a:p>
        </p:txBody>
      </p:sp>
    </p:spTree>
    <p:extLst>
      <p:ext uri="{BB962C8B-B14F-4D97-AF65-F5344CB8AC3E}">
        <p14:creationId xmlns:p14="http://schemas.microsoft.com/office/powerpoint/2010/main" val="21644105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37"/>
            <a:ext cx="8229600" cy="1143000"/>
          </a:xfrm>
        </p:spPr>
        <p:txBody>
          <a:bodyPr>
            <a:normAutofit/>
          </a:bodyPr>
          <a:lstStyle/>
          <a:p>
            <a:r>
              <a:rPr lang="en-US" sz="2000" dirty="0" smtClean="0">
                <a:solidFill>
                  <a:srgbClr val="FF0000"/>
                </a:solidFill>
                <a:ea typeface="+mn-ea"/>
                <a:cs typeface="+mn-cs"/>
              </a:rPr>
              <a:t>(a) </a:t>
            </a:r>
            <a:r>
              <a:rPr lang="en-US" sz="2000" dirty="0" smtClean="0">
                <a:solidFill>
                  <a:prstClr val="black"/>
                </a:solidFill>
                <a:ea typeface="+mn-ea"/>
                <a:cs typeface="+mn-cs"/>
              </a:rPr>
              <a:t>The </a:t>
            </a:r>
            <a:r>
              <a:rPr lang="en-US" sz="2000" dirty="0">
                <a:solidFill>
                  <a:srgbClr val="FF0000"/>
                </a:solidFill>
                <a:ea typeface="+mn-ea"/>
                <a:cs typeface="+mn-cs"/>
              </a:rPr>
              <a:t>union of teaching and research </a:t>
            </a:r>
            <a:r>
              <a:rPr lang="en-US" sz="2000" dirty="0">
                <a:solidFill>
                  <a:prstClr val="black"/>
                </a:solidFill>
                <a:ea typeface="+mn-ea"/>
                <a:cs typeface="+mn-cs"/>
              </a:rPr>
              <a:t>in the work of the individual scholar or scientist</a:t>
            </a:r>
            <a:endParaRPr lang="en-US" sz="2000" dirty="0"/>
          </a:p>
        </p:txBody>
      </p:sp>
      <p:sp>
        <p:nvSpPr>
          <p:cNvPr id="4" name="TextBox 3"/>
          <p:cNvSpPr txBox="1"/>
          <p:nvPr/>
        </p:nvSpPr>
        <p:spPr>
          <a:xfrm>
            <a:off x="151736" y="1570563"/>
            <a:ext cx="8815417" cy="3693319"/>
          </a:xfrm>
          <a:prstGeom prst="rect">
            <a:avLst/>
          </a:prstGeom>
          <a:noFill/>
        </p:spPr>
        <p:txBody>
          <a:bodyPr wrap="square" rtlCol="0">
            <a:spAutoFit/>
          </a:bodyPr>
          <a:lstStyle/>
          <a:p>
            <a:r>
              <a:rPr lang="en-US" dirty="0" smtClean="0"/>
              <a:t>Thus </a:t>
            </a:r>
            <a:r>
              <a:rPr lang="en-US" dirty="0" smtClean="0">
                <a:solidFill>
                  <a:srgbClr val="FF0000"/>
                </a:solidFill>
              </a:rPr>
              <a:t>3 models </a:t>
            </a:r>
            <a:r>
              <a:rPr lang="en-US" dirty="0" smtClean="0"/>
              <a:t>can be distinguished in the relationship between Research  &amp; Teaching (T) in the University:</a:t>
            </a:r>
          </a:p>
          <a:p>
            <a:endParaRPr lang="en-US" dirty="0" smtClean="0"/>
          </a:p>
          <a:p>
            <a:endParaRPr lang="en-US" dirty="0" smtClean="0"/>
          </a:p>
          <a:p>
            <a:pPr marL="285750" indent="-285750">
              <a:buFontTx/>
              <a:buChar char="-"/>
            </a:pPr>
            <a:r>
              <a:rPr lang="en-US" dirty="0" smtClean="0"/>
              <a:t>The </a:t>
            </a:r>
            <a:r>
              <a:rPr lang="en-US" dirty="0" smtClean="0">
                <a:solidFill>
                  <a:srgbClr val="FF0000"/>
                </a:solidFill>
              </a:rPr>
              <a:t>strong  integrationist model</a:t>
            </a:r>
            <a:r>
              <a:rPr lang="en-US" dirty="0" smtClean="0"/>
              <a:t>: that stresses the close connection between R &amp; T at the individual level;</a:t>
            </a:r>
          </a:p>
          <a:p>
            <a:pPr marL="285750" indent="-285750">
              <a:buFontTx/>
              <a:buChar char="-"/>
            </a:pPr>
            <a:r>
              <a:rPr lang="en-US" dirty="0" smtClean="0"/>
              <a:t>The </a:t>
            </a:r>
            <a:r>
              <a:rPr lang="en-US" dirty="0" smtClean="0">
                <a:solidFill>
                  <a:srgbClr val="FF0000"/>
                </a:solidFill>
              </a:rPr>
              <a:t>mild integrationist model</a:t>
            </a:r>
            <a:r>
              <a:rPr lang="en-US" dirty="0" smtClean="0"/>
              <a:t>: that assures the integration of R &amp; T at the institutional or departmental level, but not necessarily at the individual level;  </a:t>
            </a:r>
          </a:p>
          <a:p>
            <a:pPr marL="285750" indent="-285750">
              <a:buFontTx/>
              <a:buChar char="-"/>
            </a:pPr>
            <a:r>
              <a:rPr lang="en-US" dirty="0" smtClean="0"/>
              <a:t>The </a:t>
            </a:r>
            <a:r>
              <a:rPr lang="en-US" dirty="0" smtClean="0">
                <a:solidFill>
                  <a:srgbClr val="FF0000"/>
                </a:solidFill>
              </a:rPr>
              <a:t>independence model</a:t>
            </a:r>
            <a:r>
              <a:rPr lang="en-US" dirty="0" smtClean="0"/>
              <a:t>, claiming no functional relation between T &amp; R. </a:t>
            </a:r>
          </a:p>
          <a:p>
            <a:pPr marL="285750" indent="-285750">
              <a:buFontTx/>
              <a:buChar char="-"/>
            </a:pPr>
            <a:endParaRPr lang="en-US" dirty="0" smtClean="0"/>
          </a:p>
          <a:p>
            <a:pPr marL="285750" indent="-285750">
              <a:buFontTx/>
              <a:buChar char="-"/>
            </a:pPr>
            <a:endParaRPr lang="en-US" dirty="0" smtClean="0"/>
          </a:p>
          <a:p>
            <a:r>
              <a:rPr lang="en-US" dirty="0" smtClean="0"/>
              <a:t>Discussions about the advantages and disadvantages of these 3 models have prevailed in many publications on the governance of Higher Education.</a:t>
            </a:r>
            <a:endParaRPr lang="en-US" dirty="0"/>
          </a:p>
        </p:txBody>
      </p:sp>
      <p:sp>
        <p:nvSpPr>
          <p:cNvPr id="5" name="TextBox 4"/>
          <p:cNvSpPr txBox="1"/>
          <p:nvPr/>
        </p:nvSpPr>
        <p:spPr>
          <a:xfrm>
            <a:off x="226983" y="6096153"/>
            <a:ext cx="8358217" cy="584776"/>
          </a:xfrm>
          <a:prstGeom prst="rect">
            <a:avLst/>
          </a:prstGeom>
          <a:noFill/>
        </p:spPr>
        <p:txBody>
          <a:bodyPr wrap="square" rtlCol="0">
            <a:spAutoFit/>
          </a:bodyPr>
          <a:lstStyle/>
          <a:p>
            <a:r>
              <a:rPr lang="en-US" sz="1600" dirty="0" smtClean="0"/>
              <a:t>See for ex:  </a:t>
            </a:r>
            <a:r>
              <a:rPr lang="en-US" sz="1600" dirty="0" err="1" smtClean="0"/>
              <a:t>Leisyte</a:t>
            </a:r>
            <a:r>
              <a:rPr lang="en-US" sz="1600" dirty="0" smtClean="0"/>
              <a:t>, Enders and de Boer. The balance between teaching and research in Dutch and English Universities in the context of University Governance reforms. J. Higher Education 2009. </a:t>
            </a:r>
          </a:p>
        </p:txBody>
      </p:sp>
    </p:spTree>
    <p:extLst>
      <p:ext uri="{BB962C8B-B14F-4D97-AF65-F5344CB8AC3E}">
        <p14:creationId xmlns:p14="http://schemas.microsoft.com/office/powerpoint/2010/main" val="11443194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1736130"/>
            <a:ext cx="2794000" cy="3375198"/>
          </a:xfrm>
          <a:prstGeom prst="rect">
            <a:avLst/>
          </a:prstGeom>
        </p:spPr>
      </p:pic>
      <p:sp>
        <p:nvSpPr>
          <p:cNvPr id="5" name="TextBox 4"/>
          <p:cNvSpPr txBox="1"/>
          <p:nvPr/>
        </p:nvSpPr>
        <p:spPr>
          <a:xfrm>
            <a:off x="177800" y="5207000"/>
            <a:ext cx="3136900" cy="523220"/>
          </a:xfrm>
          <a:prstGeom prst="rect">
            <a:avLst/>
          </a:prstGeom>
          <a:noFill/>
        </p:spPr>
        <p:txBody>
          <a:bodyPr wrap="square" rtlCol="0">
            <a:spAutoFit/>
          </a:bodyPr>
          <a:lstStyle/>
          <a:p>
            <a:r>
              <a:rPr lang="en-US" sz="1400" dirty="0"/>
              <a:t>Portrait of Erasmus of Rotterdam (1523)</a:t>
            </a:r>
          </a:p>
          <a:p>
            <a:r>
              <a:rPr lang="en-US" sz="1400" dirty="0"/>
              <a:t>by Hans Holbein the Younger</a:t>
            </a:r>
          </a:p>
        </p:txBody>
      </p:sp>
      <p:sp>
        <p:nvSpPr>
          <p:cNvPr id="6" name="TextBox 5"/>
          <p:cNvSpPr txBox="1"/>
          <p:nvPr/>
        </p:nvSpPr>
        <p:spPr>
          <a:xfrm>
            <a:off x="1079500" y="190500"/>
            <a:ext cx="7556500" cy="400110"/>
          </a:xfrm>
          <a:prstGeom prst="rect">
            <a:avLst/>
          </a:prstGeom>
          <a:noFill/>
        </p:spPr>
        <p:txBody>
          <a:bodyPr wrap="square" rtlCol="0">
            <a:spAutoFit/>
          </a:bodyPr>
          <a:lstStyle/>
          <a:p>
            <a:r>
              <a:rPr lang="en-US" sz="2000" dirty="0">
                <a:solidFill>
                  <a:srgbClr val="FF0000"/>
                </a:solidFill>
              </a:rPr>
              <a:t>(b) </a:t>
            </a:r>
            <a:r>
              <a:rPr lang="en-US" sz="2000" dirty="0"/>
              <a:t>the essential role of  </a:t>
            </a:r>
            <a:r>
              <a:rPr lang="en-US" sz="2000" dirty="0">
                <a:solidFill>
                  <a:srgbClr val="FF0000"/>
                </a:solidFill>
              </a:rPr>
              <a:t>intellectual freedom </a:t>
            </a:r>
            <a:r>
              <a:rPr lang="en-US" sz="2000" dirty="0"/>
              <a:t>in research and teaching</a:t>
            </a:r>
          </a:p>
        </p:txBody>
      </p:sp>
      <p:sp>
        <p:nvSpPr>
          <p:cNvPr id="7" name="TextBox 6"/>
          <p:cNvSpPr txBox="1"/>
          <p:nvPr/>
        </p:nvSpPr>
        <p:spPr>
          <a:xfrm>
            <a:off x="88900" y="5742920"/>
            <a:ext cx="3937000" cy="923330"/>
          </a:xfrm>
          <a:prstGeom prst="rect">
            <a:avLst/>
          </a:prstGeom>
          <a:noFill/>
        </p:spPr>
        <p:txBody>
          <a:bodyPr wrap="square" rtlCol="0">
            <a:spAutoFit/>
          </a:bodyPr>
          <a:lstStyle/>
          <a:p>
            <a:r>
              <a:rPr lang="en-US" dirty="0" err="1" smtClean="0"/>
              <a:t>Desiderius</a:t>
            </a:r>
            <a:r>
              <a:rPr lang="en-US" dirty="0" smtClean="0"/>
              <a:t> Erasmus (1466 – 1536) is a </a:t>
            </a:r>
            <a:r>
              <a:rPr lang="en-US" dirty="0"/>
              <a:t>precursor of modern intellectual freedom and a foe of </a:t>
            </a:r>
            <a:r>
              <a:rPr lang="en-US" dirty="0" smtClean="0"/>
              <a:t>dogmatism</a:t>
            </a:r>
            <a:r>
              <a:rPr lang="en-US" dirty="0"/>
              <a:t>.</a:t>
            </a:r>
          </a:p>
        </p:txBody>
      </p:sp>
      <p:sp>
        <p:nvSpPr>
          <p:cNvPr id="8" name="TextBox 7"/>
          <p:cNvSpPr txBox="1"/>
          <p:nvPr/>
        </p:nvSpPr>
        <p:spPr>
          <a:xfrm>
            <a:off x="4152900" y="5727700"/>
            <a:ext cx="4826000" cy="923330"/>
          </a:xfrm>
          <a:prstGeom prst="rect">
            <a:avLst/>
          </a:prstGeom>
          <a:noFill/>
        </p:spPr>
        <p:txBody>
          <a:bodyPr wrap="square" rtlCol="0">
            <a:spAutoFit/>
          </a:bodyPr>
          <a:lstStyle/>
          <a:p>
            <a:r>
              <a:rPr lang="en-US" dirty="0" smtClean="0">
                <a:solidFill>
                  <a:srgbClr val="FF0000"/>
                </a:solidFill>
              </a:rPr>
              <a:t>“The </a:t>
            </a:r>
            <a:r>
              <a:rPr lang="en-US" dirty="0">
                <a:solidFill>
                  <a:srgbClr val="FF0000"/>
                </a:solidFill>
              </a:rPr>
              <a:t>highest activity a human being can attain is learning for understanding, because to understand is to be </a:t>
            </a:r>
            <a:r>
              <a:rPr lang="en-US" dirty="0" smtClean="0">
                <a:solidFill>
                  <a:srgbClr val="FF0000"/>
                </a:solidFill>
              </a:rPr>
              <a:t>free”</a:t>
            </a:r>
            <a:r>
              <a:rPr lang="en-US" dirty="0" smtClean="0"/>
              <a:t>.</a:t>
            </a:r>
            <a:endParaRPr lang="en-US" dirty="0"/>
          </a:p>
        </p:txBody>
      </p:sp>
      <p:pic>
        <p:nvPicPr>
          <p:cNvPr id="10" name="Picture 9"/>
          <p:cNvPicPr>
            <a:picLocks noChangeAspect="1"/>
          </p:cNvPicPr>
          <p:nvPr/>
        </p:nvPicPr>
        <p:blipFill>
          <a:blip r:embed="rId3"/>
          <a:stretch>
            <a:fillRect/>
          </a:stretch>
        </p:blipFill>
        <p:spPr>
          <a:xfrm>
            <a:off x="5156200" y="1736130"/>
            <a:ext cx="2946399" cy="3375198"/>
          </a:xfrm>
          <a:prstGeom prst="rect">
            <a:avLst/>
          </a:prstGeom>
        </p:spPr>
      </p:pic>
      <p:sp>
        <p:nvSpPr>
          <p:cNvPr id="11" name="TextBox 10"/>
          <p:cNvSpPr txBox="1"/>
          <p:nvPr/>
        </p:nvSpPr>
        <p:spPr>
          <a:xfrm>
            <a:off x="1079500" y="812800"/>
            <a:ext cx="7315200" cy="923330"/>
          </a:xfrm>
          <a:prstGeom prst="rect">
            <a:avLst/>
          </a:prstGeom>
          <a:noFill/>
        </p:spPr>
        <p:txBody>
          <a:bodyPr wrap="square" rtlCol="0">
            <a:spAutoFit/>
          </a:bodyPr>
          <a:lstStyle/>
          <a:p>
            <a:r>
              <a:rPr lang="en-US" dirty="0"/>
              <a:t>The key principle of Humboldt’s model </a:t>
            </a:r>
            <a:r>
              <a:rPr lang="en-US" dirty="0">
                <a:solidFill>
                  <a:srgbClr val="FF0000"/>
                </a:solidFill>
              </a:rPr>
              <a:t>intellectual freedom </a:t>
            </a:r>
            <a:r>
              <a:rPr lang="en-US" dirty="0"/>
              <a:t>in research and teaching is anchored in the western philosophical tradition: </a:t>
            </a:r>
          </a:p>
          <a:p>
            <a:endParaRPr lang="en-US" dirty="0"/>
          </a:p>
        </p:txBody>
      </p:sp>
      <p:sp>
        <p:nvSpPr>
          <p:cNvPr id="12" name="TextBox 11"/>
          <p:cNvSpPr txBox="1"/>
          <p:nvPr/>
        </p:nvSpPr>
        <p:spPr>
          <a:xfrm>
            <a:off x="4305300" y="5422900"/>
            <a:ext cx="4089400" cy="338554"/>
          </a:xfrm>
          <a:prstGeom prst="rect">
            <a:avLst/>
          </a:prstGeom>
          <a:noFill/>
        </p:spPr>
        <p:txBody>
          <a:bodyPr wrap="square" rtlCol="0">
            <a:spAutoFit/>
          </a:bodyPr>
          <a:lstStyle/>
          <a:p>
            <a:r>
              <a:rPr lang="en-US" sz="1600" dirty="0" smtClean="0"/>
              <a:t>Baruch Spinoza </a:t>
            </a:r>
            <a:r>
              <a:rPr lang="en-US" sz="1600" dirty="0"/>
              <a:t>(1632-1677) </a:t>
            </a:r>
            <a:endParaRPr lang="en-US" dirty="0"/>
          </a:p>
        </p:txBody>
      </p:sp>
    </p:spTree>
    <p:extLst>
      <p:ext uri="{BB962C8B-B14F-4D97-AF65-F5344CB8AC3E}">
        <p14:creationId xmlns:p14="http://schemas.microsoft.com/office/powerpoint/2010/main" val="825502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2"/>
            <a:ext cx="8229600" cy="1143000"/>
          </a:xfrm>
        </p:spPr>
        <p:txBody>
          <a:bodyPr>
            <a:normAutofit/>
          </a:bodyPr>
          <a:lstStyle/>
          <a:p>
            <a:r>
              <a:rPr lang="en-US" sz="2400" dirty="0" smtClean="0"/>
              <a:t>Outline</a:t>
            </a:r>
            <a:endParaRPr lang="en-US" sz="2400" dirty="0"/>
          </a:p>
        </p:txBody>
      </p:sp>
      <p:sp>
        <p:nvSpPr>
          <p:cNvPr id="3" name="Content Placeholder 2"/>
          <p:cNvSpPr>
            <a:spLocks noGrp="1"/>
          </p:cNvSpPr>
          <p:nvPr>
            <p:ph idx="1"/>
          </p:nvPr>
        </p:nvSpPr>
        <p:spPr>
          <a:xfrm>
            <a:off x="457200" y="947738"/>
            <a:ext cx="8229600" cy="5554662"/>
          </a:xfrm>
        </p:spPr>
        <p:txBody>
          <a:bodyPr>
            <a:normAutofit fontScale="85000" lnSpcReduction="20000"/>
          </a:bodyPr>
          <a:lstStyle/>
          <a:p>
            <a:r>
              <a:rPr lang="en-US" sz="1900" dirty="0" smtClean="0"/>
              <a:t>The </a:t>
            </a:r>
            <a:r>
              <a:rPr lang="en-US" sz="1900" dirty="0"/>
              <a:t>concept of Research-</a:t>
            </a:r>
            <a:r>
              <a:rPr lang="en-US" sz="1900" dirty="0" smtClean="0"/>
              <a:t>University and the </a:t>
            </a:r>
            <a:r>
              <a:rPr lang="en-US" sz="1900" dirty="0" smtClean="0">
                <a:solidFill>
                  <a:srgbClr val="FF0000"/>
                </a:solidFill>
              </a:rPr>
              <a:t>von</a:t>
            </a:r>
            <a:r>
              <a:rPr lang="en-US" sz="1900" dirty="0" smtClean="0"/>
              <a:t> </a:t>
            </a:r>
            <a:r>
              <a:rPr lang="en-US" sz="1900" dirty="0" smtClean="0">
                <a:solidFill>
                  <a:srgbClr val="FF0000"/>
                </a:solidFill>
              </a:rPr>
              <a:t>Humboldt </a:t>
            </a:r>
            <a:r>
              <a:rPr lang="en-US" sz="1900" dirty="0" smtClean="0"/>
              <a:t>reform of 1810.</a:t>
            </a:r>
          </a:p>
          <a:p>
            <a:pPr marL="0" indent="0">
              <a:buNone/>
            </a:pPr>
            <a:r>
              <a:rPr lang="en-US" sz="1900" dirty="0" smtClean="0"/>
              <a:t> </a:t>
            </a:r>
          </a:p>
          <a:p>
            <a:r>
              <a:rPr lang="en-US" sz="1900" dirty="0" smtClean="0"/>
              <a:t>The </a:t>
            </a:r>
            <a:r>
              <a:rPr lang="en-US" sz="1900" dirty="0"/>
              <a:t>landscape of </a:t>
            </a:r>
            <a:r>
              <a:rPr lang="en-US" sz="1900" dirty="0">
                <a:solidFill>
                  <a:srgbClr val="FF0000"/>
                </a:solidFill>
              </a:rPr>
              <a:t>Research Universities in </a:t>
            </a:r>
            <a:r>
              <a:rPr lang="en-US" sz="1900" dirty="0" smtClean="0">
                <a:solidFill>
                  <a:srgbClr val="FF0000"/>
                </a:solidFill>
              </a:rPr>
              <a:t>Europe</a:t>
            </a:r>
            <a:r>
              <a:rPr lang="en-US" sz="1900" dirty="0" smtClean="0"/>
              <a:t>: the </a:t>
            </a:r>
            <a:r>
              <a:rPr lang="en-US" sz="1900" dirty="0"/>
              <a:t>role of </a:t>
            </a:r>
            <a:r>
              <a:rPr lang="en-US" sz="1900" dirty="0" smtClean="0"/>
              <a:t>LERU (</a:t>
            </a:r>
            <a:r>
              <a:rPr lang="en-US" sz="1900" dirty="0"/>
              <a:t>League of European Research Universities</a:t>
            </a:r>
            <a:r>
              <a:rPr lang="en-US" sz="1900" dirty="0" smtClean="0"/>
              <a:t>).</a:t>
            </a:r>
          </a:p>
          <a:p>
            <a:endParaRPr lang="en-US" sz="1900" dirty="0" smtClean="0"/>
          </a:p>
          <a:p>
            <a:r>
              <a:rPr lang="en-US" sz="1900" dirty="0" smtClean="0"/>
              <a:t>A </a:t>
            </a:r>
            <a:r>
              <a:rPr lang="en-US" sz="1900" dirty="0" smtClean="0">
                <a:solidFill>
                  <a:srgbClr val="FF0000"/>
                </a:solidFill>
              </a:rPr>
              <a:t>flow-chart </a:t>
            </a:r>
            <a:r>
              <a:rPr lang="en-US" sz="1900" dirty="0" smtClean="0"/>
              <a:t>of a Research-University.</a:t>
            </a:r>
          </a:p>
          <a:p>
            <a:endParaRPr lang="en-US" sz="1900" dirty="0" smtClean="0"/>
          </a:p>
          <a:p>
            <a:r>
              <a:rPr lang="en-US" sz="1900" dirty="0" smtClean="0">
                <a:solidFill>
                  <a:srgbClr val="FF0000"/>
                </a:solidFill>
              </a:rPr>
              <a:t>Research or Graduate Schools</a:t>
            </a:r>
            <a:r>
              <a:rPr lang="en-US" sz="1900" dirty="0" smtClean="0"/>
              <a:t>.</a:t>
            </a:r>
          </a:p>
          <a:p>
            <a:endParaRPr lang="en-US" sz="1900" dirty="0" smtClean="0"/>
          </a:p>
          <a:p>
            <a:r>
              <a:rPr lang="en-US" sz="1900" dirty="0" smtClean="0"/>
              <a:t>The Post-doc university  career – </a:t>
            </a:r>
            <a:r>
              <a:rPr lang="en-US" sz="1900" dirty="0" smtClean="0">
                <a:solidFill>
                  <a:srgbClr val="FF0000"/>
                </a:solidFill>
              </a:rPr>
              <a:t>tenure track-record</a:t>
            </a:r>
            <a:r>
              <a:rPr lang="en-US" sz="1900" dirty="0"/>
              <a:t>.</a:t>
            </a:r>
            <a:endParaRPr lang="en-US" sz="1900" dirty="0" smtClean="0"/>
          </a:p>
          <a:p>
            <a:pPr marL="0" indent="0">
              <a:buNone/>
            </a:pPr>
            <a:r>
              <a:rPr lang="en-US" sz="1900" dirty="0" smtClean="0"/>
              <a:t> </a:t>
            </a:r>
          </a:p>
          <a:p>
            <a:r>
              <a:rPr lang="en-US" sz="1900" dirty="0" smtClean="0"/>
              <a:t>The </a:t>
            </a:r>
            <a:r>
              <a:rPr lang="en-US" sz="1900" dirty="0" smtClean="0">
                <a:solidFill>
                  <a:srgbClr val="FF0000"/>
                </a:solidFill>
              </a:rPr>
              <a:t>challenge</a:t>
            </a:r>
            <a:r>
              <a:rPr lang="en-US" sz="1900" dirty="0" smtClean="0"/>
              <a:t>  </a:t>
            </a:r>
            <a:r>
              <a:rPr lang="en-US" sz="1900" dirty="0"/>
              <a:t>that research may  gradually become </a:t>
            </a:r>
            <a:r>
              <a:rPr lang="en-US" sz="1900" dirty="0" smtClean="0"/>
              <a:t>detached </a:t>
            </a:r>
            <a:r>
              <a:rPr lang="en-US" sz="1900" dirty="0"/>
              <a:t>from </a:t>
            </a:r>
            <a:r>
              <a:rPr lang="en-US" sz="1900" dirty="0" smtClean="0"/>
              <a:t>teaching.</a:t>
            </a:r>
          </a:p>
          <a:p>
            <a:endParaRPr lang="en-US" sz="1900" dirty="0" smtClean="0"/>
          </a:p>
          <a:p>
            <a:r>
              <a:rPr lang="en-US" sz="1900" dirty="0"/>
              <a:t>The </a:t>
            </a:r>
            <a:r>
              <a:rPr lang="en-US" sz="1900" dirty="0">
                <a:solidFill>
                  <a:srgbClr val="FF0000"/>
                </a:solidFill>
              </a:rPr>
              <a:t>challenge</a:t>
            </a:r>
            <a:r>
              <a:rPr lang="en-US" sz="1900" dirty="0"/>
              <a:t> of “market—oriented research</a:t>
            </a:r>
            <a:r>
              <a:rPr lang="en-US" sz="1900" dirty="0" smtClean="0"/>
              <a:t>”.</a:t>
            </a:r>
          </a:p>
          <a:p>
            <a:endParaRPr lang="en-US" sz="1900" dirty="0"/>
          </a:p>
          <a:p>
            <a:r>
              <a:rPr lang="en-US" sz="1900" dirty="0" smtClean="0"/>
              <a:t> </a:t>
            </a:r>
            <a:r>
              <a:rPr lang="en-US" sz="1900" dirty="0"/>
              <a:t>The puzzles of assessments and the nightmares of </a:t>
            </a:r>
            <a:r>
              <a:rPr lang="en-US" sz="1900" dirty="0" smtClean="0"/>
              <a:t>rankings.</a:t>
            </a:r>
          </a:p>
          <a:p>
            <a:endParaRPr lang="en-US" sz="1900" dirty="0" smtClean="0"/>
          </a:p>
          <a:p>
            <a:r>
              <a:rPr lang="en-US" sz="1900" dirty="0" smtClean="0">
                <a:solidFill>
                  <a:srgbClr val="FF0000"/>
                </a:solidFill>
              </a:rPr>
              <a:t>Pondering </a:t>
            </a:r>
            <a:r>
              <a:rPr lang="en-US" sz="1900" dirty="0">
                <a:solidFill>
                  <a:srgbClr val="FF0000"/>
                </a:solidFill>
              </a:rPr>
              <a:t>about </a:t>
            </a:r>
            <a:r>
              <a:rPr lang="en-US" sz="1900" dirty="0"/>
              <a:t>the differences in performance between Universities that belong, and Universities that do not belong to the LERU domain</a:t>
            </a:r>
            <a:r>
              <a:rPr lang="en-US" sz="1900" dirty="0" smtClean="0"/>
              <a:t>.</a:t>
            </a:r>
          </a:p>
          <a:p>
            <a:endParaRPr lang="en-US" sz="1900" dirty="0" smtClean="0"/>
          </a:p>
          <a:p>
            <a:r>
              <a:rPr lang="en-US" sz="1900" dirty="0">
                <a:solidFill>
                  <a:srgbClr val="0000FF"/>
                </a:solidFill>
              </a:rPr>
              <a:t>What is necessary for a University to reach the Research-intensive” level and eventually to be candidate to LERU membership? </a:t>
            </a:r>
            <a:r>
              <a:rPr lang="en-US" sz="1900" dirty="0">
                <a:solidFill>
                  <a:srgbClr val="FF0000"/>
                </a:solidFill>
              </a:rPr>
              <a:t>Five critical </a:t>
            </a:r>
            <a:r>
              <a:rPr lang="en-US" sz="1900" dirty="0" smtClean="0">
                <a:solidFill>
                  <a:srgbClr val="FF0000"/>
                </a:solidFill>
              </a:rPr>
              <a:t>points.</a:t>
            </a:r>
            <a:endParaRPr lang="en-US" sz="1900" dirty="0"/>
          </a:p>
          <a:p>
            <a:endParaRPr lang="en-US" sz="2000" dirty="0"/>
          </a:p>
          <a:p>
            <a:endParaRPr lang="en-US" sz="2400" dirty="0"/>
          </a:p>
        </p:txBody>
      </p:sp>
      <p:sp>
        <p:nvSpPr>
          <p:cNvPr id="6" name="Frame 5"/>
          <p:cNvSpPr/>
          <p:nvPr/>
        </p:nvSpPr>
        <p:spPr>
          <a:xfrm>
            <a:off x="596900" y="1410732"/>
            <a:ext cx="7835900" cy="570468"/>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02272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430"/>
            <a:ext cx="8229600" cy="1143000"/>
          </a:xfrm>
        </p:spPr>
        <p:txBody>
          <a:bodyPr>
            <a:normAutofit/>
          </a:bodyPr>
          <a:lstStyle/>
          <a:p>
            <a:r>
              <a:rPr lang="en-US" sz="2800" dirty="0" smtClean="0"/>
              <a:t>Examples of Research Universities </a:t>
            </a:r>
            <a:endParaRPr lang="en-US" sz="2800" dirty="0"/>
          </a:p>
        </p:txBody>
      </p:sp>
      <p:sp>
        <p:nvSpPr>
          <p:cNvPr id="3" name="TextBox 2"/>
          <p:cNvSpPr txBox="1"/>
          <p:nvPr/>
        </p:nvSpPr>
        <p:spPr>
          <a:xfrm>
            <a:off x="619932" y="757989"/>
            <a:ext cx="7923036" cy="830997"/>
          </a:xfrm>
          <a:prstGeom prst="rect">
            <a:avLst/>
          </a:prstGeom>
          <a:noFill/>
        </p:spPr>
        <p:txBody>
          <a:bodyPr wrap="square" rtlCol="0">
            <a:spAutoFit/>
          </a:bodyPr>
          <a:lstStyle/>
          <a:p>
            <a:pPr algn="ctr"/>
            <a:r>
              <a:rPr lang="en-US" sz="2400" dirty="0" smtClean="0"/>
              <a:t>The landscape of Research Universities in Europe: </a:t>
            </a:r>
          </a:p>
          <a:p>
            <a:pPr algn="ctr"/>
            <a:r>
              <a:rPr lang="en-US" sz="2400" dirty="0" smtClean="0"/>
              <a:t>the role of LERU(League of European Research Universities)</a:t>
            </a:r>
            <a:endParaRPr lang="en-US" sz="2400" dirty="0"/>
          </a:p>
        </p:txBody>
      </p:sp>
      <p:sp>
        <p:nvSpPr>
          <p:cNvPr id="4" name="TextBox 3"/>
          <p:cNvSpPr txBox="1"/>
          <p:nvPr/>
        </p:nvSpPr>
        <p:spPr>
          <a:xfrm>
            <a:off x="257045" y="1587425"/>
            <a:ext cx="8429755" cy="923330"/>
          </a:xfrm>
          <a:prstGeom prst="rect">
            <a:avLst/>
          </a:prstGeom>
          <a:noFill/>
        </p:spPr>
        <p:txBody>
          <a:bodyPr wrap="square" rtlCol="0">
            <a:spAutoFit/>
          </a:bodyPr>
          <a:lstStyle/>
          <a:p>
            <a:r>
              <a:rPr lang="en-US" dirty="0" smtClean="0"/>
              <a:t>At the meeting celebrating the 100h anniversary of the American Association of Universities in  April 2001 the rectors of four  universities (indicated below  </a:t>
            </a:r>
            <a:r>
              <a:rPr lang="en-US" dirty="0" smtClean="0">
                <a:solidFill>
                  <a:srgbClr val="FF0000"/>
                </a:solidFill>
              </a:rPr>
              <a:t>in red) </a:t>
            </a:r>
            <a:r>
              <a:rPr lang="en-US" dirty="0" smtClean="0"/>
              <a:t>took the initiative of launching LERU.  </a:t>
            </a:r>
            <a:endParaRPr lang="en-US" dirty="0"/>
          </a:p>
        </p:txBody>
      </p:sp>
      <p:sp>
        <p:nvSpPr>
          <p:cNvPr id="6" name="TextBox 5"/>
          <p:cNvSpPr txBox="1"/>
          <p:nvPr/>
        </p:nvSpPr>
        <p:spPr>
          <a:xfrm>
            <a:off x="257045" y="2779356"/>
            <a:ext cx="8618570" cy="3416320"/>
          </a:xfrm>
          <a:prstGeom prst="rect">
            <a:avLst/>
          </a:prstGeom>
          <a:noFill/>
        </p:spPr>
        <p:txBody>
          <a:bodyPr wrap="square" rtlCol="0">
            <a:spAutoFit/>
          </a:bodyPr>
          <a:lstStyle/>
          <a:p>
            <a:pPr marL="285750" indent="-285750">
              <a:buFont typeface="Wingdings" charset="2"/>
              <a:buChar char="§"/>
            </a:pPr>
            <a:r>
              <a:rPr lang="en-US" dirty="0" smtClean="0">
                <a:solidFill>
                  <a:srgbClr val="FF0000"/>
                </a:solidFill>
              </a:rPr>
              <a:t>University </a:t>
            </a:r>
            <a:r>
              <a:rPr lang="en-US" dirty="0">
                <a:solidFill>
                  <a:srgbClr val="FF0000"/>
                </a:solidFill>
              </a:rPr>
              <a:t>of </a:t>
            </a:r>
            <a:r>
              <a:rPr lang="en-US" dirty="0" smtClean="0">
                <a:solidFill>
                  <a:srgbClr val="FF0000"/>
                </a:solidFill>
              </a:rPr>
              <a:t>Cambridge</a:t>
            </a:r>
          </a:p>
          <a:p>
            <a:pPr marL="285750" indent="-285750">
              <a:buFont typeface="Wingdings" charset="2"/>
              <a:buChar char="§"/>
            </a:pPr>
            <a:r>
              <a:rPr lang="en-US" dirty="0" smtClean="0"/>
              <a:t>University </a:t>
            </a:r>
            <a:r>
              <a:rPr lang="en-US" dirty="0"/>
              <a:t>of </a:t>
            </a:r>
            <a:r>
              <a:rPr lang="en-US" dirty="0" smtClean="0"/>
              <a:t>Edinburgh</a:t>
            </a:r>
          </a:p>
          <a:p>
            <a:pPr marL="285750" indent="-285750">
              <a:buFont typeface="Wingdings" charset="2"/>
              <a:buChar char="§"/>
            </a:pPr>
            <a:r>
              <a:rPr lang="en-US" dirty="0" err="1" smtClean="0"/>
              <a:t>Université</a:t>
            </a:r>
            <a:r>
              <a:rPr lang="en-US" dirty="0" smtClean="0"/>
              <a:t> </a:t>
            </a:r>
            <a:r>
              <a:rPr lang="en-US" dirty="0"/>
              <a:t>de </a:t>
            </a:r>
            <a:r>
              <a:rPr lang="en-US" dirty="0" smtClean="0"/>
              <a:t>Genève</a:t>
            </a:r>
          </a:p>
          <a:p>
            <a:pPr marL="285750" indent="-285750">
              <a:buFont typeface="Wingdings" charset="2"/>
              <a:buChar char="§"/>
            </a:pPr>
            <a:r>
              <a:rPr lang="en-US" dirty="0" err="1" smtClean="0"/>
              <a:t>Universität</a:t>
            </a:r>
            <a:r>
              <a:rPr lang="en-US" dirty="0" smtClean="0"/>
              <a:t> Heidelberg</a:t>
            </a:r>
          </a:p>
          <a:p>
            <a:pPr marL="285750" indent="-285750">
              <a:buFont typeface="Wingdings" charset="2"/>
              <a:buChar char="§"/>
            </a:pPr>
            <a:r>
              <a:rPr lang="en-US" dirty="0" err="1" smtClean="0"/>
              <a:t>Helsingin</a:t>
            </a:r>
            <a:r>
              <a:rPr lang="en-US" dirty="0" smtClean="0"/>
              <a:t> </a:t>
            </a:r>
            <a:r>
              <a:rPr lang="en-US" dirty="0" err="1"/>
              <a:t>yliopisto</a:t>
            </a:r>
            <a:r>
              <a:rPr lang="en-US" dirty="0"/>
              <a:t> (University of Helsinki</a:t>
            </a:r>
            <a:r>
              <a:rPr lang="en-US" dirty="0" smtClean="0"/>
              <a:t>)</a:t>
            </a:r>
          </a:p>
          <a:p>
            <a:pPr marL="285750" indent="-285750">
              <a:buFont typeface="Wingdings" charset="2"/>
              <a:buChar char="§"/>
            </a:pPr>
            <a:r>
              <a:rPr lang="en-US" dirty="0" err="1" smtClean="0"/>
              <a:t>Karolinska</a:t>
            </a:r>
            <a:r>
              <a:rPr lang="en-US" dirty="0" smtClean="0"/>
              <a:t> </a:t>
            </a:r>
            <a:r>
              <a:rPr lang="en-US" dirty="0" err="1"/>
              <a:t>Institutet</a:t>
            </a:r>
            <a:r>
              <a:rPr lang="en-US" dirty="0"/>
              <a:t> (Stockholm) (until 31-3-2011</a:t>
            </a:r>
            <a:r>
              <a:rPr lang="en-US" dirty="0" smtClean="0"/>
              <a:t>)</a:t>
            </a:r>
          </a:p>
          <a:p>
            <a:pPr marL="285750" indent="-285750">
              <a:buFont typeface="Wingdings" charset="2"/>
              <a:buChar char="§"/>
            </a:pPr>
            <a:r>
              <a:rPr lang="en-US" dirty="0" err="1" smtClean="0">
                <a:solidFill>
                  <a:srgbClr val="FF0000"/>
                </a:solidFill>
              </a:rPr>
              <a:t>Universiteit</a:t>
            </a:r>
            <a:r>
              <a:rPr lang="en-US" dirty="0" smtClean="0">
                <a:solidFill>
                  <a:srgbClr val="FF0000"/>
                </a:solidFill>
              </a:rPr>
              <a:t> Leiden</a:t>
            </a:r>
          </a:p>
          <a:p>
            <a:pPr marL="285750" indent="-285750">
              <a:buFont typeface="Wingdings" charset="2"/>
              <a:buChar char="§"/>
            </a:pPr>
            <a:r>
              <a:rPr lang="en-US" dirty="0" smtClean="0">
                <a:solidFill>
                  <a:srgbClr val="FF0000"/>
                </a:solidFill>
              </a:rPr>
              <a:t>KU Leuven/Louvain</a:t>
            </a:r>
          </a:p>
          <a:p>
            <a:pPr marL="285750" indent="-285750">
              <a:buFont typeface="Wingdings" charset="2"/>
              <a:buChar char="§"/>
            </a:pPr>
            <a:r>
              <a:rPr lang="en-US" dirty="0" err="1" smtClean="0"/>
              <a:t>Università</a:t>
            </a:r>
            <a:r>
              <a:rPr lang="en-US" dirty="0" smtClean="0"/>
              <a:t> </a:t>
            </a:r>
            <a:r>
              <a:rPr lang="en-US" dirty="0" err="1"/>
              <a:t>degli</a:t>
            </a:r>
            <a:r>
              <a:rPr lang="en-US" dirty="0"/>
              <a:t> </a:t>
            </a:r>
            <a:r>
              <a:rPr lang="en-US" dirty="0" err="1"/>
              <a:t>Studi</a:t>
            </a:r>
            <a:r>
              <a:rPr lang="en-US" dirty="0"/>
              <a:t> di </a:t>
            </a:r>
            <a:r>
              <a:rPr lang="en-US" dirty="0" smtClean="0"/>
              <a:t>Milano</a:t>
            </a:r>
          </a:p>
          <a:p>
            <a:pPr marL="285750" indent="-285750">
              <a:buFont typeface="Wingdings" charset="2"/>
              <a:buChar char="§"/>
            </a:pPr>
            <a:r>
              <a:rPr lang="en-US" dirty="0" smtClean="0"/>
              <a:t>Ludwig</a:t>
            </a:r>
            <a:r>
              <a:rPr lang="en-US" dirty="0"/>
              <a:t>-</a:t>
            </a:r>
            <a:r>
              <a:rPr lang="en-US" dirty="0" err="1"/>
              <a:t>Maximilians</a:t>
            </a:r>
            <a:r>
              <a:rPr lang="en-US" dirty="0"/>
              <a:t> </a:t>
            </a:r>
            <a:r>
              <a:rPr lang="en-US" dirty="0" err="1"/>
              <a:t>Universität</a:t>
            </a:r>
            <a:r>
              <a:rPr lang="en-US" dirty="0"/>
              <a:t> </a:t>
            </a:r>
            <a:r>
              <a:rPr lang="en-US" dirty="0" err="1" smtClean="0"/>
              <a:t>München</a:t>
            </a:r>
            <a:endParaRPr lang="en-US" dirty="0" smtClean="0"/>
          </a:p>
          <a:p>
            <a:pPr marL="285750" indent="-285750">
              <a:buFont typeface="Wingdings" charset="2"/>
              <a:buChar char="§"/>
            </a:pPr>
            <a:r>
              <a:rPr lang="en-US" dirty="0" smtClean="0">
                <a:solidFill>
                  <a:srgbClr val="FF0000"/>
                </a:solidFill>
              </a:rPr>
              <a:t>University </a:t>
            </a:r>
            <a:r>
              <a:rPr lang="en-US" dirty="0">
                <a:solidFill>
                  <a:srgbClr val="FF0000"/>
                </a:solidFill>
              </a:rPr>
              <a:t>of </a:t>
            </a:r>
            <a:r>
              <a:rPr lang="en-US" dirty="0" smtClean="0">
                <a:solidFill>
                  <a:srgbClr val="FF0000"/>
                </a:solidFill>
              </a:rPr>
              <a:t>Oxford</a:t>
            </a:r>
          </a:p>
          <a:p>
            <a:pPr marL="285750" indent="-285750">
              <a:buFont typeface="Wingdings" charset="2"/>
              <a:buChar char="§"/>
            </a:pPr>
            <a:r>
              <a:rPr lang="en-US" dirty="0" err="1" smtClean="0"/>
              <a:t>Université</a:t>
            </a:r>
            <a:r>
              <a:rPr lang="en-US" dirty="0" smtClean="0"/>
              <a:t> </a:t>
            </a:r>
            <a:r>
              <a:rPr lang="en-US" dirty="0"/>
              <a:t>Louis Pasteur Strasbourg (since 1-1-2009: </a:t>
            </a:r>
            <a:r>
              <a:rPr lang="en-US" dirty="0" err="1"/>
              <a:t>Université</a:t>
            </a:r>
            <a:r>
              <a:rPr lang="en-US" dirty="0"/>
              <a:t> de Strasbourg</a:t>
            </a:r>
            <a:r>
              <a:rPr lang="en-US" dirty="0" smtClean="0"/>
              <a:t>)</a:t>
            </a:r>
            <a:endParaRPr lang="en-US" dirty="0"/>
          </a:p>
        </p:txBody>
      </p:sp>
      <p:sp>
        <p:nvSpPr>
          <p:cNvPr id="7" name="TextBox 6"/>
          <p:cNvSpPr txBox="1"/>
          <p:nvPr/>
        </p:nvSpPr>
        <p:spPr>
          <a:xfrm>
            <a:off x="306000" y="2464271"/>
            <a:ext cx="7133189" cy="646331"/>
          </a:xfrm>
          <a:prstGeom prst="rect">
            <a:avLst/>
          </a:prstGeom>
          <a:noFill/>
        </p:spPr>
        <p:txBody>
          <a:bodyPr wrap="square" rtlCol="0">
            <a:spAutoFit/>
          </a:bodyPr>
          <a:lstStyle/>
          <a:p>
            <a:r>
              <a:rPr lang="en-US" dirty="0" smtClean="0"/>
              <a:t>The </a:t>
            </a:r>
            <a:r>
              <a:rPr lang="en-US" dirty="0" smtClean="0">
                <a:solidFill>
                  <a:srgbClr val="0000FF"/>
                </a:solidFill>
              </a:rPr>
              <a:t>twelve Founding Members of LERU (2002) </a:t>
            </a:r>
            <a:r>
              <a:rPr lang="en-US" dirty="0" smtClean="0"/>
              <a:t>(alphabetical order) : </a:t>
            </a:r>
          </a:p>
          <a:p>
            <a:endParaRPr lang="en-US" dirty="0"/>
          </a:p>
        </p:txBody>
      </p:sp>
      <p:sp>
        <p:nvSpPr>
          <p:cNvPr id="8" name="TextBox 7"/>
          <p:cNvSpPr txBox="1"/>
          <p:nvPr/>
        </p:nvSpPr>
        <p:spPr>
          <a:xfrm>
            <a:off x="5912036" y="3235303"/>
            <a:ext cx="2774764" cy="2031325"/>
          </a:xfrm>
          <a:prstGeom prst="rect">
            <a:avLst/>
          </a:prstGeom>
          <a:noFill/>
        </p:spPr>
        <p:txBody>
          <a:bodyPr wrap="square" rtlCol="0">
            <a:spAutoFit/>
          </a:bodyPr>
          <a:lstStyle/>
          <a:p>
            <a:r>
              <a:rPr lang="en-US" dirty="0" smtClean="0"/>
              <a:t>The starting group commissioned an analysis to gauge the research performance of 40 European Universities; in 2002, 12 were admitted as Founding members of LERU</a:t>
            </a:r>
            <a:endParaRPr lang="en-US" dirty="0"/>
          </a:p>
        </p:txBody>
      </p:sp>
      <p:sp>
        <p:nvSpPr>
          <p:cNvPr id="9" name="TextBox 8"/>
          <p:cNvSpPr txBox="1"/>
          <p:nvPr/>
        </p:nvSpPr>
        <p:spPr>
          <a:xfrm>
            <a:off x="623520" y="6152740"/>
            <a:ext cx="7949685" cy="646331"/>
          </a:xfrm>
          <a:prstGeom prst="rect">
            <a:avLst/>
          </a:prstGeom>
          <a:noFill/>
        </p:spPr>
        <p:txBody>
          <a:bodyPr wrap="square" rtlCol="0">
            <a:spAutoFit/>
          </a:bodyPr>
          <a:lstStyle/>
          <a:p>
            <a:r>
              <a:rPr lang="en-US" dirty="0" smtClean="0">
                <a:solidFill>
                  <a:srgbClr val="0000FF"/>
                </a:solidFill>
              </a:rPr>
              <a:t>Since 2006 a number of “carefully selected” Universities  were invited to join; some other applied or made enquiries about </a:t>
            </a:r>
            <a:r>
              <a:rPr lang="en-US" dirty="0">
                <a:solidFill>
                  <a:srgbClr val="0000FF"/>
                </a:solidFill>
              </a:rPr>
              <a:t>t</a:t>
            </a:r>
            <a:r>
              <a:rPr lang="en-US" dirty="0" smtClean="0">
                <a:solidFill>
                  <a:srgbClr val="0000FF"/>
                </a:solidFill>
              </a:rPr>
              <a:t>he possibility of becoming members. </a:t>
            </a:r>
            <a:endParaRPr lang="en-US" dirty="0">
              <a:solidFill>
                <a:srgbClr val="0000FF"/>
              </a:solidFill>
            </a:endParaRPr>
          </a:p>
        </p:txBody>
      </p:sp>
    </p:spTree>
    <p:extLst>
      <p:ext uri="{BB962C8B-B14F-4D97-AF65-F5344CB8AC3E}">
        <p14:creationId xmlns:p14="http://schemas.microsoft.com/office/powerpoint/2010/main" val="2029541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8056</TotalTime>
  <Words>4773</Words>
  <Application>Microsoft Macintosh PowerPoint</Application>
  <PresentationFormat>On-screen Show (4:3)</PresentationFormat>
  <Paragraphs>602</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"Research-intensive Universities, challenges and dilemmas - an European perspective”  </vt:lpstr>
      <vt:lpstr>Outline</vt:lpstr>
      <vt:lpstr>Outline</vt:lpstr>
      <vt:lpstr>Research Universities Humboldt University Berlin</vt:lpstr>
      <vt:lpstr>Research Universities</vt:lpstr>
      <vt:lpstr>(a) The union of teaching and research in the work of the individual scholar or scientist</vt:lpstr>
      <vt:lpstr>PowerPoint Presentation</vt:lpstr>
      <vt:lpstr>Outline</vt:lpstr>
      <vt:lpstr>Examples of Research Universities </vt:lpstr>
      <vt:lpstr>PowerPoint Presentation</vt:lpstr>
      <vt:lpstr>PowerPoint Presentation</vt:lpstr>
      <vt:lpstr>Outline</vt:lpstr>
      <vt:lpstr>Flow-chart of a Research University </vt:lpstr>
      <vt:lpstr>Flow-chart of a Research University </vt:lpstr>
      <vt:lpstr>Outline</vt:lpstr>
      <vt:lpstr>The role of Research, or Graduate, Schools </vt:lpstr>
      <vt:lpstr>Research  training and quality assurance </vt:lpstr>
      <vt:lpstr>Flow-chart of a Research University </vt:lpstr>
      <vt:lpstr>Outline</vt:lpstr>
      <vt:lpstr>The post-doc scientific career</vt:lpstr>
      <vt:lpstr>Outline</vt:lpstr>
      <vt:lpstr>Research Universities</vt:lpstr>
      <vt:lpstr>The “integrationist” that may be called the  “conventional wisdom model”  </vt:lpstr>
      <vt:lpstr>Outline</vt:lpstr>
      <vt:lpstr>Flow-chart of a Research University </vt:lpstr>
      <vt:lpstr>The challenge of “market—oriented research”</vt:lpstr>
      <vt:lpstr>PowerPoint Presentation</vt:lpstr>
      <vt:lpstr>Should the Bayh-Dole Act be also applied in Europe? </vt:lpstr>
      <vt:lpstr>Outline</vt:lpstr>
      <vt:lpstr>Flow-chart of a Research University </vt:lpstr>
      <vt:lpstr>PowerPoint Presentation</vt:lpstr>
      <vt:lpstr>PowerPoint Presentation</vt:lpstr>
      <vt:lpstr>Flow-chart of a Research University </vt:lpstr>
      <vt:lpstr>Outline</vt:lpstr>
      <vt:lpstr>PowerPoint Presentation</vt:lpstr>
      <vt:lpstr>PowerPoint Presentation</vt:lpstr>
      <vt:lpstr>Outline</vt:lpstr>
      <vt:lpstr>PowerPoint Presentation</vt:lpstr>
      <vt:lpstr>PowerPoint Presentation</vt:lpstr>
      <vt:lpstr>Outline</vt:lpstr>
    </vt:vector>
  </TitlesOfParts>
  <Company>UvA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Lopes da Silva</dc:creator>
  <cp:lastModifiedBy>Fernando Lopes da Silva</cp:lastModifiedBy>
  <cp:revision>176</cp:revision>
  <dcterms:created xsi:type="dcterms:W3CDTF">2016-10-17T08:40:54Z</dcterms:created>
  <dcterms:modified xsi:type="dcterms:W3CDTF">2016-10-28T15:29:47Z</dcterms:modified>
</cp:coreProperties>
</file>