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73" r:id="rId2"/>
    <p:sldId id="275" r:id="rId3"/>
    <p:sldId id="274" r:id="rId4"/>
    <p:sldId id="276" r:id="rId5"/>
    <p:sldId id="277" r:id="rId6"/>
    <p:sldId id="278" r:id="rId7"/>
    <p:sldId id="282" r:id="rId8"/>
    <p:sldId id="300" r:id="rId9"/>
    <p:sldId id="301" r:id="rId10"/>
    <p:sldId id="281" r:id="rId11"/>
    <p:sldId id="283" r:id="rId12"/>
    <p:sldId id="280" r:id="rId13"/>
    <p:sldId id="287" r:id="rId14"/>
    <p:sldId id="286" r:id="rId15"/>
    <p:sldId id="284" r:id="rId16"/>
    <p:sldId id="289" r:id="rId17"/>
    <p:sldId id="279" r:id="rId18"/>
    <p:sldId id="296" r:id="rId19"/>
    <p:sldId id="291" r:id="rId20"/>
    <p:sldId id="290" r:id="rId21"/>
    <p:sldId id="299" r:id="rId22"/>
    <p:sldId id="285" r:id="rId23"/>
    <p:sldId id="288" r:id="rId24"/>
    <p:sldId id="297" r:id="rId25"/>
    <p:sldId id="295" r:id="rId26"/>
    <p:sldId id="293" r:id="rId27"/>
    <p:sldId id="292" r:id="rId28"/>
    <p:sldId id="298" r:id="rId29"/>
  </p:sldIdLst>
  <p:sldSz cx="9144000" cy="6858000" type="screen4x3"/>
  <p:notesSz cx="6858000" cy="9144000"/>
  <p:defaultTextStyle>
    <a:defPPr>
      <a:defRPr lang="en-IE"/>
    </a:defPPr>
    <a:lvl1pPr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46"/>
    <p:restoredTop sz="96763"/>
  </p:normalViewPr>
  <p:slideViewPr>
    <p:cSldViewPr snapToObjects="1">
      <p:cViewPr>
        <p:scale>
          <a:sx n="112" d="100"/>
          <a:sy n="112" d="100"/>
        </p:scale>
        <p:origin x="2568" y="728"/>
      </p:cViewPr>
      <p:guideLst>
        <p:guide orient="horz" pos="2160"/>
        <p:guide pos="2880"/>
      </p:guideLst>
    </p:cSldViewPr>
  </p:slideViewPr>
  <p:outlineViewPr>
    <p:cViewPr>
      <p:scale>
        <a:sx n="33" d="100"/>
        <a:sy n="33" d="100"/>
      </p:scale>
      <p:origin x="0" y="-10344"/>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10" d="100"/>
          <a:sy n="110" d="100"/>
        </p:scale>
        <p:origin x="5312" y="192"/>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IE"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06F0AD72-459E-F34F-8785-6AAB4494622A}" type="datetimeFigureOut">
              <a:rPr lang="en-IE"/>
              <a:pPr>
                <a:defRPr/>
              </a:pPr>
              <a:t>21/10/2016</a:t>
            </a:fld>
            <a:endParaRPr lang="en-IE"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IE"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131B657D-A479-2549-893D-742EA6320170}" type="slidenum">
              <a:rPr lang="en-IE"/>
              <a:pPr>
                <a:defRPr/>
              </a:pPr>
              <a:t>‹#›</a:t>
            </a:fld>
            <a:endParaRPr lang="en-IE" dirty="0"/>
          </a:p>
        </p:txBody>
      </p:sp>
    </p:spTree>
    <p:extLst>
      <p:ext uri="{BB962C8B-B14F-4D97-AF65-F5344CB8AC3E}">
        <p14:creationId xmlns:p14="http://schemas.microsoft.com/office/powerpoint/2010/main" val="320171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n-IE"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a:defRPr/>
            </a:pPr>
            <a:fld id="{DEDCFC26-0552-8946-A953-09FA051E138B}" type="datetimeFigureOut">
              <a:rPr lang="en-IE" altLang="en-US"/>
              <a:pPr>
                <a:defRPr/>
              </a:pPr>
              <a:t>21/10/2016</a:t>
            </a:fld>
            <a:endParaRPr lang="en-IE"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IE"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n-I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CB60010-D6C6-2C49-AEFE-2A17BA80FEAA}" type="slidenum">
              <a:rPr lang="en-IE" altLang="en-US"/>
              <a:pPr>
                <a:defRPr/>
              </a:pPr>
              <a:t>‹#›</a:t>
            </a:fld>
            <a:endParaRPr lang="en-IE" altLang="en-US" dirty="0"/>
          </a:p>
        </p:txBody>
      </p:sp>
    </p:spTree>
    <p:extLst>
      <p:ext uri="{BB962C8B-B14F-4D97-AF65-F5344CB8AC3E}">
        <p14:creationId xmlns:p14="http://schemas.microsoft.com/office/powerpoint/2010/main" val="1978714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en.wikipedia.org/wiki/Engaged_scholarship"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chronicle.com/blogs/worldwise/europe-looks-for-better-ways-to-measure-the-value-of-the-arts-and-humanities/31413"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Niels_Bohr" TargetMode="External"/><Relationship Id="rId4" Type="http://schemas.openxmlformats.org/officeDocument/2006/relationships/hyperlink" Target="https://en.wikipedia.org/wiki/Thomas_Edison"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a:t>
            </a:fld>
            <a:endParaRPr lang="en-IE" altLang="en-US" dirty="0"/>
          </a:p>
        </p:txBody>
      </p:sp>
    </p:spTree>
    <p:extLst>
      <p:ext uri="{BB962C8B-B14F-4D97-AF65-F5344CB8AC3E}">
        <p14:creationId xmlns:p14="http://schemas.microsoft.com/office/powerpoint/2010/main" val="67534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10</a:t>
            </a:fld>
            <a:endParaRPr lang="en-IE" altLang="en-US" dirty="0"/>
          </a:p>
        </p:txBody>
      </p:sp>
    </p:spTree>
    <p:extLst>
      <p:ext uri="{BB962C8B-B14F-4D97-AF65-F5344CB8AC3E}">
        <p14:creationId xmlns:p14="http://schemas.microsoft.com/office/powerpoint/2010/main" val="28551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914400" rtl="0" eaLnBrk="0" fontAlgn="base" latinLnBrk="0" hangingPunct="0">
              <a:lnSpc>
                <a:spcPct val="100000"/>
              </a:lnSpc>
              <a:spcBef>
                <a:spcPct val="30000"/>
              </a:spcBef>
              <a:spcAft>
                <a:spcPct val="0"/>
              </a:spcAft>
              <a:buClrTx/>
              <a:buSzTx/>
              <a:buFontTx/>
              <a:buNone/>
              <a:tabLst/>
              <a:defRPr/>
            </a:pPr>
            <a:r>
              <a:rPr lang="en-GB" dirty="0" smtClean="0"/>
              <a:t>The shift was marked initially by the publication of </a:t>
            </a:r>
            <a:r>
              <a:rPr lang="en-GB" i="1" dirty="0" smtClean="0"/>
              <a:t>Science, The Endless Frontier</a:t>
            </a:r>
            <a:r>
              <a:rPr lang="en-GB" dirty="0" smtClean="0"/>
              <a:t> (1945) by Vannevar Bush, Director of the US Office of Scientific Research and Development under Franklin D. Roosevelt. </a:t>
            </a:r>
            <a:endParaRPr lang="en-GB" dirty="0" smtClean="0"/>
          </a:p>
          <a:p>
            <a:pPr marL="0" marR="0" lvl="1" indent="0" algn="just" defTabSz="914400" rtl="0" eaLnBrk="0" fontAlgn="base" latinLnBrk="0" hangingPunct="0">
              <a:lnSpc>
                <a:spcPct val="100000"/>
              </a:lnSpc>
              <a:spcBef>
                <a:spcPct val="30000"/>
              </a:spcBef>
              <a:spcAft>
                <a:spcPct val="0"/>
              </a:spcAft>
              <a:buClrTx/>
              <a:buSzTx/>
              <a:buFontTx/>
              <a:buNone/>
              <a:tabLst/>
              <a:defRPr/>
            </a:pPr>
            <a:r>
              <a:rPr lang="en-GB" dirty="0" smtClean="0"/>
              <a:t>It </a:t>
            </a:r>
            <a:r>
              <a:rPr lang="en-GB" dirty="0" smtClean="0"/>
              <a:t>closely aligned social and economic progress with the belief that “new products, new industries, and more jobs require continuous additions to knowledge of the laws of nature, and the application of that knowledge to practical purposes”, thereby setting out the basis for structured governmental research funding at national level.</a:t>
            </a:r>
            <a:r>
              <a:rPr lang="en-US" dirty="0" smtClean="0"/>
              <a:t> </a:t>
            </a:r>
            <a:endParaRPr lang="en-IE" dirty="0" smtClean="0"/>
          </a:p>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11</a:t>
            </a:fld>
            <a:endParaRPr lang="en-IE" altLang="en-US" dirty="0"/>
          </a:p>
        </p:txBody>
      </p:sp>
    </p:spTree>
    <p:extLst>
      <p:ext uri="{BB962C8B-B14F-4D97-AF65-F5344CB8AC3E}">
        <p14:creationId xmlns:p14="http://schemas.microsoft.com/office/powerpoint/2010/main" val="85178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2656" y="4343398"/>
            <a:ext cx="6336704" cy="4621090"/>
          </a:xfrm>
        </p:spPr>
        <p:txBody>
          <a:bodyPr>
            <a:normAutofit fontScale="55000" lnSpcReduction="20000"/>
          </a:bodyPr>
          <a:lstStyle/>
          <a:p>
            <a:endParaRPr lang="en-GB" sz="1200" kern="1200" dirty="0" smtClean="0">
              <a:solidFill>
                <a:schemeClr val="tx1"/>
              </a:solidFill>
              <a:effectLst/>
              <a:latin typeface="+mn-lt"/>
              <a:ea typeface="ＭＳ Ｐゴシック" charset="0"/>
              <a:cs typeface="+mn-cs"/>
            </a:endParaRPr>
          </a:p>
          <a:p>
            <a:pPr>
              <a:lnSpc>
                <a:spcPct val="120000"/>
              </a:lnSpc>
              <a:spcAft>
                <a:spcPts val="0"/>
              </a:spcAft>
            </a:pPr>
            <a:r>
              <a:rPr lang="en-GB" sz="2200" kern="1200" dirty="0" smtClean="0">
                <a:solidFill>
                  <a:schemeClr val="tx1"/>
                </a:solidFill>
                <a:effectLst/>
              </a:rPr>
              <a:t>Boyer (1990) </a:t>
            </a:r>
            <a:r>
              <a:rPr lang="en-GB" sz="2200" kern="1200" dirty="0" smtClean="0">
                <a:solidFill>
                  <a:schemeClr val="tx1"/>
                </a:solidFill>
                <a:effectLst/>
              </a:rPr>
              <a:t>challenged </a:t>
            </a:r>
            <a:r>
              <a:rPr lang="en-GB" sz="2200" kern="1200" dirty="0" smtClean="0">
                <a:solidFill>
                  <a:schemeClr val="tx1"/>
                </a:solidFill>
                <a:effectLst/>
              </a:rPr>
              <a:t>what he perceived as elitist views within and about academic practice. Writing for the Carnegie Foundation, he criticised </a:t>
            </a:r>
            <a:r>
              <a:rPr lang="en-GB" sz="2200" kern="1200" dirty="0" smtClean="0">
                <a:solidFill>
                  <a:schemeClr val="tx1"/>
                </a:solidFill>
                <a:effectLst/>
              </a:rPr>
              <a:t>crude </a:t>
            </a:r>
            <a:r>
              <a:rPr lang="en-GB" sz="2200" kern="1200" dirty="0" smtClean="0">
                <a:solidFill>
                  <a:schemeClr val="tx1"/>
                </a:solidFill>
                <a:effectLst/>
              </a:rPr>
              <a:t>hierarchical apportioning of prestige which had emerged between fundamental and applied research. </a:t>
            </a:r>
            <a:r>
              <a:rPr lang="en-IE" sz="2200" kern="1200" dirty="0" smtClean="0">
                <a:solidFill>
                  <a:schemeClr val="tx1"/>
                </a:solidFill>
              </a:rPr>
              <a:t>He proposed four different categories:</a:t>
            </a:r>
          </a:p>
          <a:p>
            <a:pPr marL="285750" indent="-285750">
              <a:lnSpc>
                <a:spcPct val="120000"/>
              </a:lnSpc>
              <a:spcAft>
                <a:spcPts val="0"/>
              </a:spcAft>
              <a:buFont typeface="Arial" charset="0"/>
              <a:buChar char="•"/>
            </a:pPr>
            <a:r>
              <a:rPr lang="en-IE" sz="2200" b="1" kern="1200" dirty="0" smtClean="0">
                <a:solidFill>
                  <a:schemeClr val="tx1"/>
                </a:solidFill>
              </a:rPr>
              <a:t>The scholarship of discovery </a:t>
            </a:r>
            <a:r>
              <a:rPr lang="en-IE" sz="2200" kern="1200" dirty="0" smtClean="0">
                <a:solidFill>
                  <a:schemeClr val="tx1"/>
                </a:solidFill>
              </a:rPr>
              <a:t>that includes original research that advances knowledge;</a:t>
            </a:r>
          </a:p>
          <a:p>
            <a:pPr marL="285750" indent="-285750">
              <a:lnSpc>
                <a:spcPct val="120000"/>
              </a:lnSpc>
              <a:spcAft>
                <a:spcPts val="0"/>
              </a:spcAft>
              <a:buFont typeface="Arial" charset="0"/>
              <a:buChar char="•"/>
            </a:pPr>
            <a:r>
              <a:rPr lang="en-IE" sz="2200" b="1" kern="1200" dirty="0" smtClean="0">
                <a:solidFill>
                  <a:schemeClr val="tx1"/>
                </a:solidFill>
              </a:rPr>
              <a:t>The scholarship of integration </a:t>
            </a:r>
            <a:r>
              <a:rPr lang="en-IE" sz="2200" kern="1200" dirty="0" smtClean="0">
                <a:solidFill>
                  <a:schemeClr val="tx1"/>
                </a:solidFill>
              </a:rPr>
              <a:t>that involves synthesis of information across disciplines, across topics within a discipline, or across time;</a:t>
            </a:r>
          </a:p>
          <a:p>
            <a:pPr marL="285750" indent="-285750">
              <a:lnSpc>
                <a:spcPct val="120000"/>
              </a:lnSpc>
              <a:spcAft>
                <a:spcPts val="0"/>
              </a:spcAft>
              <a:buFont typeface="Arial" charset="0"/>
              <a:buChar char="•"/>
            </a:pPr>
            <a:r>
              <a:rPr lang="en-IE" sz="2200" b="1" kern="1200" dirty="0" smtClean="0">
                <a:solidFill>
                  <a:schemeClr val="tx1"/>
                </a:solidFill>
              </a:rPr>
              <a:t>The scholarship of application </a:t>
            </a:r>
            <a:r>
              <a:rPr lang="en-IE" sz="2200" kern="1200" dirty="0" smtClean="0">
                <a:solidFill>
                  <a:schemeClr val="tx1"/>
                </a:solidFill>
              </a:rPr>
              <a:t>(also later called the scholarship of engagement</a:t>
            </a:r>
            <a:r>
              <a:rPr lang="en-IE" sz="2200" kern="1200" dirty="0" smtClean="0">
                <a:solidFill>
                  <a:schemeClr val="tx1"/>
                </a:solidFill>
                <a:hlinkClick r:id="rId3"/>
              </a:rPr>
              <a:t> </a:t>
            </a:r>
            <a:r>
              <a:rPr lang="en-GB" sz="2200" dirty="0"/>
              <a:t>connecting the “rich resources of the universities with our most pressing social, civic and ethical problems…” (Boyer, 1996, 21</a:t>
            </a:r>
            <a:r>
              <a:rPr lang="en-GB" sz="2200" dirty="0" smtClean="0"/>
              <a:t>)</a:t>
            </a:r>
          </a:p>
          <a:p>
            <a:pPr marL="285750" indent="-285750">
              <a:lnSpc>
                <a:spcPct val="120000"/>
              </a:lnSpc>
              <a:spcAft>
                <a:spcPts val="0"/>
              </a:spcAft>
              <a:buFont typeface="Arial" charset="0"/>
              <a:buChar char="•"/>
            </a:pPr>
            <a:r>
              <a:rPr lang="en-IE" sz="2200" b="1" kern="1200" dirty="0" smtClean="0">
                <a:solidFill>
                  <a:schemeClr val="tx1"/>
                </a:solidFill>
              </a:rPr>
              <a:t>The scholarship of teaching and learning </a:t>
            </a:r>
            <a:r>
              <a:rPr lang="en-IE" sz="2200" kern="1200" dirty="0" smtClean="0">
                <a:solidFill>
                  <a:schemeClr val="tx1"/>
                </a:solidFill>
              </a:rPr>
              <a:t>that the systematic study of teaching and learning processes. It differs from scholarly teaching in that it requires a format that will allow public sharing and the opportunity for application and evaluation by others. </a:t>
            </a:r>
          </a:p>
          <a:p>
            <a:pPr marL="285750" indent="-285750">
              <a:lnSpc>
                <a:spcPct val="120000"/>
              </a:lnSpc>
              <a:spcAft>
                <a:spcPts val="0"/>
              </a:spcAft>
              <a:buFont typeface="Arial" charset="0"/>
              <a:buChar char="•"/>
            </a:pPr>
            <a:endParaRPr lang="en-IE" sz="2200" kern="1200" dirty="0" smtClean="0">
              <a:solidFill>
                <a:schemeClr val="tx1"/>
              </a:solidFill>
              <a:effectLst/>
            </a:endParaRPr>
          </a:p>
          <a:p>
            <a:pPr>
              <a:lnSpc>
                <a:spcPct val="120000"/>
              </a:lnSpc>
              <a:spcAft>
                <a:spcPts val="0"/>
              </a:spcAft>
            </a:pPr>
            <a:r>
              <a:rPr lang="en-GB" sz="2200" kern="1200" dirty="0" smtClean="0">
                <a:solidFill>
                  <a:schemeClr val="tx1"/>
                </a:solidFill>
                <a:effectLst/>
              </a:rPr>
              <a:t>In parallel, Gibbons et al. (1994) published their formative work on </a:t>
            </a:r>
            <a:r>
              <a:rPr lang="en-GB" sz="2200" i="1" kern="1200" dirty="0" smtClean="0">
                <a:solidFill>
                  <a:schemeClr val="tx1"/>
                </a:solidFill>
                <a:effectLst/>
              </a:rPr>
              <a:t>New Knowledge Production</a:t>
            </a:r>
            <a:r>
              <a:rPr lang="en-GB" sz="2200" kern="1200" dirty="0" smtClean="0">
                <a:solidFill>
                  <a:schemeClr val="tx1"/>
                </a:solidFill>
                <a:effectLst/>
              </a:rPr>
              <a:t>. </a:t>
            </a:r>
            <a:endParaRPr lang="en-GB" sz="2200" kern="1200" dirty="0" smtClean="0">
              <a:solidFill>
                <a:schemeClr val="tx1"/>
              </a:solidFill>
              <a:effectLst/>
            </a:endParaRPr>
          </a:p>
          <a:p>
            <a:pPr>
              <a:lnSpc>
                <a:spcPct val="120000"/>
              </a:lnSpc>
              <a:spcAft>
                <a:spcPts val="0"/>
              </a:spcAft>
            </a:pPr>
            <a:r>
              <a:rPr lang="en-GB" sz="2200" kern="1200" dirty="0" smtClean="0">
                <a:solidFill>
                  <a:schemeClr val="tx1"/>
                </a:solidFill>
                <a:effectLst/>
              </a:rPr>
              <a:t> </a:t>
            </a:r>
            <a:r>
              <a:rPr lang="en-GB" sz="2200" kern="1200" dirty="0" smtClean="0">
                <a:solidFill>
                  <a:schemeClr val="tx1"/>
                </a:solidFill>
                <a:effectLst/>
              </a:rPr>
              <a:t>“[The] agora is the space in which societal and scientific problems are framed and defined, and where “solutions” are negotiated. It is the space, par excellence, for the production of socially robust knowledge (Gibbons, 2002, 59).</a:t>
            </a:r>
          </a:p>
          <a:p>
            <a:pPr>
              <a:lnSpc>
                <a:spcPct val="120000"/>
              </a:lnSpc>
              <a:spcAft>
                <a:spcPts val="0"/>
              </a:spcAft>
            </a:pPr>
            <a:endParaRPr lang="en-GB" sz="2200" kern="1200" dirty="0" smtClean="0">
              <a:solidFill>
                <a:schemeClr val="tx1"/>
              </a:solidFill>
              <a:effectLst/>
            </a:endParaRPr>
          </a:p>
          <a:p>
            <a:pPr>
              <a:lnSpc>
                <a:spcPct val="120000"/>
              </a:lnSpc>
              <a:spcAft>
                <a:spcPts val="0"/>
              </a:spcAft>
            </a:pPr>
            <a:r>
              <a:rPr lang="en-GB" sz="2200" kern="1200" dirty="0" smtClean="0">
                <a:solidFill>
                  <a:schemeClr val="tx1"/>
                </a:solidFill>
                <a:effectLst/>
              </a:rPr>
              <a:t>As </a:t>
            </a:r>
            <a:r>
              <a:rPr lang="en-GB" sz="2200" kern="1200" dirty="0" smtClean="0">
                <a:solidFill>
                  <a:schemeClr val="tx1"/>
                </a:solidFill>
                <a:effectLst/>
              </a:rPr>
              <a:t>more graduates emerge and find employment in myriad knowledge-intensive </a:t>
            </a:r>
            <a:r>
              <a:rPr lang="en-GB" sz="2200" kern="1200" dirty="0" smtClean="0">
                <a:solidFill>
                  <a:schemeClr val="tx1"/>
                </a:solidFill>
                <a:effectLst/>
              </a:rPr>
              <a:t>careers, they all </a:t>
            </a:r>
            <a:r>
              <a:rPr lang="en-GB" sz="2200" kern="1200" dirty="0" smtClean="0">
                <a:solidFill>
                  <a:schemeClr val="tx1"/>
                </a:solidFill>
                <a:effectLst/>
              </a:rPr>
              <a:t>contribute, in different ways, to the generation of new knowledge. </a:t>
            </a:r>
            <a:r>
              <a:rPr lang="en-GB" sz="2200" kern="1200" dirty="0" smtClean="0">
                <a:solidFill>
                  <a:schemeClr val="tx1"/>
                </a:solidFill>
                <a:effectLst/>
              </a:rPr>
              <a:t>This </a:t>
            </a:r>
            <a:r>
              <a:rPr lang="en-GB" sz="2200" kern="1200" dirty="0" smtClean="0">
                <a:solidFill>
                  <a:schemeClr val="tx1"/>
                </a:solidFill>
                <a:effectLst/>
              </a:rPr>
              <a:t>process sees </a:t>
            </a:r>
            <a:r>
              <a:rPr lang="en-GB" sz="2200" kern="1200" dirty="0" smtClean="0">
                <a:solidFill>
                  <a:schemeClr val="tx1"/>
                </a:solidFill>
                <a:effectLst/>
              </a:rPr>
              <a:t>predominance </a:t>
            </a:r>
            <a:r>
              <a:rPr lang="en-GB" sz="2200" kern="1200" dirty="0" smtClean="0">
                <a:solidFill>
                  <a:schemeClr val="tx1"/>
                </a:solidFill>
                <a:effectLst/>
              </a:rPr>
              <a:t>of the university as the sole generator of knowledge shrink relative to other knowledge producers. </a:t>
            </a:r>
            <a:endParaRPr lang="en-US" sz="2200" kern="1200" dirty="0" smtClean="0">
              <a:solidFill>
                <a:schemeClr val="tx1"/>
              </a:solidFill>
              <a:effectLst/>
            </a:endParaRPr>
          </a:p>
          <a:p>
            <a:endParaRPr lang="en-IE" sz="2200"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12</a:t>
            </a:fld>
            <a:endParaRPr lang="en-IE" altLang="en-US" dirty="0"/>
          </a:p>
        </p:txBody>
      </p:sp>
    </p:spTree>
    <p:extLst>
      <p:ext uri="{BB962C8B-B14F-4D97-AF65-F5344CB8AC3E}">
        <p14:creationId xmlns:p14="http://schemas.microsoft.com/office/powerpoint/2010/main" val="983435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pPr>
              <a:lnSpc>
                <a:spcPct val="150000"/>
              </a:lnSpc>
            </a:pPr>
            <a:r>
              <a:rPr lang="en-GB" dirty="0"/>
              <a:t>I</a:t>
            </a:r>
            <a:r>
              <a:rPr lang="en-GB" sz="1200" dirty="0" smtClean="0"/>
              <a:t>nnovation </a:t>
            </a:r>
            <a:r>
              <a:rPr lang="en-GB" sz="1200" dirty="0" smtClean="0"/>
              <a:t>emerges from “interactions within a network of different actors” beyond the academy (OECD, 2006, 124), derives in part from the economics of innovation (Porter, 1990, 1998; Nelson, 1993; Lundvall, 1992) with concepts such as the “triple helix” (Etzkowitz and Leydesdorff, 1997) and “knowledge triangle” (Europa, 2005), while the governance literature promotes the “triangle of coordination” (Clark, 1983</a:t>
            </a:r>
            <a:r>
              <a:rPr lang="en-GB" sz="1200" dirty="0" smtClean="0"/>
              <a:t>).</a:t>
            </a:r>
          </a:p>
          <a:p>
            <a:pPr>
              <a:lnSpc>
                <a:spcPct val="150000"/>
              </a:lnSpc>
            </a:pPr>
            <a:r>
              <a:rPr lang="en-GB" sz="1200" dirty="0" smtClean="0"/>
              <a:t>In </a:t>
            </a:r>
            <a:r>
              <a:rPr lang="en-GB" sz="1200" dirty="0" smtClean="0"/>
              <a:t>their different ways, each view articulated an eco-system of interests balanced between those of the state (government and associated agencies), the market or business, and the academy. This has given way to the </a:t>
            </a:r>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13</a:t>
            </a:fld>
            <a:endParaRPr lang="en-IE" altLang="en-US" dirty="0"/>
          </a:p>
        </p:txBody>
      </p:sp>
    </p:spTree>
    <p:extLst>
      <p:ext uri="{BB962C8B-B14F-4D97-AF65-F5344CB8AC3E}">
        <p14:creationId xmlns:p14="http://schemas.microsoft.com/office/powerpoint/2010/main" val="86873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en-GB" kern="1200" dirty="0" smtClean="0">
                <a:solidFill>
                  <a:schemeClr val="tx1"/>
                </a:solidFill>
                <a:effectLst/>
              </a:rPr>
              <a:t>Their “Mode 2” knowledge is defined by being “socially robust”, focused on useful application, with a wide array of external partners, and achieving accountability within civil society. </a:t>
            </a:r>
            <a:endParaRPr lang="en-GB"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kern="1200" dirty="0" smtClean="0">
                <a:solidFill>
                  <a:schemeClr val="tx1"/>
                </a:solidFill>
                <a:effectLst/>
              </a:rPr>
              <a:t>While </a:t>
            </a:r>
            <a:r>
              <a:rPr lang="en-GB" kern="1200" dirty="0" smtClean="0">
                <a:solidFill>
                  <a:schemeClr val="tx1"/>
                </a:solidFill>
                <a:effectLst/>
              </a:rPr>
              <a:t>the “contrast between fundamental (and scientifically excellent) research on the one hand and relevant research on the other is not a principled contrast” (Rip, 2000, 33), the dichotomy helped force into the open the bigger question about the (social) role and purpose of knowledge and the university. In other words, it made it harder to distinguish between science and society (Nowotny, Scott and Gibbons, 2001, 47</a:t>
            </a:r>
            <a:r>
              <a:rPr lang="en-GB" kern="1200" dirty="0" smtClean="0">
                <a:solidFill>
                  <a:schemeClr val="tx1"/>
                </a:solidFill>
                <a:effectLst/>
              </a:rPr>
              <a:t>).</a:t>
            </a:r>
          </a:p>
          <a:p>
            <a:pPr marL="0" marR="0" indent="0" algn="just" defTabSz="914400" rtl="0" eaLnBrk="0" fontAlgn="base" latinLnBrk="0" hangingPunct="0">
              <a:lnSpc>
                <a:spcPct val="100000"/>
              </a:lnSpc>
              <a:spcBef>
                <a:spcPct val="30000"/>
              </a:spcBef>
              <a:spcAft>
                <a:spcPct val="0"/>
              </a:spcAft>
              <a:buClrTx/>
              <a:buSzTx/>
              <a:buFontTx/>
              <a:buNone/>
              <a:tabLst/>
              <a:defRPr/>
            </a:pPr>
            <a:endParaRPr lang="en-GB" kern="1200" dirty="0" smtClean="0">
              <a:solidFill>
                <a:schemeClr val="tx1"/>
              </a:solidFill>
              <a:effectLst/>
            </a:endParaRPr>
          </a:p>
          <a:p>
            <a:pPr marL="0" marR="0" lvl="1" indent="0" algn="just" defTabSz="914400" rtl="0" eaLnBrk="0" fontAlgn="base" latinLnBrk="0" hangingPunct="0">
              <a:lnSpc>
                <a:spcPct val="100000"/>
              </a:lnSpc>
              <a:spcBef>
                <a:spcPct val="30000"/>
              </a:spcBef>
              <a:spcAft>
                <a:spcPct val="0"/>
              </a:spcAft>
              <a:buClrTx/>
              <a:buSzTx/>
              <a:buFontTx/>
              <a:buNone/>
              <a:tabLst/>
              <a:defRPr/>
            </a:pPr>
            <a:r>
              <a:rPr lang="en-GB" dirty="0" smtClean="0"/>
              <a:t>“Production of knowledge as basic to social progress, economic growth, and the mitigation of human suffering”  (Calhoun (2006, 16) .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0"/>
              <a:cs typeface="+mn-cs"/>
            </a:endParaRPr>
          </a:p>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14</a:t>
            </a:fld>
            <a:endParaRPr lang="en-IE" altLang="en-US" dirty="0"/>
          </a:p>
        </p:txBody>
      </p:sp>
    </p:spTree>
    <p:extLst>
      <p:ext uri="{BB962C8B-B14F-4D97-AF65-F5344CB8AC3E}">
        <p14:creationId xmlns:p14="http://schemas.microsoft.com/office/powerpoint/2010/main" val="1804565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15</a:t>
            </a:fld>
            <a:endParaRPr lang="en-IE" altLang="en-US" dirty="0"/>
          </a:p>
        </p:txBody>
      </p:sp>
    </p:spTree>
    <p:extLst>
      <p:ext uri="{BB962C8B-B14F-4D97-AF65-F5344CB8AC3E}">
        <p14:creationId xmlns:p14="http://schemas.microsoft.com/office/powerpoint/2010/main" val="7152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16</a:t>
            </a:fld>
            <a:endParaRPr lang="en-IE" altLang="en-US" dirty="0"/>
          </a:p>
        </p:txBody>
      </p:sp>
    </p:spTree>
    <p:extLst>
      <p:ext uri="{BB962C8B-B14F-4D97-AF65-F5344CB8AC3E}">
        <p14:creationId xmlns:p14="http://schemas.microsoft.com/office/powerpoint/2010/main" val="210370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17</a:t>
            </a:fld>
            <a:endParaRPr lang="en-IE" altLang="en-US" dirty="0"/>
          </a:p>
        </p:txBody>
      </p:sp>
    </p:spTree>
    <p:extLst>
      <p:ext uri="{BB962C8B-B14F-4D97-AF65-F5344CB8AC3E}">
        <p14:creationId xmlns:p14="http://schemas.microsoft.com/office/powerpoint/2010/main" val="1696829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18</a:t>
            </a:fld>
            <a:endParaRPr lang="en-IE" altLang="en-US" dirty="0"/>
          </a:p>
        </p:txBody>
      </p:sp>
    </p:spTree>
    <p:extLst>
      <p:ext uri="{BB962C8B-B14F-4D97-AF65-F5344CB8AC3E}">
        <p14:creationId xmlns:p14="http://schemas.microsoft.com/office/powerpoint/2010/main" val="721346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rPr>
              <a:t>Michael </a:t>
            </a:r>
            <a:r>
              <a:rPr lang="en-US" kern="1200" dirty="0" smtClean="0">
                <a:solidFill>
                  <a:schemeClr val="tx1"/>
                </a:solidFill>
                <a:effectLst/>
              </a:rPr>
              <a:t>Mumford defines social innovation as ‘the generation and implementation of new ideas about how people should organize interpersonal activities, or social interactions, to meet one or more common goals’ (2002, 253). </a:t>
            </a:r>
            <a:endParaRPr lang="en-US" kern="1200" dirty="0" smtClean="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rPr>
              <a:t>While </a:t>
            </a:r>
            <a:r>
              <a:rPr lang="en-US" kern="1200" dirty="0" smtClean="0">
                <a:solidFill>
                  <a:schemeClr val="tx1"/>
                </a:solidFill>
                <a:effectLst/>
              </a:rPr>
              <a:t>S&amp;T innovation has tended to be located within the market economy, social innovation takes place in daily life, in social relationships and </a:t>
            </a:r>
            <a:r>
              <a:rPr lang="en-US" kern="1200" dirty="0" err="1" smtClean="0">
                <a:solidFill>
                  <a:schemeClr val="tx1"/>
                </a:solidFill>
                <a:effectLst/>
              </a:rPr>
              <a:t>behaviour</a:t>
            </a:r>
            <a:r>
              <a:rPr lang="en-US" kern="1200" dirty="0" smtClean="0">
                <a:solidFill>
                  <a:schemeClr val="tx1"/>
                </a:solidFill>
                <a:effectLst/>
              </a:rPr>
              <a:t> and in the home and is, therefore, not trapped by any standard measures of economic activity. In recent decades, there has been a growing focus not just on new products but on new services, ways of organizing ourselves, society and work, and through new social movements.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kern="1200" dirty="0" smtClean="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rPr>
              <a:t>For example, whereas the principle of production has traditionally been oriented towards increasing capacity, rising consumer consciousness has helped re-orient the supply and distribution chain to respond to real-time consumer demand (e.g. H&amp;M fashion). </a:t>
            </a:r>
            <a:endParaRPr lang="en-US" kern="1200" dirty="0" smtClean="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rPr>
              <a:t>The </a:t>
            </a:r>
            <a:r>
              <a:rPr lang="en-US" kern="1200" dirty="0" smtClean="0">
                <a:solidFill>
                  <a:schemeClr val="tx1"/>
                </a:solidFill>
                <a:effectLst/>
              </a:rPr>
              <a:t>role of the consumer has changed dramatically from a passive to an active player, not only navigating but even shaping the product line and the services (e.g. Google, LEGO).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kern="1200" dirty="0" smtClean="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kern="1200" dirty="0" smtClean="0">
              <a:solidFill>
                <a:schemeClr val="tx1"/>
              </a:solidFill>
              <a:effectLst/>
            </a:endParaRPr>
          </a:p>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19</a:t>
            </a:fld>
            <a:endParaRPr lang="en-IE" altLang="en-US" dirty="0"/>
          </a:p>
        </p:txBody>
      </p:sp>
    </p:spTree>
    <p:extLst>
      <p:ext uri="{BB962C8B-B14F-4D97-AF65-F5344CB8AC3E}">
        <p14:creationId xmlns:p14="http://schemas.microsoft.com/office/powerpoint/2010/main" val="164989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a:t>
            </a:fld>
            <a:endParaRPr lang="en-IE" altLang="en-US" dirty="0"/>
          </a:p>
        </p:txBody>
      </p:sp>
    </p:spTree>
    <p:extLst>
      <p:ext uri="{BB962C8B-B14F-4D97-AF65-F5344CB8AC3E}">
        <p14:creationId xmlns:p14="http://schemas.microsoft.com/office/powerpoint/2010/main" val="1685072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8680" y="4343400"/>
            <a:ext cx="5623520" cy="4114800"/>
          </a:xfrm>
        </p:spPr>
        <p:txBody>
          <a:bodyPr/>
          <a:lstStyle/>
          <a:p>
            <a:pPr marL="228600" indent="-228600">
              <a:spcAft>
                <a:spcPts val="600"/>
              </a:spcAft>
              <a:buAutoNum type="arabicPeriod"/>
            </a:pPr>
            <a:r>
              <a:rPr lang="en-GB" sz="1200" kern="1200" dirty="0" smtClean="0">
                <a:solidFill>
                  <a:schemeClr val="tx1"/>
                </a:solidFill>
                <a:effectLst/>
                <a:latin typeface="+mn-lt"/>
                <a:ea typeface="ＭＳ Ｐゴシック" charset="0"/>
                <a:cs typeface="+mn-cs"/>
              </a:rPr>
              <a:t>Attention </a:t>
            </a:r>
            <a:r>
              <a:rPr lang="en-GB" sz="1200" kern="1200" dirty="0" smtClean="0">
                <a:solidFill>
                  <a:schemeClr val="tx1"/>
                </a:solidFill>
                <a:effectLst/>
                <a:latin typeface="+mn-lt"/>
                <a:ea typeface="ＭＳ Ｐゴシック" charset="0"/>
                <a:cs typeface="+mn-cs"/>
              </a:rPr>
              <a:t>is much more oriented at the daily tasks and activities of academics rather than the rare occurrences of patenting, licensing and the creation of spin-off companies. </a:t>
            </a:r>
            <a:r>
              <a:rPr lang="en-GB" dirty="0" smtClean="0"/>
              <a:t>Nonetheless, </a:t>
            </a:r>
            <a:r>
              <a:rPr lang="en-GB" sz="1200" kern="1200" dirty="0" smtClean="0">
                <a:solidFill>
                  <a:schemeClr val="tx1"/>
                </a:solidFill>
                <a:effectLst/>
                <a:latin typeface="+mn-lt"/>
                <a:ea typeface="ＭＳ Ｐゴシック" charset="0"/>
                <a:cs typeface="+mn-cs"/>
              </a:rPr>
              <a:t>there </a:t>
            </a:r>
            <a:r>
              <a:rPr lang="en-GB" sz="1200" kern="1200" dirty="0" smtClean="0">
                <a:solidFill>
                  <a:schemeClr val="tx1"/>
                </a:solidFill>
                <a:effectLst/>
                <a:latin typeface="+mn-lt"/>
                <a:ea typeface="ＭＳ Ｐゴシック" charset="0"/>
                <a:cs typeface="+mn-cs"/>
              </a:rPr>
              <a:t>seems to be a continuing tension here between the desires of policymakers to promote commercialisation and the rarity of these activities as demonstrated in a large number of empirical investigations. </a:t>
            </a:r>
            <a:endParaRPr lang="en-GB" sz="1200" kern="1200" dirty="0" smtClean="0">
              <a:solidFill>
                <a:schemeClr val="tx1"/>
              </a:solidFill>
              <a:effectLst/>
              <a:latin typeface="+mn-lt"/>
              <a:ea typeface="ＭＳ Ｐゴシック" charset="0"/>
              <a:cs typeface="+mn-cs"/>
            </a:endParaRPr>
          </a:p>
          <a:p>
            <a:pPr marL="228600" indent="-228600">
              <a:spcAft>
                <a:spcPts val="600"/>
              </a:spcAft>
              <a:buAutoNum type="arabicPeriod"/>
            </a:pPr>
            <a:r>
              <a:rPr lang="en-GB" sz="1200" kern="1200" dirty="0" smtClean="0">
                <a:solidFill>
                  <a:schemeClr val="tx1"/>
                </a:solidFill>
                <a:effectLst/>
                <a:latin typeface="+mn-lt"/>
                <a:ea typeface="ＭＳ Ｐゴシック" charset="0"/>
                <a:cs typeface="+mn-cs"/>
              </a:rPr>
              <a:t>Concept </a:t>
            </a:r>
            <a:r>
              <a:rPr lang="en-GB" sz="1200" kern="1200" dirty="0" smtClean="0">
                <a:solidFill>
                  <a:schemeClr val="tx1"/>
                </a:solidFill>
                <a:effectLst/>
                <a:latin typeface="+mn-lt"/>
                <a:ea typeface="ＭＳ Ｐゴシック" charset="0"/>
                <a:cs typeface="+mn-cs"/>
              </a:rPr>
              <a:t>of academic entrepreneurship has changed correspondingly to include a much wider range of activities and interactions (Abreu &amp; Grinevich, 2013). Also the term innovation is used also for non-commercial changes for example related to environmental issues and improvements in policy, making innovation relevant for all academic disciplines including arts and humanities (Gulbrandsen &amp; Aanstad, 2015). </a:t>
            </a:r>
            <a:endParaRPr lang="en-GB" sz="1200" kern="1200" dirty="0" smtClean="0">
              <a:solidFill>
                <a:schemeClr val="tx1"/>
              </a:solidFill>
              <a:effectLst/>
              <a:latin typeface="+mn-lt"/>
              <a:ea typeface="ＭＳ Ｐゴシック" charset="0"/>
              <a:cs typeface="+mn-cs"/>
            </a:endParaRPr>
          </a:p>
          <a:p>
            <a:pPr marL="228600" indent="-228600">
              <a:spcAft>
                <a:spcPts val="600"/>
              </a:spcAft>
              <a:buAutoNum type="arabicPeriod"/>
            </a:pPr>
            <a:r>
              <a:rPr lang="en-GB" sz="1200" kern="1200" dirty="0" smtClean="0">
                <a:solidFill>
                  <a:schemeClr val="tx1"/>
                </a:solidFill>
                <a:effectLst/>
                <a:latin typeface="+mn-lt"/>
                <a:ea typeface="ＭＳ Ｐゴシック" charset="0"/>
                <a:cs typeface="+mn-cs"/>
              </a:rPr>
              <a:t>Innovation </a:t>
            </a:r>
            <a:r>
              <a:rPr lang="en-GB" sz="1200" kern="1200" dirty="0" smtClean="0">
                <a:solidFill>
                  <a:schemeClr val="tx1"/>
                </a:solidFill>
                <a:effectLst/>
                <a:latin typeface="+mn-lt"/>
                <a:ea typeface="ＭＳ Ｐゴシック" charset="0"/>
                <a:cs typeface="+mn-cs"/>
              </a:rPr>
              <a:t>has been partly replaced by the term “impact” to denote this shift, where innovation is one out of several types of impacts of research. </a:t>
            </a:r>
            <a:endParaRPr lang="en-US" sz="1200" kern="1200" dirty="0" smtClean="0">
              <a:solidFill>
                <a:schemeClr val="tx1"/>
              </a:solidFill>
              <a:effectLst/>
              <a:latin typeface="+mn-lt"/>
              <a:ea typeface="ＭＳ Ｐゴシック" charset="0"/>
              <a:cs typeface="+mn-cs"/>
            </a:endParaRPr>
          </a:p>
          <a:p>
            <a:pPr algn="just">
              <a:lnSpc>
                <a:spcPct val="150000"/>
              </a:lnSpc>
              <a:spcAft>
                <a:spcPts val="600"/>
              </a:spcAft>
            </a:pPr>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20</a:t>
            </a:fld>
            <a:endParaRPr lang="en-IE" altLang="en-US" dirty="0"/>
          </a:p>
        </p:txBody>
      </p:sp>
    </p:spTree>
    <p:extLst>
      <p:ext uri="{BB962C8B-B14F-4D97-AF65-F5344CB8AC3E}">
        <p14:creationId xmlns:p14="http://schemas.microsoft.com/office/powerpoint/2010/main" val="1261500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GB" sz="1200" kern="1200" dirty="0" smtClean="0">
                <a:solidFill>
                  <a:schemeClr val="tx1"/>
                </a:solidFill>
                <a:effectLst/>
                <a:latin typeface="+mn-lt"/>
                <a:ea typeface="ＭＳ Ｐゴシック" charset="0"/>
                <a:cs typeface="+mn-cs"/>
              </a:rPr>
              <a:t>ncorporating </a:t>
            </a:r>
            <a:r>
              <a:rPr lang="en-GB" sz="1200" kern="1200" dirty="0" smtClean="0">
                <a:solidFill>
                  <a:schemeClr val="tx1"/>
                </a:solidFill>
                <a:effectLst/>
                <a:latin typeface="+mn-lt"/>
                <a:ea typeface="ＭＳ Ｐゴシック" charset="0"/>
                <a:cs typeface="+mn-cs"/>
              </a:rPr>
              <a:t>the knowledge and the methods and approaches of more than one disciplinary context to enable new ways of thinking and identifying solutions to problems that fall outside the boundaries of just one discipline. This requires new ways of working, and strengthening links and interaction between formal, non-formal and informal science education. </a:t>
            </a:r>
            <a:endParaRPr lang="en-US" sz="1200" kern="1200" dirty="0" smtClean="0">
              <a:solidFill>
                <a:schemeClr val="tx1"/>
              </a:solidFill>
              <a:effectLst/>
              <a:latin typeface="+mn-lt"/>
              <a:ea typeface="ＭＳ Ｐゴシック" charset="0"/>
              <a:cs typeface="+mn-cs"/>
            </a:endParaRPr>
          </a:p>
          <a:p>
            <a:r>
              <a:rPr lang="en-GB" sz="1200" kern="1200" dirty="0" smtClean="0">
                <a:solidFill>
                  <a:schemeClr val="tx1"/>
                </a:solidFill>
                <a:effectLst/>
                <a:latin typeface="+mn-lt"/>
                <a:ea typeface="ＭＳ Ｐゴシック" charset="0"/>
                <a:cs typeface="+mn-cs"/>
              </a:rPr>
              <a:t>Accordingly, our focus should shift from STEM to STEAM (within which the A includes ALL other disciplines</a:t>
            </a:r>
            <a:r>
              <a:rPr lang="en-GB" sz="1200" kern="1200" dirty="0" smtClean="0">
                <a:solidFill>
                  <a:schemeClr val="tx1"/>
                </a:solidFill>
                <a:effectLst/>
                <a:latin typeface="+mn-lt"/>
                <a:ea typeface="ＭＳ Ｐゴシック" charset="0"/>
                <a:cs typeface="+mn-cs"/>
              </a:rPr>
              <a:t>).</a:t>
            </a:r>
            <a:endParaRPr lang="en-IE" dirty="0"/>
          </a:p>
          <a:p>
            <a:endParaRPr lang="en-IE" sz="1200" kern="1200" dirty="0" smtClean="0">
              <a:solidFill>
                <a:schemeClr val="tx1"/>
              </a:solidFill>
              <a:effectLst/>
              <a:latin typeface="+mn-lt"/>
              <a:ea typeface="ＭＳ Ｐゴシック" charset="0"/>
              <a:cs typeface="+mn-cs"/>
            </a:endParaRPr>
          </a:p>
          <a:p>
            <a:r>
              <a:rPr lang="en-IE" dirty="0" smtClean="0"/>
              <a:t>(</a:t>
            </a:r>
            <a:r>
              <a:rPr lang="en-IE" i="1" dirty="0" smtClean="0"/>
              <a:t>Science Education for Responsible Citizenship</a:t>
            </a:r>
            <a:r>
              <a:rPr lang="en-IE" dirty="0" smtClean="0"/>
              <a:t>, EU, 2015) </a:t>
            </a:r>
            <a:endParaRPr lang="en-US" sz="1200" kern="1200" dirty="0" smtClean="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21</a:t>
            </a:fld>
            <a:endParaRPr lang="en-IE" altLang="en-US" dirty="0"/>
          </a:p>
        </p:txBody>
      </p:sp>
    </p:spTree>
    <p:extLst>
      <p:ext uri="{BB962C8B-B14F-4D97-AF65-F5344CB8AC3E}">
        <p14:creationId xmlns:p14="http://schemas.microsoft.com/office/powerpoint/2010/main" val="1515148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22</a:t>
            </a:fld>
            <a:endParaRPr lang="en-IE" altLang="en-US" dirty="0"/>
          </a:p>
        </p:txBody>
      </p:sp>
    </p:spTree>
    <p:extLst>
      <p:ext uri="{BB962C8B-B14F-4D97-AF65-F5344CB8AC3E}">
        <p14:creationId xmlns:p14="http://schemas.microsoft.com/office/powerpoint/2010/main" val="267523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23</a:t>
            </a:fld>
            <a:endParaRPr lang="en-IE" altLang="en-US" dirty="0"/>
          </a:p>
        </p:txBody>
      </p:sp>
    </p:spTree>
    <p:extLst>
      <p:ext uri="{BB962C8B-B14F-4D97-AF65-F5344CB8AC3E}">
        <p14:creationId xmlns:p14="http://schemas.microsoft.com/office/powerpoint/2010/main" val="1528675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24</a:t>
            </a:fld>
            <a:endParaRPr lang="en-IE" altLang="en-US" dirty="0"/>
          </a:p>
        </p:txBody>
      </p:sp>
    </p:spTree>
    <p:extLst>
      <p:ext uri="{BB962C8B-B14F-4D97-AF65-F5344CB8AC3E}">
        <p14:creationId xmlns:p14="http://schemas.microsoft.com/office/powerpoint/2010/main" val="1701762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49080"/>
          </a:xfrm>
        </p:spPr>
        <p:txBody>
          <a:bodyPr/>
          <a:lstStyle/>
          <a:p>
            <a:pPr marL="0" marR="0" indent="0" algn="just" defTabSz="914400" rtl="0" eaLnBrk="0" fontAlgn="base" latinLnBrk="0" hangingPunct="0">
              <a:lnSpc>
                <a:spcPct val="100000"/>
              </a:lnSpc>
              <a:spcBef>
                <a:spcPct val="30000"/>
              </a:spcBef>
              <a:spcAft>
                <a:spcPts val="600"/>
              </a:spcAft>
              <a:buClrTx/>
              <a:buSzTx/>
              <a:buFontTx/>
              <a:buNone/>
              <a:tabLst/>
              <a:defRPr/>
            </a:pPr>
            <a:r>
              <a:rPr lang="en-IE" sz="1200" kern="1200" dirty="0" smtClean="0">
                <a:solidFill>
                  <a:schemeClr val="tx1"/>
                </a:solidFill>
                <a:effectLst/>
                <a:latin typeface="+mn-lt"/>
                <a:ea typeface="ＭＳ Ｐゴシック" charset="0"/>
                <a:cs typeface="+mn-cs"/>
              </a:rPr>
              <a:t>Overlap </a:t>
            </a:r>
            <a:r>
              <a:rPr lang="en-IE" sz="1200" kern="1200" dirty="0" smtClean="0">
                <a:solidFill>
                  <a:schemeClr val="tx1"/>
                </a:solidFill>
                <a:effectLst/>
                <a:latin typeface="+mn-lt"/>
                <a:ea typeface="ＭＳ Ｐゴシック" charset="0"/>
                <a:cs typeface="+mn-cs"/>
              </a:rPr>
              <a:t>between creative arts and design, with the humanities and the social sciences. </a:t>
            </a:r>
            <a:endParaRPr lang="en-IE" sz="1200" kern="1200" dirty="0" smtClean="0">
              <a:solidFill>
                <a:schemeClr val="tx1"/>
              </a:solidFill>
              <a:effectLst/>
              <a:latin typeface="+mn-lt"/>
              <a:ea typeface="ＭＳ Ｐゴシック" charset="0"/>
              <a:cs typeface="+mn-cs"/>
            </a:endParaRPr>
          </a:p>
          <a:p>
            <a:pPr marL="0" marR="0" indent="0" algn="just" defTabSz="914400" rtl="0" eaLnBrk="0" fontAlgn="base" latinLnBrk="0" hangingPunct="0">
              <a:lnSpc>
                <a:spcPct val="100000"/>
              </a:lnSpc>
              <a:spcBef>
                <a:spcPct val="30000"/>
              </a:spcBef>
              <a:spcAft>
                <a:spcPts val="600"/>
              </a:spcAft>
              <a:buClrTx/>
              <a:buSzTx/>
              <a:buFontTx/>
              <a:buNone/>
              <a:tabLst/>
              <a:defRPr/>
            </a:pPr>
            <a:r>
              <a:rPr lang="en-IE" sz="1200" kern="1200" dirty="0" smtClean="0">
                <a:solidFill>
                  <a:schemeClr val="tx1"/>
                </a:solidFill>
                <a:effectLst/>
                <a:latin typeface="+mn-lt"/>
                <a:ea typeface="ＭＳ Ｐゴシック" charset="0"/>
                <a:cs typeface="+mn-cs"/>
              </a:rPr>
              <a:t>The </a:t>
            </a:r>
            <a:r>
              <a:rPr lang="en-IE" sz="1200" kern="1200" dirty="0" smtClean="0">
                <a:solidFill>
                  <a:schemeClr val="tx1"/>
                </a:solidFill>
                <a:effectLst/>
                <a:latin typeface="+mn-lt"/>
                <a:ea typeface="ＭＳ Ｐゴシック" charset="0"/>
                <a:cs typeface="+mn-cs"/>
              </a:rPr>
              <a:t>social, lab and engineering sciences are equally practice-based, drawing on field work or experimentation to test theoretical propositions. </a:t>
            </a:r>
            <a:endParaRPr lang="en-IE" sz="1200" kern="1200" dirty="0" smtClean="0">
              <a:solidFill>
                <a:schemeClr val="tx1"/>
              </a:solidFill>
              <a:effectLst/>
              <a:latin typeface="+mn-lt"/>
              <a:ea typeface="ＭＳ Ｐゴシック" charset="0"/>
              <a:cs typeface="+mn-cs"/>
            </a:endParaRPr>
          </a:p>
          <a:p>
            <a:pPr marL="0" marR="0" indent="0" algn="just" defTabSz="914400" rtl="0" eaLnBrk="0" fontAlgn="base" latinLnBrk="0" hangingPunct="0">
              <a:lnSpc>
                <a:spcPct val="100000"/>
              </a:lnSpc>
              <a:spcBef>
                <a:spcPct val="30000"/>
              </a:spcBef>
              <a:spcAft>
                <a:spcPts val="600"/>
              </a:spcAft>
              <a:buClrTx/>
              <a:buSzTx/>
              <a:buFontTx/>
              <a:buNone/>
              <a:tabLst/>
              <a:defRPr/>
            </a:pPr>
            <a:r>
              <a:rPr lang="en-IE" sz="1200" kern="1200" dirty="0" smtClean="0">
                <a:solidFill>
                  <a:schemeClr val="tx1"/>
                </a:solidFill>
                <a:effectLst/>
                <a:latin typeface="+mn-lt"/>
                <a:ea typeface="ＭＳ Ｐゴシック" charset="0"/>
                <a:cs typeface="+mn-cs"/>
              </a:rPr>
              <a:t>Overall</a:t>
            </a:r>
            <a:r>
              <a:rPr lang="en-IE" sz="1200" kern="1200" dirty="0" smtClean="0">
                <a:solidFill>
                  <a:schemeClr val="tx1"/>
                </a:solidFill>
                <a:effectLst/>
                <a:latin typeface="+mn-lt"/>
                <a:ea typeface="ＭＳ Ｐゴシック" charset="0"/>
                <a:cs typeface="+mn-cs"/>
              </a:rPr>
              <a:t>, the flaw may lie in over-reliance on a linear research model – which underestimates the contribution of all disciplines, but especially the arts and humanities. </a:t>
            </a:r>
            <a:endParaRPr lang="en-IE" sz="1200" kern="1200" dirty="0" smtClean="0">
              <a:solidFill>
                <a:schemeClr val="tx1"/>
              </a:solidFill>
              <a:effectLst/>
              <a:latin typeface="+mn-lt"/>
              <a:ea typeface="ＭＳ Ｐゴシック" charset="0"/>
              <a:cs typeface="+mn-cs"/>
            </a:endParaRPr>
          </a:p>
          <a:p>
            <a:pPr marL="0" marR="0" indent="0" algn="just" defTabSz="914400" rtl="0" eaLnBrk="0" fontAlgn="base" latinLnBrk="0" hangingPunct="0">
              <a:lnSpc>
                <a:spcPct val="100000"/>
              </a:lnSpc>
              <a:spcBef>
                <a:spcPct val="30000"/>
              </a:spcBef>
              <a:spcAft>
                <a:spcPts val="600"/>
              </a:spcAft>
              <a:buClrTx/>
              <a:buSzTx/>
              <a:buFontTx/>
              <a:buNone/>
              <a:tabLst/>
              <a:defRPr/>
            </a:pPr>
            <a:r>
              <a:rPr lang="en-IE" sz="1200" kern="1200" dirty="0" smtClean="0">
                <a:solidFill>
                  <a:schemeClr val="tx1"/>
                </a:solidFill>
                <a:effectLst/>
                <a:latin typeface="+mn-lt"/>
                <a:ea typeface="ＭＳ Ｐゴシック" charset="0"/>
                <a:cs typeface="+mn-cs"/>
              </a:rPr>
              <a:t>The </a:t>
            </a:r>
            <a:r>
              <a:rPr lang="en-IE" sz="1200" kern="1200" dirty="0" smtClean="0">
                <a:solidFill>
                  <a:schemeClr val="tx1"/>
                </a:solidFill>
                <a:effectLst/>
                <a:latin typeface="+mn-lt"/>
                <a:ea typeface="ＭＳ Ｐゴシック" charset="0"/>
                <a:cs typeface="+mn-cs"/>
              </a:rPr>
              <a:t>wider value of research comes through in myriad ways in which different transactions create a public benefit. In other words, rather than seeing a linear or single input-output model to calculate benefit, the effects are much more dispersed and interactive. </a:t>
            </a:r>
            <a:endParaRPr lang="en-IE" sz="1200" kern="1200" dirty="0" smtClean="0">
              <a:solidFill>
                <a:schemeClr val="tx1"/>
              </a:solidFill>
              <a:effectLst/>
              <a:latin typeface="+mn-lt"/>
              <a:ea typeface="ＭＳ Ｐゴシック" charset="0"/>
              <a:cs typeface="+mn-cs"/>
            </a:endParaRPr>
          </a:p>
          <a:p>
            <a:pPr marL="0" marR="0" indent="0" algn="just" defTabSz="914400" rtl="0" eaLnBrk="0" fontAlgn="base" latinLnBrk="0" hangingPunct="0">
              <a:lnSpc>
                <a:spcPct val="100000"/>
              </a:lnSpc>
              <a:spcBef>
                <a:spcPct val="30000"/>
              </a:spcBef>
              <a:spcAft>
                <a:spcPts val="600"/>
              </a:spcAft>
              <a:buClrTx/>
              <a:buSzTx/>
              <a:buFontTx/>
              <a:buNone/>
              <a:tabLst/>
              <a:defRPr/>
            </a:pPr>
            <a:r>
              <a:rPr lang="en-IE" sz="1200" kern="1200" dirty="0" smtClean="0">
                <a:solidFill>
                  <a:schemeClr val="tx1"/>
                </a:solidFill>
                <a:effectLst/>
                <a:latin typeface="+mn-lt"/>
                <a:ea typeface="ＭＳ Ｐゴシック" charset="0"/>
                <a:cs typeface="+mn-cs"/>
              </a:rPr>
              <a:t>Economists </a:t>
            </a:r>
            <a:r>
              <a:rPr lang="en-IE" sz="1200" kern="1200" dirty="0" smtClean="0">
                <a:solidFill>
                  <a:schemeClr val="tx1"/>
                </a:solidFill>
                <a:effectLst/>
                <a:latin typeface="+mn-lt"/>
                <a:ea typeface="ＭＳ Ｐゴシック" charset="0"/>
                <a:cs typeface="+mn-cs"/>
              </a:rPr>
              <a:t>often use the concept of "equilibrium effect" to illustrate the total net effect created by the employment of workers, payment of suppliers who purchase other supplies, the employees who spend their income on goods and services, and so on. The main point is that research creates value by causing “ripples” that are played out throughout society. (Benneworth, 2012</a:t>
            </a:r>
            <a:r>
              <a:rPr lang="en-IE" sz="1200" kern="1200" dirty="0" smtClean="0">
                <a:solidFill>
                  <a:schemeClr val="tx1"/>
                </a:solidFill>
                <a:effectLst/>
                <a:latin typeface="+mn-lt"/>
                <a:ea typeface="ＭＳ Ｐゴシック" charset="0"/>
                <a:cs typeface="+mn-cs"/>
              </a:rPr>
              <a:t>)</a:t>
            </a:r>
          </a:p>
          <a:p>
            <a:pPr algn="just">
              <a:spcAft>
                <a:spcPts val="600"/>
              </a:spcAft>
              <a:defRPr/>
            </a:pPr>
            <a:r>
              <a:rPr lang="en-IE" b="1" dirty="0"/>
              <a:t>E. Hazelkorn</a:t>
            </a:r>
            <a:r>
              <a:rPr lang="en-IE" dirty="0"/>
              <a:t> (2013) “Europe Looks for Better Ways to Measure the Value of the Arts and Humanities”, </a:t>
            </a:r>
            <a:r>
              <a:rPr lang="en-IE" i="1" dirty="0"/>
              <a:t>Chronicle of Higher Education</a:t>
            </a:r>
            <a:r>
              <a:rPr lang="en-IE" dirty="0"/>
              <a:t>, 10 January, </a:t>
            </a:r>
            <a:r>
              <a:rPr lang="en-IE" u="sng" dirty="0">
                <a:hlinkClick r:id="rId3"/>
              </a:rPr>
              <a:t>http://chronicle.com/blogs/worldwise/europe-looks-for-better-ways-to-measure-the-value-of-the-arts-and-humanities/31413</a:t>
            </a:r>
            <a:endParaRPr lang="en-US" dirty="0"/>
          </a:p>
          <a:p>
            <a:pPr marL="0" marR="0" indent="0" algn="just" defTabSz="914400" rtl="0" eaLnBrk="0" fontAlgn="base" latinLnBrk="0" hangingPunct="0">
              <a:lnSpc>
                <a:spcPct val="100000"/>
              </a:lnSpc>
              <a:spcBef>
                <a:spcPct val="30000"/>
              </a:spcBef>
              <a:spcAft>
                <a:spcPts val="600"/>
              </a:spcAft>
              <a:buClrTx/>
              <a:buSzTx/>
              <a:buFontTx/>
              <a:buNone/>
              <a:tabLst/>
              <a:defRPr/>
            </a:pPr>
            <a:endParaRPr lang="en-US" sz="1200" kern="1200" dirty="0" smtClean="0">
              <a:solidFill>
                <a:schemeClr val="tx1"/>
              </a:solidFill>
              <a:effectLst/>
              <a:latin typeface="+mn-lt"/>
              <a:ea typeface="ＭＳ Ｐゴシック" charset="0"/>
              <a:cs typeface="+mn-cs"/>
            </a:endParaRPr>
          </a:p>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25</a:t>
            </a:fld>
            <a:endParaRPr lang="en-IE" altLang="en-US" dirty="0"/>
          </a:p>
        </p:txBody>
      </p:sp>
    </p:spTree>
    <p:extLst>
      <p:ext uri="{BB962C8B-B14F-4D97-AF65-F5344CB8AC3E}">
        <p14:creationId xmlns:p14="http://schemas.microsoft.com/office/powerpoint/2010/main" val="1222752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IE" altLang="en-US" dirty="0"/>
              <a:t>The latter may include expert tasks, popularized works, media visibility, external financing relating to research cooperation with non‐academic institutions, cooperation with the public and private sector outside academe, patents, start‐up companies, etc.</a:t>
            </a: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42329ED-66E5-DB4A-9F59-56327073F4E3}" type="slidenum">
              <a:rPr lang="en-IE" altLang="en-US"/>
              <a:pPr eaLnBrk="1" hangingPunct="1"/>
              <a:t>26</a:t>
            </a:fld>
            <a:endParaRPr lang="en-IE" altLang="en-US" dirty="0"/>
          </a:p>
        </p:txBody>
      </p:sp>
    </p:spTree>
    <p:extLst>
      <p:ext uri="{BB962C8B-B14F-4D97-AF65-F5344CB8AC3E}">
        <p14:creationId xmlns:p14="http://schemas.microsoft.com/office/powerpoint/2010/main" val="47278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27</a:t>
            </a:fld>
            <a:endParaRPr lang="en-IE" altLang="en-US" dirty="0"/>
          </a:p>
        </p:txBody>
      </p:sp>
    </p:spTree>
    <p:extLst>
      <p:ext uri="{BB962C8B-B14F-4D97-AF65-F5344CB8AC3E}">
        <p14:creationId xmlns:p14="http://schemas.microsoft.com/office/powerpoint/2010/main" val="773823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D867657-B9E5-D248-AAFE-766C7E962A6B}" type="slidenum">
              <a:rPr lang="en-IE" altLang="en-US">
                <a:latin typeface="Arial" charset="0"/>
              </a:rPr>
              <a:pPr>
                <a:spcBef>
                  <a:spcPct val="0"/>
                </a:spcBef>
              </a:pPr>
              <a:t>28</a:t>
            </a:fld>
            <a:endParaRPr lang="en-IE" altLang="en-US" dirty="0">
              <a:latin typeface="Arial" charset="0"/>
            </a:endParaRPr>
          </a:p>
        </p:txBody>
      </p:sp>
    </p:spTree>
    <p:extLst>
      <p:ext uri="{BB962C8B-B14F-4D97-AF65-F5344CB8AC3E}">
        <p14:creationId xmlns:p14="http://schemas.microsoft.com/office/powerpoint/2010/main" val="614772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3</a:t>
            </a:fld>
            <a:endParaRPr lang="en-IE" altLang="en-US" dirty="0"/>
          </a:p>
        </p:txBody>
      </p:sp>
    </p:spTree>
    <p:extLst>
      <p:ext uri="{BB962C8B-B14F-4D97-AF65-F5344CB8AC3E}">
        <p14:creationId xmlns:p14="http://schemas.microsoft.com/office/powerpoint/2010/main" val="39631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4</a:t>
            </a:fld>
            <a:endParaRPr lang="en-IE" altLang="en-US" dirty="0"/>
          </a:p>
        </p:txBody>
      </p:sp>
    </p:spTree>
    <p:extLst>
      <p:ext uri="{BB962C8B-B14F-4D97-AF65-F5344CB8AC3E}">
        <p14:creationId xmlns:p14="http://schemas.microsoft.com/office/powerpoint/2010/main" val="180390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5</a:t>
            </a:fld>
            <a:endParaRPr lang="en-IE" altLang="en-US" dirty="0"/>
          </a:p>
        </p:txBody>
      </p:sp>
    </p:spTree>
    <p:extLst>
      <p:ext uri="{BB962C8B-B14F-4D97-AF65-F5344CB8AC3E}">
        <p14:creationId xmlns:p14="http://schemas.microsoft.com/office/powerpoint/2010/main" val="138113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6</a:t>
            </a:fld>
            <a:endParaRPr lang="en-IE" altLang="en-US" dirty="0"/>
          </a:p>
        </p:txBody>
      </p:sp>
    </p:spTree>
    <p:extLst>
      <p:ext uri="{BB962C8B-B14F-4D97-AF65-F5344CB8AC3E}">
        <p14:creationId xmlns:p14="http://schemas.microsoft.com/office/powerpoint/2010/main" val="868566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7</a:t>
            </a:fld>
            <a:endParaRPr lang="en-IE" altLang="en-US" dirty="0"/>
          </a:p>
        </p:txBody>
      </p:sp>
    </p:spTree>
    <p:extLst>
      <p:ext uri="{BB962C8B-B14F-4D97-AF65-F5344CB8AC3E}">
        <p14:creationId xmlns:p14="http://schemas.microsoft.com/office/powerpoint/2010/main" val="37443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t>The result is three distinct </a:t>
            </a:r>
            <a:r>
              <a:rPr lang="en-IE" dirty="0"/>
              <a:t>classes of research:</a:t>
            </a:r>
          </a:p>
          <a:p>
            <a:r>
              <a:rPr lang="en-IE" dirty="0"/>
              <a:t>Pure basic research, exemplified by the work of </a:t>
            </a:r>
            <a:r>
              <a:rPr lang="en-IE" dirty="0">
                <a:hlinkClick r:id="rId3"/>
              </a:rPr>
              <a:t>Niels Bohr, early 20th century atomic physicist.</a:t>
            </a:r>
          </a:p>
          <a:p>
            <a:r>
              <a:rPr lang="en-IE" dirty="0"/>
              <a:t>Pure applied research, exemplified by the work of </a:t>
            </a:r>
            <a:r>
              <a:rPr lang="en-IE" dirty="0">
                <a:hlinkClick r:id="rId4"/>
              </a:rPr>
              <a:t>Thomas Edison, inventor.</a:t>
            </a:r>
          </a:p>
          <a:p>
            <a:r>
              <a:rPr lang="en-IE" dirty="0"/>
              <a:t>Use-inspired basic research, described here as "Pasteur's Quadrant".</a:t>
            </a:r>
            <a:endParaRPr lang="en-IE" dirty="0"/>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8</a:t>
            </a:fld>
            <a:endParaRPr lang="en-IE" altLang="en-US" dirty="0"/>
          </a:p>
        </p:txBody>
      </p:sp>
    </p:spTree>
    <p:extLst>
      <p:ext uri="{BB962C8B-B14F-4D97-AF65-F5344CB8AC3E}">
        <p14:creationId xmlns:p14="http://schemas.microsoft.com/office/powerpoint/2010/main" val="96114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9CB60010-D6C6-2C49-AEFE-2A17BA80FEAA}" type="slidenum">
              <a:rPr lang="en-IE" altLang="en-US" smtClean="0"/>
              <a:pPr>
                <a:defRPr/>
              </a:pPr>
              <a:t>9</a:t>
            </a:fld>
            <a:endParaRPr lang="en-IE" altLang="en-US" dirty="0"/>
          </a:p>
        </p:txBody>
      </p:sp>
    </p:spTree>
    <p:extLst>
      <p:ext uri="{BB962C8B-B14F-4D97-AF65-F5344CB8AC3E}">
        <p14:creationId xmlns:p14="http://schemas.microsoft.com/office/powerpoint/2010/main" val="127145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Tree>
    <p:extLst>
      <p:ext uri="{BB962C8B-B14F-4D97-AF65-F5344CB8AC3E}">
        <p14:creationId xmlns:p14="http://schemas.microsoft.com/office/powerpoint/2010/main" val="4007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5063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Tree>
    <p:extLst>
      <p:ext uri="{BB962C8B-B14F-4D97-AF65-F5344CB8AC3E}">
        <p14:creationId xmlns:p14="http://schemas.microsoft.com/office/powerpoint/2010/main" val="1143488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77535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8654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93128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801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1104584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LogoPair.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6175375"/>
            <a:ext cx="261778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IE" altLang="en-US"/>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IE" altLang="en-US"/>
          </a:p>
        </p:txBody>
      </p:sp>
      <p:grpSp>
        <p:nvGrpSpPr>
          <p:cNvPr id="1029" name="Group 8"/>
          <p:cNvGrpSpPr>
            <a:grpSpLocks/>
          </p:cNvGrpSpPr>
          <p:nvPr/>
        </p:nvGrpSpPr>
        <p:grpSpPr bwMode="auto">
          <a:xfrm>
            <a:off x="354013" y="1512888"/>
            <a:ext cx="8496300" cy="4321175"/>
            <a:chOff x="624" y="1488"/>
            <a:chExt cx="5040" cy="2590"/>
          </a:xfrm>
        </p:grpSpPr>
        <p:cxnSp>
          <p:nvCxnSpPr>
            <p:cNvPr id="1030" name="AutoShape 9"/>
            <p:cNvCxnSpPr>
              <a:cxnSpLocks noChangeAspect="1" noChangeShapeType="1"/>
            </p:cNvCxnSpPr>
            <p:nvPr/>
          </p:nvCxnSpPr>
          <p:spPr bwMode="auto">
            <a:xfrm>
              <a:off x="624" y="1488"/>
              <a:ext cx="1" cy="2590"/>
            </a:xfrm>
            <a:prstGeom prst="straightConnector1">
              <a:avLst/>
            </a:prstGeom>
            <a:noFill/>
            <a:ln w="12700">
              <a:solidFill>
                <a:srgbClr val="65CC33"/>
              </a:solidFill>
              <a:round/>
              <a:headEnd/>
              <a:tailEnd/>
            </a:ln>
            <a:extLst>
              <a:ext uri="{909E8E84-426E-40DD-AFC4-6F175D3DCCD1}">
                <a14:hiddenFill xmlns:a14="http://schemas.microsoft.com/office/drawing/2010/main">
                  <a:noFill/>
                </a14:hiddenFill>
              </a:ext>
            </a:extLst>
          </p:spPr>
        </p:cxnSp>
        <p:cxnSp>
          <p:nvCxnSpPr>
            <p:cNvPr id="1031" name="AutoShape 10"/>
            <p:cNvCxnSpPr>
              <a:cxnSpLocks noChangeShapeType="1"/>
            </p:cNvCxnSpPr>
            <p:nvPr/>
          </p:nvCxnSpPr>
          <p:spPr bwMode="auto">
            <a:xfrm>
              <a:off x="624" y="1488"/>
              <a:ext cx="5040" cy="1"/>
            </a:xfrm>
            <a:prstGeom prst="straightConnector1">
              <a:avLst/>
            </a:prstGeom>
            <a:noFill/>
            <a:ln w="12700">
              <a:solidFill>
                <a:srgbClr val="65CC33"/>
              </a:solidFill>
              <a:round/>
              <a:headEnd/>
              <a:tailEnd/>
            </a:ln>
            <a:extLst>
              <a:ext uri="{909E8E84-426E-40DD-AFC4-6F175D3DCCD1}">
                <a14:hiddenFill xmlns:a14="http://schemas.microsoft.com/office/drawing/2010/main">
                  <a:noFill/>
                </a14:hiddenFill>
              </a:ext>
            </a:extLst>
          </p:spPr>
        </p:cxn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mailto:Ellen.hazelkorn@dit.ie" TargetMode="External"/><Relationship Id="rId4" Type="http://schemas.openxmlformats.org/officeDocument/2006/relationships/image" Target="../media/image8.tiff"/><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130425"/>
            <a:ext cx="7772400" cy="2162671"/>
          </a:xfrm>
        </p:spPr>
        <p:txBody>
          <a:bodyPr/>
          <a:lstStyle/>
          <a:p>
            <a:r>
              <a:rPr lang="en-GB" sz="3800" b="1" dirty="0" smtClean="0"/>
              <a:t/>
            </a:r>
            <a:br>
              <a:rPr lang="en-GB" sz="3800" b="1" dirty="0" smtClean="0"/>
            </a:br>
            <a:r>
              <a:rPr lang="en-GB" sz="3800" b="1" dirty="0"/>
              <a:t/>
            </a:r>
            <a:br>
              <a:rPr lang="en-GB" sz="3800" b="1" dirty="0"/>
            </a:br>
            <a:r>
              <a:rPr lang="en-GB" sz="3800" b="1" dirty="0" smtClean="0"/>
              <a:t/>
            </a:r>
            <a:br>
              <a:rPr lang="en-GB" sz="3800" b="1" dirty="0" smtClean="0"/>
            </a:br>
            <a:r>
              <a:rPr lang="en-GB" sz="3800" b="1" dirty="0"/>
              <a:t/>
            </a:r>
            <a:br>
              <a:rPr lang="en-GB" sz="3800" b="1" dirty="0"/>
            </a:br>
            <a:r>
              <a:rPr lang="en-GB" sz="3800" dirty="0" smtClean="0">
                <a:solidFill>
                  <a:srgbClr val="002060"/>
                </a:solidFill>
              </a:rPr>
              <a:t>Reasserting </a:t>
            </a:r>
            <a:r>
              <a:rPr lang="en-GB" sz="3800" dirty="0">
                <a:solidFill>
                  <a:srgbClr val="002060"/>
                </a:solidFill>
              </a:rPr>
              <a:t>the Public Value of Arts, Humanities and Social Science Research </a:t>
            </a:r>
            <a:r>
              <a:rPr lang="en-US" sz="3800" dirty="0">
                <a:solidFill>
                  <a:srgbClr val="002060"/>
                </a:solidFill>
              </a:rPr>
              <a:t/>
            </a:r>
            <a:br>
              <a:rPr lang="en-US" sz="3800" dirty="0">
                <a:solidFill>
                  <a:srgbClr val="002060"/>
                </a:solidFill>
              </a:rPr>
            </a:br>
            <a:r>
              <a:rPr lang="en-GB" b="1" dirty="0"/>
              <a:t> </a:t>
            </a:r>
            <a:r>
              <a:rPr lang="en-US" dirty="0" smtClean="0"/>
              <a:t/>
            </a:r>
            <a:br>
              <a:rPr lang="en-US" dirty="0" smtClean="0"/>
            </a:br>
            <a:r>
              <a:rPr lang="en-US" sz="1800" dirty="0" smtClean="0"/>
              <a:t>Professor </a:t>
            </a:r>
            <a:r>
              <a:rPr lang="en-US" sz="1800" dirty="0"/>
              <a:t>Ellen Hazelkorn</a:t>
            </a:r>
            <a:br>
              <a:rPr lang="en-US" sz="1800" dirty="0"/>
            </a:br>
            <a:r>
              <a:rPr lang="en-US" sz="1800" dirty="0"/>
              <a:t>Policy </a:t>
            </a:r>
            <a:r>
              <a:rPr lang="en-US" sz="1800" dirty="0" smtClean="0"/>
              <a:t>Advisor, Higher </a:t>
            </a:r>
            <a:r>
              <a:rPr lang="en-US" sz="1800" dirty="0"/>
              <a:t>Education Authority (Ireland)</a:t>
            </a:r>
            <a:br>
              <a:rPr lang="en-US" sz="1800" dirty="0"/>
            </a:br>
            <a:r>
              <a:rPr lang="en-US" sz="1800" dirty="0" smtClean="0"/>
              <a:t>Director</a:t>
            </a:r>
            <a:r>
              <a:rPr lang="en-US" sz="1800" dirty="0"/>
              <a:t>, Higher Education Policy Research Unit (HEPRU)</a:t>
            </a:r>
            <a:br>
              <a:rPr lang="en-US" sz="1800" dirty="0"/>
            </a:br>
            <a:r>
              <a:rPr lang="en-US" sz="1800" dirty="0" smtClean="0"/>
              <a:t>“</a:t>
            </a:r>
            <a:r>
              <a:rPr lang="en-GB" sz="1800" dirty="0" smtClean="0"/>
              <a:t>Thinking </a:t>
            </a:r>
            <a:r>
              <a:rPr lang="en-GB" sz="1800" dirty="0"/>
              <a:t>the </a:t>
            </a:r>
            <a:r>
              <a:rPr lang="en-GB" sz="1800" dirty="0" smtClean="0"/>
              <a:t>Future”</a:t>
            </a:r>
            <a:r>
              <a:rPr lang="en-US" sz="1800" dirty="0"/>
              <a:t/>
            </a:r>
            <a:br>
              <a:rPr lang="en-US" sz="1800" dirty="0"/>
            </a:br>
            <a:r>
              <a:rPr lang="en-GB" sz="1800" dirty="0"/>
              <a:t>Congress University of Porto, 2016</a:t>
            </a:r>
            <a:r>
              <a:rPr lang="en-GB" sz="1800" b="1" dirty="0"/>
              <a:t> </a:t>
            </a:r>
            <a:r>
              <a:rPr lang="en-US" sz="1800" dirty="0"/>
              <a:t/>
            </a:r>
            <a:br>
              <a:rPr lang="en-US" sz="1800" dirty="0"/>
            </a:br>
            <a:endParaRPr lang="en-IE" sz="1800" dirty="0"/>
          </a:p>
        </p:txBody>
      </p:sp>
      <p:pic>
        <p:nvPicPr>
          <p:cNvPr id="6" name="Picture 5"/>
          <p:cNvPicPr>
            <a:picLocks noChangeAspect="1"/>
          </p:cNvPicPr>
          <p:nvPr/>
        </p:nvPicPr>
        <p:blipFill>
          <a:blip r:embed="rId3"/>
          <a:stretch>
            <a:fillRect/>
          </a:stretch>
        </p:blipFill>
        <p:spPr>
          <a:xfrm>
            <a:off x="8099236" y="5799877"/>
            <a:ext cx="1036712" cy="1029513"/>
          </a:xfrm>
          <a:prstGeom prst="rect">
            <a:avLst/>
          </a:prstGeom>
        </p:spPr>
      </p:pic>
    </p:spTree>
    <p:extLst>
      <p:ext uri="{BB962C8B-B14F-4D97-AF65-F5344CB8AC3E}">
        <p14:creationId xmlns:p14="http://schemas.microsoft.com/office/powerpoint/2010/main" val="1266484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b="0" cap="none" dirty="0" smtClean="0"/>
              <a:t>Redefining the Social Contract between Society and Research(ers)</a:t>
            </a:r>
            <a:r>
              <a:rPr lang="en-US" dirty="0"/>
              <a:t/>
            </a:r>
            <a:br>
              <a:rPr lang="en-US" dirty="0"/>
            </a:br>
            <a:endParaRPr lang="en-IE" dirty="0"/>
          </a:p>
        </p:txBody>
      </p:sp>
    </p:spTree>
    <p:extLst>
      <p:ext uri="{BB962C8B-B14F-4D97-AF65-F5344CB8AC3E}">
        <p14:creationId xmlns:p14="http://schemas.microsoft.com/office/powerpoint/2010/main" val="585872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sz="3800" dirty="0" smtClean="0">
                <a:solidFill>
                  <a:srgbClr val="002060"/>
                </a:solidFill>
              </a:rPr>
              <a:t>Changing Relationship between State &amp; HERD</a:t>
            </a:r>
            <a:endParaRPr lang="en-IE" sz="3800" dirty="0">
              <a:solidFill>
                <a:srgbClr val="002060"/>
              </a:solidFill>
            </a:endParaRPr>
          </a:p>
        </p:txBody>
      </p:sp>
      <p:sp>
        <p:nvSpPr>
          <p:cNvPr id="5" name="Content Placeholder 4"/>
          <p:cNvSpPr>
            <a:spLocks noGrp="1"/>
          </p:cNvSpPr>
          <p:nvPr>
            <p:ph idx="1"/>
          </p:nvPr>
        </p:nvSpPr>
        <p:spPr>
          <a:xfrm>
            <a:off x="457200" y="1600200"/>
            <a:ext cx="8229600" cy="4709120"/>
          </a:xfrm>
        </p:spPr>
        <p:txBody>
          <a:bodyPr/>
          <a:lstStyle/>
          <a:p>
            <a:pPr marL="0" indent="0">
              <a:buNone/>
            </a:pPr>
            <a:r>
              <a:rPr lang="en-GB" sz="2000" dirty="0" smtClean="0"/>
              <a:t>Two interpretations:</a:t>
            </a:r>
          </a:p>
          <a:p>
            <a:pPr marL="457200" indent="-457200">
              <a:buFont typeface="+mj-lt"/>
              <a:buAutoNum type="arabicPeriod"/>
            </a:pPr>
            <a:r>
              <a:rPr lang="en-GB" sz="2000" dirty="0" smtClean="0"/>
              <a:t>Shift from “earlier </a:t>
            </a:r>
            <a:r>
              <a:rPr lang="en-GB" sz="2000" dirty="0"/>
              <a:t>uneasy balance between professional and state control to some new combination of state and market control” </a:t>
            </a:r>
            <a:r>
              <a:rPr lang="en-GB" sz="1400" dirty="0"/>
              <a:t>(Dill, 1998, 362</a:t>
            </a:r>
            <a:r>
              <a:rPr lang="en-GB" sz="1400" dirty="0" smtClean="0"/>
              <a:t>)</a:t>
            </a:r>
            <a:r>
              <a:rPr lang="en-GB" sz="2000" dirty="0" smtClean="0"/>
              <a:t>.</a:t>
            </a:r>
          </a:p>
          <a:p>
            <a:pPr marL="857250" lvl="1" indent="-457200" algn="just"/>
            <a:r>
              <a:rPr lang="en-GB" sz="2000" dirty="0" smtClean="0"/>
              <a:t>“Managerialism</a:t>
            </a:r>
            <a:r>
              <a:rPr lang="en-GB" sz="2000" dirty="0"/>
              <a:t>” “corporatisation” and “marketization” </a:t>
            </a:r>
            <a:r>
              <a:rPr lang="en-GB" sz="2000" dirty="0" smtClean="0"/>
              <a:t>explains and describes profound </a:t>
            </a:r>
            <a:r>
              <a:rPr lang="en-GB" sz="2000" dirty="0"/>
              <a:t>reform and restructuring across public </a:t>
            </a:r>
            <a:r>
              <a:rPr lang="en-GB" sz="2000" dirty="0" smtClean="0"/>
              <a:t>services; </a:t>
            </a:r>
          </a:p>
          <a:p>
            <a:pPr marL="857250" lvl="1" indent="-457200" algn="just"/>
            <a:r>
              <a:rPr lang="en-GB" sz="2000" dirty="0" smtClean="0"/>
              <a:t>Strong </a:t>
            </a:r>
            <a:r>
              <a:rPr lang="en-GB" sz="2000" dirty="0"/>
              <a:t>emphasis on entrepreneurship and industry-driven research and on accountability, transparency and performance. </a:t>
            </a:r>
            <a:endParaRPr lang="en-GB" sz="2000" dirty="0" smtClean="0"/>
          </a:p>
          <a:p>
            <a:pPr marL="457200" indent="-457200" algn="just">
              <a:buFont typeface="+mj-lt"/>
              <a:buAutoNum type="arabicPeriod"/>
            </a:pPr>
            <a:r>
              <a:rPr lang="en-GB" sz="2000" dirty="0" smtClean="0"/>
              <a:t>Unravelling of “social contract” between scientists and US federal government towards end of WW2 </a:t>
            </a:r>
            <a:r>
              <a:rPr lang="en-GB" sz="1400" dirty="0"/>
              <a:t>(Guston, 2000)</a:t>
            </a:r>
            <a:r>
              <a:rPr lang="en-GB" sz="2000" dirty="0"/>
              <a:t>. </a:t>
            </a:r>
            <a:endParaRPr lang="en-GB" sz="2000" dirty="0" smtClean="0"/>
          </a:p>
          <a:p>
            <a:pPr marL="857250" lvl="1" indent="-457200" algn="just"/>
            <a:r>
              <a:rPr lang="en-GB" sz="2000" dirty="0"/>
              <a:t>R</a:t>
            </a:r>
            <a:r>
              <a:rPr lang="en-GB" sz="2000" dirty="0" smtClean="0"/>
              <a:t>ealisation scientific </a:t>
            </a:r>
            <a:r>
              <a:rPr lang="en-GB" sz="2000" dirty="0"/>
              <a:t>knowledge could be </a:t>
            </a:r>
            <a:r>
              <a:rPr lang="en-GB" sz="2000" dirty="0" smtClean="0"/>
              <a:t>competitive advantage; </a:t>
            </a:r>
          </a:p>
          <a:p>
            <a:pPr marL="857250" lvl="1" indent="-457200" algn="just"/>
            <a:r>
              <a:rPr lang="en-GB" sz="2000" dirty="0"/>
              <a:t>C</a:t>
            </a:r>
            <a:r>
              <a:rPr lang="en-GB" sz="2000" dirty="0" smtClean="0"/>
              <a:t>oncept of </a:t>
            </a:r>
            <a:r>
              <a:rPr lang="en-GB" sz="2000" dirty="0"/>
              <a:t>“public good” </a:t>
            </a:r>
            <a:r>
              <a:rPr lang="en-GB" sz="2000" dirty="0" smtClean="0"/>
              <a:t>as litmus </a:t>
            </a:r>
            <a:r>
              <a:rPr lang="en-GB" sz="2000" dirty="0"/>
              <a:t>test for “generating public support for the scientific community” </a:t>
            </a:r>
            <a:r>
              <a:rPr lang="en-GB" sz="1400" dirty="0"/>
              <a:t>(Guston and Kenniston, </a:t>
            </a:r>
            <a:r>
              <a:rPr lang="en-GB" sz="1400" dirty="0" smtClean="0"/>
              <a:t>1994);</a:t>
            </a:r>
          </a:p>
          <a:p>
            <a:pPr marL="857250" lvl="1" indent="-457200" algn="just"/>
            <a:r>
              <a:rPr lang="en-GB" sz="2000" dirty="0" smtClean="0"/>
              <a:t>Social/economic </a:t>
            </a:r>
            <a:r>
              <a:rPr lang="en-GB" sz="2000" dirty="0"/>
              <a:t>progress </a:t>
            </a:r>
            <a:r>
              <a:rPr lang="en-GB" sz="2000" dirty="0" smtClean="0"/>
              <a:t>requires application of knowledge </a:t>
            </a:r>
            <a:r>
              <a:rPr lang="en-GB" sz="2000" dirty="0"/>
              <a:t>to practical </a:t>
            </a:r>
            <a:r>
              <a:rPr lang="en-GB" sz="2000" dirty="0" smtClean="0"/>
              <a:t>purposes.</a:t>
            </a:r>
            <a:endParaRPr lang="en-IE" sz="2000" dirty="0"/>
          </a:p>
        </p:txBody>
      </p:sp>
    </p:spTree>
    <p:extLst>
      <p:ext uri="{BB962C8B-B14F-4D97-AF65-F5344CB8AC3E}">
        <p14:creationId xmlns:p14="http://schemas.microsoft.com/office/powerpoint/2010/main" val="894020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New Knowledge Production</a:t>
            </a:r>
            <a:endParaRPr lang="en-IE" sz="3800" dirty="0">
              <a:solidFill>
                <a:srgbClr val="002060"/>
              </a:solidFill>
            </a:endParaRPr>
          </a:p>
        </p:txBody>
      </p:sp>
      <p:sp>
        <p:nvSpPr>
          <p:cNvPr id="3" name="Content Placeholder 2"/>
          <p:cNvSpPr>
            <a:spLocks noGrp="1"/>
          </p:cNvSpPr>
          <p:nvPr>
            <p:ph idx="1"/>
          </p:nvPr>
        </p:nvSpPr>
        <p:spPr>
          <a:xfrm>
            <a:off x="457200" y="1600200"/>
            <a:ext cx="8229600" cy="4637112"/>
          </a:xfrm>
        </p:spPr>
        <p:txBody>
          <a:bodyPr/>
          <a:lstStyle/>
          <a:p>
            <a:r>
              <a:rPr lang="en-GB" sz="2000" dirty="0" smtClean="0"/>
              <a:t>“Knowledge economy” is defining policy </a:t>
            </a:r>
            <a:r>
              <a:rPr lang="en-GB" sz="2000" dirty="0"/>
              <a:t>paradigm across Europe and around the </a:t>
            </a:r>
            <a:r>
              <a:rPr lang="en-GB" sz="2000" dirty="0" smtClean="0"/>
              <a:t>world;</a:t>
            </a:r>
          </a:p>
          <a:p>
            <a:r>
              <a:rPr lang="en-GB" sz="2000" dirty="0"/>
              <a:t>Because </a:t>
            </a:r>
            <a:r>
              <a:rPr lang="en-GB" sz="2000" dirty="0" smtClean="0"/>
              <a:t>creation </a:t>
            </a:r>
            <a:r>
              <a:rPr lang="en-GB" sz="2000" dirty="0"/>
              <a:t>of new knowledge </a:t>
            </a:r>
            <a:r>
              <a:rPr lang="en-GB" sz="2000" dirty="0" smtClean="0"/>
              <a:t>primarily </a:t>
            </a:r>
            <a:r>
              <a:rPr lang="en-GB" sz="2000" dirty="0"/>
              <a:t>located within </a:t>
            </a:r>
            <a:r>
              <a:rPr lang="en-GB" sz="2000" dirty="0" smtClean="0"/>
              <a:t>HE, </a:t>
            </a:r>
            <a:r>
              <a:rPr lang="en-GB" sz="2000" dirty="0"/>
              <a:t>university-based research has assumed huge significance. </a:t>
            </a:r>
            <a:endParaRPr lang="en-GB" sz="2000" dirty="0" smtClean="0"/>
          </a:p>
          <a:p>
            <a:pPr lvl="1"/>
            <a:r>
              <a:rPr lang="en-GB" sz="2000" dirty="0" smtClean="0"/>
              <a:t>Universities asserted own </a:t>
            </a:r>
            <a:r>
              <a:rPr lang="en-GB" sz="2000" dirty="0"/>
              <a:t>discourse around “academic science as an </a:t>
            </a:r>
            <a:r>
              <a:rPr lang="en-GB" sz="2000" dirty="0" smtClean="0"/>
              <a:t>economic </a:t>
            </a:r>
            <a:r>
              <a:rPr lang="en-GB" sz="2000" dirty="0"/>
              <a:t>engine</a:t>
            </a:r>
            <a:r>
              <a:rPr lang="en-GB" sz="2000" dirty="0" smtClean="0"/>
              <a:t>” – creating basis by which to seek “evidence”;</a:t>
            </a:r>
          </a:p>
          <a:p>
            <a:r>
              <a:rPr lang="en-GB" sz="2000" dirty="0"/>
              <a:t>S</a:t>
            </a:r>
            <a:r>
              <a:rPr lang="en-GB" sz="2000" dirty="0" smtClean="0"/>
              <a:t>hift </a:t>
            </a:r>
            <a:r>
              <a:rPr lang="en-GB" sz="2000" dirty="0"/>
              <a:t>(or </a:t>
            </a:r>
            <a:r>
              <a:rPr lang="en-GB" sz="2000" dirty="0" smtClean="0"/>
              <a:t>rebalancing) </a:t>
            </a:r>
            <a:r>
              <a:rPr lang="en-GB" sz="2000" dirty="0"/>
              <a:t>from </a:t>
            </a:r>
            <a:r>
              <a:rPr lang="en-GB" sz="2000" dirty="0" smtClean="0"/>
              <a:t>basic/curiosity-driven to  </a:t>
            </a:r>
            <a:r>
              <a:rPr lang="en-GB" sz="2000" dirty="0"/>
              <a:t>use-inspired </a:t>
            </a:r>
            <a:r>
              <a:rPr lang="en-GB" sz="2000" dirty="0" smtClean="0"/>
              <a:t>research or </a:t>
            </a:r>
            <a:r>
              <a:rPr lang="en-GB" sz="2000" dirty="0"/>
              <a:t>application/challenge-oriented </a:t>
            </a:r>
            <a:r>
              <a:rPr lang="en-GB" sz="2000" dirty="0" smtClean="0"/>
              <a:t>– corresponding to </a:t>
            </a:r>
            <a:r>
              <a:rPr lang="en-GB" sz="2000" dirty="0" smtClean="0"/>
              <a:t>parallel debate about production </a:t>
            </a:r>
            <a:r>
              <a:rPr lang="en-GB" sz="2000" dirty="0"/>
              <a:t>of knowledge, and </a:t>
            </a:r>
            <a:r>
              <a:rPr lang="en-GB" sz="2000" dirty="0" smtClean="0"/>
              <a:t>social </a:t>
            </a:r>
            <a:r>
              <a:rPr lang="en-GB" sz="2000" dirty="0"/>
              <a:t>role of </a:t>
            </a:r>
            <a:r>
              <a:rPr lang="en-GB" sz="2000" dirty="0" smtClean="0"/>
              <a:t>research(ers)/HE:</a:t>
            </a:r>
          </a:p>
          <a:p>
            <a:pPr marL="800100" lvl="1" indent="-342900">
              <a:buFont typeface="+mj-lt"/>
              <a:buAutoNum type="arabicPeriod"/>
            </a:pPr>
            <a:r>
              <a:rPr lang="en-GB" sz="2000" dirty="0" smtClean="0"/>
              <a:t>“</a:t>
            </a:r>
            <a:r>
              <a:rPr lang="en-GB" sz="2000" dirty="0"/>
              <a:t>A</a:t>
            </a:r>
            <a:r>
              <a:rPr lang="en-GB" sz="2000" dirty="0" smtClean="0"/>
              <a:t>cademic capitalism” underscores </a:t>
            </a:r>
            <a:r>
              <a:rPr lang="en-GB" sz="2000" dirty="0"/>
              <a:t>academic </a:t>
            </a:r>
            <a:r>
              <a:rPr lang="en-GB" sz="2000" dirty="0" smtClean="0"/>
              <a:t>research link with “techno-science” and private sector </a:t>
            </a:r>
            <a:r>
              <a:rPr lang="en-GB" sz="1400" dirty="0" smtClean="0"/>
              <a:t>(Slaughter and Leslie, 1997);</a:t>
            </a:r>
          </a:p>
          <a:p>
            <a:pPr marL="800100" lvl="1" indent="-342900">
              <a:buFont typeface="+mj-lt"/>
              <a:buAutoNum type="arabicPeriod"/>
            </a:pPr>
            <a:r>
              <a:rPr lang="en-GB" sz="2000" dirty="0" smtClean="0"/>
              <a:t>“F</a:t>
            </a:r>
            <a:r>
              <a:rPr lang="en-IE" sz="2000" dirty="0" smtClean="0"/>
              <a:t>our scholarships” challenged hierarchical apportioning of prestige between basic and applied </a:t>
            </a:r>
            <a:r>
              <a:rPr lang="en-IE" sz="1400" dirty="0" smtClean="0"/>
              <a:t>(Boyer, 1990)</a:t>
            </a:r>
            <a:r>
              <a:rPr lang="en-IE" sz="2000" dirty="0" smtClean="0"/>
              <a:t>; taken up by Mode 2 &amp; “engaged </a:t>
            </a:r>
            <a:r>
              <a:rPr lang="en-IE" sz="2000" dirty="0"/>
              <a:t>scholarship” discourse </a:t>
            </a:r>
            <a:r>
              <a:rPr lang="en-IE" sz="1400" dirty="0" smtClean="0"/>
              <a:t>(Gibbons et al, 1994).</a:t>
            </a:r>
            <a:endParaRPr lang="en-IE" sz="1400" dirty="0"/>
          </a:p>
        </p:txBody>
      </p:sp>
    </p:spTree>
    <p:extLst>
      <p:ext uri="{BB962C8B-B14F-4D97-AF65-F5344CB8AC3E}">
        <p14:creationId xmlns:p14="http://schemas.microsoft.com/office/powerpoint/2010/main" val="1779247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Changing Role of the University</a:t>
            </a:r>
            <a:endParaRPr lang="en-IE" sz="3800" dirty="0">
              <a:solidFill>
                <a:srgbClr val="002060"/>
              </a:solidFill>
            </a:endParaRPr>
          </a:p>
        </p:txBody>
      </p:sp>
      <p:sp>
        <p:nvSpPr>
          <p:cNvPr id="3" name="Content Placeholder 2"/>
          <p:cNvSpPr>
            <a:spLocks noGrp="1"/>
          </p:cNvSpPr>
          <p:nvPr>
            <p:ph idx="1"/>
          </p:nvPr>
        </p:nvSpPr>
        <p:spPr/>
        <p:txBody>
          <a:bodyPr/>
          <a:lstStyle/>
          <a:p>
            <a:r>
              <a:rPr lang="en-GB" sz="2000" dirty="0" smtClean="0"/>
              <a:t>Trow </a:t>
            </a:r>
            <a:r>
              <a:rPr lang="en-GB" sz="1400" dirty="0" smtClean="0"/>
              <a:t>(1974, 91)</a:t>
            </a:r>
            <a:r>
              <a:rPr lang="en-GB" sz="2000" dirty="0" smtClean="0"/>
              <a:t>: Once </a:t>
            </a:r>
            <a:r>
              <a:rPr lang="en-GB" sz="2000" dirty="0"/>
              <a:t>matters </a:t>
            </a:r>
            <a:r>
              <a:rPr lang="en-GB" sz="2000" dirty="0" smtClean="0"/>
              <a:t>come </a:t>
            </a:r>
            <a:r>
              <a:rPr lang="en-GB" sz="2000" dirty="0"/>
              <a:t>“to the attention of larger numbers of people, both in government and in the general public…[they will] have other, often quite legitimate, ideas about where public funds should be spent, and, if given to </a:t>
            </a:r>
            <a:r>
              <a:rPr lang="en-GB" sz="2000" dirty="0" smtClean="0"/>
              <a:t>HE, </a:t>
            </a:r>
            <a:r>
              <a:rPr lang="en-GB" sz="2000" dirty="0"/>
              <a:t>how they should be spent”.</a:t>
            </a:r>
            <a:r>
              <a:rPr lang="en-US" sz="2000" dirty="0"/>
              <a:t> </a:t>
            </a:r>
            <a:endParaRPr lang="en-IE" sz="2000" dirty="0"/>
          </a:p>
          <a:p>
            <a:r>
              <a:rPr lang="en-GB" sz="2000" dirty="0" smtClean="0"/>
              <a:t>Calhoun </a:t>
            </a:r>
            <a:r>
              <a:rPr lang="en-GB" sz="1400" dirty="0"/>
              <a:t>(2006, p. </a:t>
            </a:r>
            <a:r>
              <a:rPr lang="en-GB" sz="1400" dirty="0" smtClean="0"/>
              <a:t>19)</a:t>
            </a:r>
            <a:r>
              <a:rPr lang="en-GB" sz="2000" dirty="0" smtClean="0"/>
              <a:t>: </a:t>
            </a:r>
            <a:r>
              <a:rPr lang="en-GB" sz="2000" dirty="0"/>
              <a:t>P</a:t>
            </a:r>
            <a:r>
              <a:rPr lang="en-GB" sz="2000" dirty="0" smtClean="0"/>
              <a:t>ublic </a:t>
            </a:r>
            <a:r>
              <a:rPr lang="en-GB" sz="2000" dirty="0"/>
              <a:t>support </a:t>
            </a:r>
            <a:r>
              <a:rPr lang="en-GB" sz="2000" dirty="0" smtClean="0"/>
              <a:t>is </a:t>
            </a:r>
            <a:r>
              <a:rPr lang="en-GB" sz="2000" dirty="0"/>
              <a:t>only </a:t>
            </a:r>
            <a:r>
              <a:rPr lang="en-GB" sz="2000" dirty="0" smtClean="0"/>
              <a:t>given/maintained </a:t>
            </a:r>
            <a:r>
              <a:rPr lang="en-GB" sz="2000" dirty="0"/>
              <a:t>according to </a:t>
            </a:r>
            <a:r>
              <a:rPr lang="en-GB" sz="2000" dirty="0" smtClean="0"/>
              <a:t>capacity, capability </a:t>
            </a:r>
            <a:r>
              <a:rPr lang="en-GB" sz="2000" dirty="0"/>
              <a:t>and </a:t>
            </a:r>
            <a:r>
              <a:rPr lang="en-GB" sz="2000" dirty="0" smtClean="0"/>
              <a:t>willingness </a:t>
            </a:r>
            <a:r>
              <a:rPr lang="en-GB" sz="2000" dirty="0"/>
              <a:t>to </a:t>
            </a:r>
            <a:r>
              <a:rPr lang="en-GB" sz="2000" dirty="0" smtClean="0"/>
              <a:t>“educate </a:t>
            </a:r>
            <a:r>
              <a:rPr lang="en-GB" sz="2000" dirty="0"/>
              <a:t>citizens in general, to share knowledge, to distribute it as widely as possible in accord with publically articulated </a:t>
            </a:r>
            <a:r>
              <a:rPr lang="en-GB" sz="2000" dirty="0" smtClean="0"/>
              <a:t>purposes”;</a:t>
            </a:r>
          </a:p>
          <a:p>
            <a:r>
              <a:rPr lang="en-GB" sz="2000" dirty="0" smtClean="0"/>
              <a:t>Delanty </a:t>
            </a:r>
            <a:r>
              <a:rPr lang="en-GB" sz="1400" dirty="0" smtClean="0"/>
              <a:t>(2001</a:t>
            </a:r>
            <a:r>
              <a:rPr lang="en-GB" sz="1400" dirty="0"/>
              <a:t>, </a:t>
            </a:r>
            <a:r>
              <a:rPr lang="en-GB" sz="1400" dirty="0" smtClean="0"/>
              <a:t>9)</a:t>
            </a:r>
            <a:r>
              <a:rPr lang="en-GB" sz="2000" dirty="0" smtClean="0"/>
              <a:t>: “</a:t>
            </a:r>
            <a:r>
              <a:rPr lang="en-GB" sz="2000" dirty="0"/>
              <a:t>C</a:t>
            </a:r>
            <a:r>
              <a:rPr lang="en-GB" sz="2000" dirty="0" smtClean="0"/>
              <a:t>entral task</a:t>
            </a:r>
            <a:r>
              <a:rPr lang="is-IS" sz="2000" dirty="0" smtClean="0"/>
              <a:t>…</a:t>
            </a:r>
            <a:r>
              <a:rPr lang="en-GB" sz="2000" dirty="0" smtClean="0"/>
              <a:t> is </a:t>
            </a:r>
            <a:r>
              <a:rPr lang="en-GB" sz="2000" dirty="0"/>
              <a:t>to become a key actor in the public sphere and thereby enhance the democratization of knowledge</a:t>
            </a:r>
            <a:r>
              <a:rPr lang="en-GB" sz="2000" dirty="0" smtClean="0"/>
              <a:t>”; </a:t>
            </a:r>
          </a:p>
          <a:p>
            <a:r>
              <a:rPr lang="en-GB" sz="2000" dirty="0" smtClean="0"/>
              <a:t>Brewer </a:t>
            </a:r>
            <a:r>
              <a:rPr lang="en-GB" sz="1400" dirty="0" smtClean="0"/>
              <a:t>(2013, 12):</a:t>
            </a:r>
            <a:r>
              <a:rPr lang="en-GB" sz="2000" dirty="0" smtClean="0"/>
              <a:t> “Marketization </a:t>
            </a:r>
            <a:r>
              <a:rPr lang="en-GB" sz="2000" dirty="0"/>
              <a:t>may have provoked interest in redefining our public value”, but </a:t>
            </a:r>
            <a:r>
              <a:rPr lang="en-GB" sz="2000" dirty="0" smtClean="0"/>
              <a:t>“there </a:t>
            </a:r>
            <a:r>
              <a:rPr lang="en-GB" sz="2000" dirty="0"/>
              <a:t>is a necessity and urgency to engage directly with the </a:t>
            </a:r>
            <a:r>
              <a:rPr lang="en-GB" sz="2000" dirty="0" smtClean="0"/>
              <a:t>issues</a:t>
            </a:r>
            <a:r>
              <a:rPr lang="is-IS" sz="2000" dirty="0" smtClean="0"/>
              <a:t>…”</a:t>
            </a:r>
            <a:endParaRPr lang="en-GB" sz="2000" dirty="0"/>
          </a:p>
          <a:p>
            <a:endParaRPr lang="en-GB" sz="2000" dirty="0"/>
          </a:p>
          <a:p>
            <a:endParaRPr lang="en-GB" sz="2000" dirty="0" smtClean="0"/>
          </a:p>
        </p:txBody>
      </p:sp>
    </p:spTree>
    <p:extLst>
      <p:ext uri="{BB962C8B-B14F-4D97-AF65-F5344CB8AC3E}">
        <p14:creationId xmlns:p14="http://schemas.microsoft.com/office/powerpoint/2010/main" val="1895724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Implications for the University</a:t>
            </a:r>
            <a:endParaRPr lang="en-IE" sz="3800" dirty="0">
              <a:solidFill>
                <a:srgbClr val="002060"/>
              </a:solidFill>
            </a:endParaRPr>
          </a:p>
        </p:txBody>
      </p:sp>
      <p:sp>
        <p:nvSpPr>
          <p:cNvPr id="3" name="Content Placeholder 2"/>
          <p:cNvSpPr>
            <a:spLocks noGrp="1"/>
          </p:cNvSpPr>
          <p:nvPr>
            <p:ph idx="1"/>
          </p:nvPr>
        </p:nvSpPr>
        <p:spPr>
          <a:xfrm>
            <a:off x="395536" y="1628800"/>
            <a:ext cx="8229600" cy="4525963"/>
          </a:xfrm>
        </p:spPr>
        <p:txBody>
          <a:bodyPr/>
          <a:lstStyle/>
          <a:p>
            <a:pPr algn="just"/>
            <a:r>
              <a:rPr lang="en-GB" sz="2000" dirty="0" smtClean="0"/>
              <a:t>Because </a:t>
            </a:r>
            <a:r>
              <a:rPr lang="en-GB" sz="2000" dirty="0"/>
              <a:t>research does not exist in </a:t>
            </a:r>
            <a:r>
              <a:rPr lang="en-GB" sz="2000" dirty="0" smtClean="0"/>
              <a:t>isolation, there are implications </a:t>
            </a:r>
            <a:r>
              <a:rPr lang="en-GB" sz="2000" dirty="0"/>
              <a:t>for </a:t>
            </a:r>
            <a:r>
              <a:rPr lang="en-GB" sz="2000" dirty="0" smtClean="0"/>
              <a:t>organisation </a:t>
            </a:r>
            <a:r>
              <a:rPr lang="en-GB" sz="2000" dirty="0"/>
              <a:t>and management of </a:t>
            </a:r>
            <a:r>
              <a:rPr lang="en-GB" sz="2000" dirty="0" smtClean="0"/>
              <a:t>research, what </a:t>
            </a:r>
            <a:r>
              <a:rPr lang="en-GB" sz="2000" dirty="0"/>
              <a:t>kind of research is funded, and on measuring its outcomes, impact and </a:t>
            </a:r>
            <a:r>
              <a:rPr lang="en-GB" sz="2000" dirty="0" smtClean="0"/>
              <a:t>benefits;</a:t>
            </a:r>
          </a:p>
          <a:p>
            <a:pPr lvl="1" algn="just"/>
            <a:r>
              <a:rPr lang="en-GB" sz="2000" dirty="0"/>
              <a:t>H</a:t>
            </a:r>
            <a:r>
              <a:rPr lang="en-GB" sz="2000" dirty="0" smtClean="0"/>
              <a:t>uman </a:t>
            </a:r>
            <a:r>
              <a:rPr lang="en-GB" sz="2000" dirty="0"/>
              <a:t>capital development vs</a:t>
            </a:r>
            <a:r>
              <a:rPr lang="en-GB" sz="2000" dirty="0" smtClean="0"/>
              <a:t>. </a:t>
            </a:r>
            <a:r>
              <a:rPr lang="en-GB" sz="2000" dirty="0"/>
              <a:t>tool of economic development; </a:t>
            </a:r>
            <a:endParaRPr lang="en-GB" sz="2000" dirty="0" smtClean="0"/>
          </a:p>
          <a:p>
            <a:pPr lvl="1" algn="just"/>
            <a:r>
              <a:rPr lang="en-GB" sz="2000" dirty="0"/>
              <a:t>I</a:t>
            </a:r>
            <a:r>
              <a:rPr lang="en-GB" sz="2000" dirty="0" smtClean="0"/>
              <a:t>ndependence </a:t>
            </a:r>
            <a:r>
              <a:rPr lang="en-GB" sz="2000" dirty="0"/>
              <a:t>of researcher curiosity vs. alignment </a:t>
            </a:r>
            <a:r>
              <a:rPr lang="en-GB" sz="2000" dirty="0" smtClean="0"/>
              <a:t>w/ priorities</a:t>
            </a:r>
            <a:r>
              <a:rPr lang="en-GB" sz="2000" dirty="0"/>
              <a:t>; </a:t>
            </a:r>
            <a:endParaRPr lang="en-GB" sz="2000" dirty="0" smtClean="0"/>
          </a:p>
          <a:p>
            <a:pPr lvl="1" algn="just"/>
            <a:r>
              <a:rPr lang="en-GB" sz="2000" dirty="0"/>
              <a:t>F</a:t>
            </a:r>
            <a:r>
              <a:rPr lang="en-GB" sz="2000" dirty="0" smtClean="0"/>
              <a:t>unding </a:t>
            </a:r>
            <a:r>
              <a:rPr lang="en-GB" sz="2000" dirty="0"/>
              <a:t>excellence wherever it exists vs. targeting funding to strengthen capability or build scale; </a:t>
            </a:r>
            <a:endParaRPr lang="en-GB" sz="2000" dirty="0" smtClean="0"/>
          </a:p>
          <a:p>
            <a:pPr lvl="1" algn="just"/>
            <a:r>
              <a:rPr lang="en-GB" sz="2000" dirty="0"/>
              <a:t>E</a:t>
            </a:r>
            <a:r>
              <a:rPr lang="en-GB" sz="2000" dirty="0" smtClean="0"/>
              <a:t>ncouraging </a:t>
            </a:r>
            <a:r>
              <a:rPr lang="en-GB" sz="2000" dirty="0"/>
              <a:t>new and emerging fields </a:t>
            </a:r>
            <a:r>
              <a:rPr lang="en-GB" sz="2000" dirty="0" smtClean="0"/>
              <a:t>vs</a:t>
            </a:r>
            <a:r>
              <a:rPr lang="en-GB" sz="2000" dirty="0"/>
              <a:t>. prioritising existing </a:t>
            </a:r>
            <a:r>
              <a:rPr lang="en-GB" sz="2000" dirty="0" smtClean="0"/>
              <a:t>strengths.</a:t>
            </a:r>
            <a:endParaRPr lang="en-US" sz="2000" dirty="0"/>
          </a:p>
          <a:p>
            <a:pPr algn="just"/>
            <a:r>
              <a:rPr lang="en-GB" sz="2000" dirty="0" smtClean="0"/>
              <a:t>This makes boundaries between science </a:t>
            </a:r>
            <a:r>
              <a:rPr lang="en-GB" sz="2000" dirty="0"/>
              <a:t>and </a:t>
            </a:r>
            <a:r>
              <a:rPr lang="en-GB" sz="2000" dirty="0" smtClean="0"/>
              <a:t>society more opaque:</a:t>
            </a:r>
          </a:p>
          <a:p>
            <a:pPr lvl="1" algn="just"/>
            <a:r>
              <a:rPr lang="en-GB" sz="2000" dirty="0" smtClean="0"/>
              <a:t>Necessitates </a:t>
            </a:r>
            <a:r>
              <a:rPr lang="en-GB" sz="2000" dirty="0" smtClean="0"/>
              <a:t>need </a:t>
            </a:r>
            <a:r>
              <a:rPr lang="en-GB" sz="2000" dirty="0" smtClean="0"/>
              <a:t>to better </a:t>
            </a:r>
            <a:r>
              <a:rPr lang="en-GB" sz="2000" dirty="0"/>
              <a:t>integrate science and education </a:t>
            </a:r>
            <a:r>
              <a:rPr lang="en-GB" sz="2000" dirty="0" smtClean="0"/>
              <a:t>– to ensure we </a:t>
            </a:r>
            <a:r>
              <a:rPr lang="en-GB" sz="2000" dirty="0" smtClean="0"/>
              <a:t>have a fully-engaged active-aging </a:t>
            </a:r>
            <a:r>
              <a:rPr lang="en-GB" sz="2000" dirty="0" smtClean="0"/>
              <a:t>population.</a:t>
            </a:r>
            <a:endParaRPr lang="en-GB" sz="2000" dirty="0" smtClean="0"/>
          </a:p>
          <a:p>
            <a:pPr algn="just"/>
            <a:endParaRPr lang="en-GB" sz="2000" dirty="0" smtClean="0"/>
          </a:p>
          <a:p>
            <a:pPr algn="just"/>
            <a:endParaRPr lang="en-IE" sz="2000" dirty="0"/>
          </a:p>
        </p:txBody>
      </p:sp>
    </p:spTree>
    <p:extLst>
      <p:ext uri="{BB962C8B-B14F-4D97-AF65-F5344CB8AC3E}">
        <p14:creationId xmlns:p14="http://schemas.microsoft.com/office/powerpoint/2010/main" val="256874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800" b="0" cap="none" dirty="0" smtClean="0">
                <a:solidFill>
                  <a:srgbClr val="002060"/>
                </a:solidFill>
              </a:rPr>
              <a:t>Promoting Innovation </a:t>
            </a:r>
            <a:r>
              <a:rPr lang="en-US" cap="none" dirty="0" smtClean="0"/>
              <a:t/>
            </a:r>
            <a:br>
              <a:rPr lang="en-US" cap="none" dirty="0" smtClean="0"/>
            </a:br>
            <a:endParaRPr lang="en-IE" cap="none" dirty="0"/>
          </a:p>
        </p:txBody>
      </p:sp>
    </p:spTree>
    <p:extLst>
      <p:ext uri="{BB962C8B-B14F-4D97-AF65-F5344CB8AC3E}">
        <p14:creationId xmlns:p14="http://schemas.microsoft.com/office/powerpoint/2010/main" val="1841168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sz="3800" dirty="0" smtClean="0">
                <a:solidFill>
                  <a:srgbClr val="002060"/>
                </a:solidFill>
              </a:rPr>
              <a:t>Innovation &amp; Engagement Agenda</a:t>
            </a:r>
            <a:endParaRPr lang="en-IE" sz="3800" dirty="0">
              <a:solidFill>
                <a:srgbClr val="002060"/>
              </a:solidFill>
            </a:endParaRPr>
          </a:p>
        </p:txBody>
      </p:sp>
      <p:sp>
        <p:nvSpPr>
          <p:cNvPr id="5" name="Content Placeholder 4"/>
          <p:cNvSpPr>
            <a:spLocks noGrp="1"/>
          </p:cNvSpPr>
          <p:nvPr>
            <p:ph idx="1"/>
          </p:nvPr>
        </p:nvSpPr>
        <p:spPr/>
        <p:txBody>
          <a:bodyPr/>
          <a:lstStyle/>
          <a:p>
            <a:r>
              <a:rPr lang="en-GB" sz="2000" dirty="0"/>
              <a:t>Innovation is a fairly new policy domain and </a:t>
            </a:r>
            <a:r>
              <a:rPr lang="en-GB" sz="2000" dirty="0" smtClean="0"/>
              <a:t>only </a:t>
            </a:r>
            <a:r>
              <a:rPr lang="en-GB" sz="2000" dirty="0"/>
              <a:t>recently been tied to research and to </a:t>
            </a:r>
            <a:r>
              <a:rPr lang="en-GB" sz="2000" dirty="0" smtClean="0"/>
              <a:t>universities;</a:t>
            </a:r>
          </a:p>
          <a:p>
            <a:pPr lvl="1"/>
            <a:r>
              <a:rPr lang="en-GB" sz="2000" dirty="0"/>
              <a:t>U</a:t>
            </a:r>
            <a:r>
              <a:rPr lang="en-GB" sz="2000" dirty="0" smtClean="0"/>
              <a:t>biquitous </a:t>
            </a:r>
            <a:r>
              <a:rPr lang="en-GB" sz="2000" dirty="0"/>
              <a:t>concept </a:t>
            </a:r>
            <a:r>
              <a:rPr lang="en-GB" sz="2000" dirty="0" smtClean="0"/>
              <a:t>used </a:t>
            </a:r>
            <a:r>
              <a:rPr lang="en-GB" sz="2000" dirty="0"/>
              <a:t>for all kinds of changes </a:t>
            </a:r>
            <a:r>
              <a:rPr lang="en-GB" sz="2000" dirty="0" smtClean="0"/>
              <a:t>and interactions, making this a challenge to all disciplines.</a:t>
            </a:r>
          </a:p>
          <a:p>
            <a:r>
              <a:rPr lang="en-GB" sz="2000" dirty="0" smtClean="0"/>
              <a:t>Initially focused on support </a:t>
            </a:r>
            <a:r>
              <a:rPr lang="en-GB" sz="2000" dirty="0"/>
              <a:t>for commercialisation and technology </a:t>
            </a:r>
            <a:r>
              <a:rPr lang="en-GB" sz="2000" dirty="0" smtClean="0"/>
              <a:t>transfer, e.g. high-tech </a:t>
            </a:r>
            <a:r>
              <a:rPr lang="en-GB" sz="2000" dirty="0"/>
              <a:t>regions like Silicon </a:t>
            </a:r>
            <a:r>
              <a:rPr lang="en-GB" sz="2000" dirty="0" smtClean="0"/>
              <a:t>Valley, </a:t>
            </a:r>
            <a:r>
              <a:rPr lang="en-GB" sz="2000" dirty="0"/>
              <a:t>Route </a:t>
            </a:r>
            <a:r>
              <a:rPr lang="en-GB" sz="2000" dirty="0" smtClean="0"/>
              <a:t>128, and Cambridge – and then spread around the world;</a:t>
            </a:r>
          </a:p>
          <a:p>
            <a:pPr lvl="1"/>
            <a:r>
              <a:rPr lang="en-GB" sz="2000" dirty="0" smtClean="0"/>
              <a:t>Emphasis on commercialisation as source of additional funding;</a:t>
            </a:r>
          </a:p>
          <a:p>
            <a:pPr lvl="1"/>
            <a:r>
              <a:rPr lang="en-GB" sz="2000" dirty="0" smtClean="0"/>
              <a:t>Concept </a:t>
            </a:r>
            <a:r>
              <a:rPr lang="en-GB" sz="2000" dirty="0"/>
              <a:t>of “third mission” became </a:t>
            </a:r>
            <a:r>
              <a:rPr lang="en-GB" sz="2000" dirty="0" smtClean="0"/>
              <a:t>seamless </a:t>
            </a:r>
            <a:r>
              <a:rPr lang="en-GB" sz="2000" dirty="0"/>
              <a:t>part of university </a:t>
            </a:r>
            <a:r>
              <a:rPr lang="en-GB" sz="2000" dirty="0" smtClean="0"/>
              <a:t>activities;</a:t>
            </a:r>
          </a:p>
          <a:p>
            <a:pPr lvl="1"/>
            <a:r>
              <a:rPr lang="en-GB" sz="2000" dirty="0" smtClean="0"/>
              <a:t>Often presented as a parallel set of activities, distinct from teaching and research. </a:t>
            </a:r>
            <a:endParaRPr lang="en-GB" sz="2000" dirty="0"/>
          </a:p>
          <a:p>
            <a:pPr lvl="1"/>
            <a:endParaRPr lang="en-IE" sz="2000" dirty="0"/>
          </a:p>
        </p:txBody>
      </p:sp>
    </p:spTree>
    <p:extLst>
      <p:ext uri="{BB962C8B-B14F-4D97-AF65-F5344CB8AC3E}">
        <p14:creationId xmlns:p14="http://schemas.microsoft.com/office/powerpoint/2010/main" val="488412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Contrasting Knowledge Creation Models</a:t>
            </a:r>
            <a:endParaRPr lang="en-IE" sz="3800" dirty="0">
              <a:solidFill>
                <a:srgbClr val="002060"/>
              </a:solidFill>
            </a:endParaRPr>
          </a:p>
        </p:txBody>
      </p:sp>
      <p:sp>
        <p:nvSpPr>
          <p:cNvPr id="6" name="Text Placeholder 5"/>
          <p:cNvSpPr>
            <a:spLocks noGrp="1"/>
          </p:cNvSpPr>
          <p:nvPr>
            <p:ph type="body" idx="1"/>
          </p:nvPr>
        </p:nvSpPr>
        <p:spPr>
          <a:xfrm>
            <a:off x="457200" y="1535113"/>
            <a:ext cx="4040188" cy="453727"/>
          </a:xfrm>
        </p:spPr>
        <p:txBody>
          <a:bodyPr/>
          <a:lstStyle/>
          <a:p>
            <a:r>
              <a:rPr lang="en-IE" sz="2000" dirty="0" smtClean="0"/>
              <a:t>Traditional Linear Model</a:t>
            </a:r>
            <a:endParaRPr lang="en-IE" sz="2000" dirty="0"/>
          </a:p>
        </p:txBody>
      </p:sp>
      <p:sp>
        <p:nvSpPr>
          <p:cNvPr id="7" name="Content Placeholder 6"/>
          <p:cNvSpPr>
            <a:spLocks noGrp="1"/>
          </p:cNvSpPr>
          <p:nvPr>
            <p:ph sz="half" idx="2"/>
          </p:nvPr>
        </p:nvSpPr>
        <p:spPr>
          <a:xfrm>
            <a:off x="323528" y="1988840"/>
            <a:ext cx="4173860" cy="4137323"/>
          </a:xfrm>
        </p:spPr>
        <p:txBody>
          <a:bodyPr/>
          <a:lstStyle/>
          <a:p>
            <a:endParaRPr lang="en-GB" dirty="0" smtClean="0"/>
          </a:p>
          <a:p>
            <a:endParaRPr lang="en-GB" dirty="0" smtClean="0"/>
          </a:p>
          <a:p>
            <a:pPr marL="0" indent="0">
              <a:buNone/>
            </a:pPr>
            <a:endParaRPr lang="en-GB" dirty="0"/>
          </a:p>
          <a:p>
            <a:pPr marL="11113" indent="-11113"/>
            <a:r>
              <a:rPr lang="en-GB" sz="1800" dirty="0" smtClean="0"/>
              <a:t> Research </a:t>
            </a:r>
            <a:r>
              <a:rPr lang="en-GB" sz="1800" dirty="0"/>
              <a:t>creates an </a:t>
            </a:r>
            <a:r>
              <a:rPr lang="en-GB" sz="1800" dirty="0" smtClean="0"/>
              <a:t>outcome or artefact </a:t>
            </a:r>
            <a:r>
              <a:rPr lang="en-GB" sz="1800" dirty="0"/>
              <a:t>that is then passed onto a </a:t>
            </a:r>
            <a:r>
              <a:rPr lang="en-GB" sz="1800" dirty="0" smtClean="0"/>
              <a:t>user who </a:t>
            </a:r>
            <a:r>
              <a:rPr lang="en-GB" sz="1800" dirty="0"/>
              <a:t>then transforms it into a market-based </a:t>
            </a:r>
            <a:r>
              <a:rPr lang="en-GB" sz="1800" dirty="0" smtClean="0"/>
              <a:t>product;</a:t>
            </a:r>
          </a:p>
          <a:p>
            <a:pPr marL="11113" indent="-11113"/>
            <a:r>
              <a:rPr lang="en-GB" sz="1800" dirty="0"/>
              <a:t> </a:t>
            </a:r>
            <a:r>
              <a:rPr lang="en-GB" sz="1800" dirty="0" smtClean="0"/>
              <a:t>Societal and economic benefits </a:t>
            </a:r>
            <a:r>
              <a:rPr lang="en-GB" sz="1800" dirty="0"/>
              <a:t>come at the end of that process, when there is a novel cure for an existing disease, new jobs created, new taxes and dividend </a:t>
            </a:r>
            <a:r>
              <a:rPr lang="en-GB" sz="1800" dirty="0" smtClean="0"/>
              <a:t>paid, etc. </a:t>
            </a:r>
          </a:p>
          <a:p>
            <a:pPr marL="11113" indent="-11113"/>
            <a:r>
              <a:rPr lang="en-GB" sz="1800" dirty="0"/>
              <a:t>Achieves accountability via peer-review process.  </a:t>
            </a:r>
            <a:endParaRPr lang="en-US" sz="1800" dirty="0"/>
          </a:p>
          <a:p>
            <a:pPr marL="11113" indent="-11113"/>
            <a:endParaRPr lang="en-IE" sz="1600" dirty="0"/>
          </a:p>
        </p:txBody>
      </p:sp>
      <p:sp>
        <p:nvSpPr>
          <p:cNvPr id="8" name="Text Placeholder 7"/>
          <p:cNvSpPr>
            <a:spLocks noGrp="1"/>
          </p:cNvSpPr>
          <p:nvPr>
            <p:ph type="body" sz="quarter" idx="3"/>
          </p:nvPr>
        </p:nvSpPr>
        <p:spPr>
          <a:xfrm>
            <a:off x="4645025" y="1535113"/>
            <a:ext cx="4041775" cy="669751"/>
          </a:xfrm>
        </p:spPr>
        <p:txBody>
          <a:bodyPr/>
          <a:lstStyle/>
          <a:p>
            <a:endParaRPr lang="en-IE" sz="2000" dirty="0" smtClean="0"/>
          </a:p>
          <a:p>
            <a:endParaRPr lang="en-IE" sz="2000" dirty="0"/>
          </a:p>
          <a:p>
            <a:r>
              <a:rPr lang="en-IE" sz="2000" dirty="0" smtClean="0"/>
              <a:t>Use-Inspired/User-Oriented Open Innovation</a:t>
            </a:r>
            <a:endParaRPr lang="en-IE" sz="2000" dirty="0"/>
          </a:p>
        </p:txBody>
      </p:sp>
      <p:sp>
        <p:nvSpPr>
          <p:cNvPr id="9" name="Content Placeholder 8"/>
          <p:cNvSpPr>
            <a:spLocks noGrp="1"/>
          </p:cNvSpPr>
          <p:nvPr>
            <p:ph sz="quarter" idx="4"/>
          </p:nvPr>
        </p:nvSpPr>
        <p:spPr>
          <a:xfrm>
            <a:off x="4645025" y="2204864"/>
            <a:ext cx="4247455" cy="4464495"/>
          </a:xfrm>
        </p:spPr>
        <p:txBody>
          <a:bodyPr/>
          <a:lstStyle/>
          <a:p>
            <a:pPr marL="11113" indent="-11113"/>
            <a:r>
              <a:rPr lang="en-IE" sz="1800" dirty="0" smtClean="0"/>
              <a:t> Innovation derives from </a:t>
            </a:r>
            <a:r>
              <a:rPr lang="en-GB" sz="1800" dirty="0"/>
              <a:t>multi-actor environments, </a:t>
            </a:r>
            <a:r>
              <a:rPr lang="en-GB" sz="1800" dirty="0" smtClean="0"/>
              <a:t>beyond </a:t>
            </a:r>
            <a:r>
              <a:rPr lang="en-GB" sz="1800" dirty="0"/>
              <a:t>the </a:t>
            </a:r>
            <a:r>
              <a:rPr lang="en-GB" sz="1800" dirty="0" smtClean="0"/>
              <a:t>academy</a:t>
            </a:r>
            <a:r>
              <a:rPr lang="en-US" sz="1800" dirty="0" smtClean="0"/>
              <a:t>;</a:t>
            </a:r>
          </a:p>
          <a:p>
            <a:pPr marL="11113" indent="-11113"/>
            <a:r>
              <a:rPr lang="en-GB" sz="1800" dirty="0" smtClean="0"/>
              <a:t> Emphasis </a:t>
            </a:r>
            <a:r>
              <a:rPr lang="en-GB" sz="1800" dirty="0"/>
              <a:t>on "reflexive” or “co-production” of knowledge, “engaged scholarship”, with an emphasis on impact and benefit. </a:t>
            </a:r>
            <a:endParaRPr lang="en-GB" sz="1800" dirty="0" smtClean="0"/>
          </a:p>
          <a:p>
            <a:pPr marL="11113" indent="-11113"/>
            <a:r>
              <a:rPr lang="en-GB" sz="1800" dirty="0" smtClean="0"/>
              <a:t>Achieves </a:t>
            </a:r>
            <a:r>
              <a:rPr lang="en-GB" sz="1800" dirty="0"/>
              <a:t>accountability increasingly via actively-engaged societal intervention and public endorsement. </a:t>
            </a:r>
            <a:endParaRPr lang="en-US" sz="1800" dirty="0"/>
          </a:p>
          <a:p>
            <a:pPr marL="11113" indent="-11113"/>
            <a:endParaRPr lang="en-IE" sz="1800" dirty="0" smtClean="0"/>
          </a:p>
          <a:p>
            <a:pPr marL="11113" indent="-11113"/>
            <a:endParaRPr lang="en-IE" sz="1800" dirty="0"/>
          </a:p>
          <a:p>
            <a:pPr marL="11113" indent="-11113"/>
            <a:endParaRPr lang="en-IE" sz="1800" dirty="0" smtClean="0"/>
          </a:p>
          <a:p>
            <a:pPr marL="11113" indent="-11113"/>
            <a:endParaRPr lang="en-IE" sz="1800" dirty="0"/>
          </a:p>
          <a:p>
            <a:pPr marL="11113" indent="-11113"/>
            <a:endParaRPr lang="en-IE" sz="1800" dirty="0" smtClean="0"/>
          </a:p>
          <a:p>
            <a:pPr marL="11113" indent="-11113"/>
            <a:endParaRPr lang="en-IE" sz="1800" dirty="0"/>
          </a:p>
          <a:p>
            <a:pPr marL="11113" indent="-11113"/>
            <a:endParaRPr lang="en-IE" sz="1800" dirty="0" smtClean="0"/>
          </a:p>
          <a:p>
            <a:pPr marL="11113" indent="-11113"/>
            <a:endParaRPr lang="en-IE" sz="1800" dirty="0"/>
          </a:p>
        </p:txBody>
      </p:sp>
      <p:pic>
        <p:nvPicPr>
          <p:cNvPr id="3" name="Picture 2"/>
          <p:cNvPicPr>
            <a:picLocks noChangeAspect="1"/>
          </p:cNvPicPr>
          <p:nvPr/>
        </p:nvPicPr>
        <p:blipFill>
          <a:blip r:embed="rId3"/>
          <a:stretch>
            <a:fillRect/>
          </a:stretch>
        </p:blipFill>
        <p:spPr>
          <a:xfrm>
            <a:off x="631031" y="2106315"/>
            <a:ext cx="3692525" cy="1034653"/>
          </a:xfrm>
          <a:prstGeom prst="rect">
            <a:avLst/>
          </a:prstGeom>
        </p:spPr>
      </p:pic>
      <p:pic>
        <p:nvPicPr>
          <p:cNvPr id="5" name="Picture 4"/>
          <p:cNvPicPr>
            <a:picLocks noChangeAspect="1"/>
          </p:cNvPicPr>
          <p:nvPr/>
        </p:nvPicPr>
        <p:blipFill>
          <a:blip r:embed="rId4"/>
          <a:stretch>
            <a:fillRect/>
          </a:stretch>
        </p:blipFill>
        <p:spPr>
          <a:xfrm>
            <a:off x="4645025" y="4788362"/>
            <a:ext cx="4358742" cy="1998471"/>
          </a:xfrm>
          <a:prstGeom prst="rect">
            <a:avLst/>
          </a:prstGeom>
        </p:spPr>
      </p:pic>
    </p:spTree>
    <p:extLst>
      <p:ext uri="{BB962C8B-B14F-4D97-AF65-F5344CB8AC3E}">
        <p14:creationId xmlns:p14="http://schemas.microsoft.com/office/powerpoint/2010/main" val="918803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Open Innovation 2.0</a:t>
            </a:r>
            <a:endParaRPr lang="en-IE" dirty="0"/>
          </a:p>
        </p:txBody>
      </p:sp>
      <p:pic>
        <p:nvPicPr>
          <p:cNvPr id="5" name="Content Placeholder 8"/>
          <p:cNvPicPr/>
          <p:nvPr/>
        </p:nvPicPr>
        <p:blipFill>
          <a:blip r:embed="rId3"/>
          <a:stretch>
            <a:fillRect/>
          </a:stretch>
        </p:blipFill>
        <p:spPr bwMode="auto">
          <a:xfrm>
            <a:off x="611560" y="1844824"/>
            <a:ext cx="7992888" cy="4176464"/>
          </a:xfrm>
          <a:prstGeom prst="rect">
            <a:avLst/>
          </a:prstGeom>
          <a:noFill/>
          <a:ln>
            <a:noFill/>
          </a:ln>
          <a:extLs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635243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sz="3800" dirty="0" smtClean="0">
                <a:solidFill>
                  <a:srgbClr val="002060"/>
                </a:solidFill>
              </a:rPr>
              <a:t>Understanding Innovation</a:t>
            </a:r>
            <a:endParaRPr lang="en-IE" sz="3800" dirty="0">
              <a:solidFill>
                <a:srgbClr val="002060"/>
              </a:solidFill>
            </a:endParaRPr>
          </a:p>
        </p:txBody>
      </p:sp>
      <p:sp>
        <p:nvSpPr>
          <p:cNvPr id="8" name="Content Placeholder 7"/>
          <p:cNvSpPr>
            <a:spLocks noGrp="1"/>
          </p:cNvSpPr>
          <p:nvPr>
            <p:ph idx="1"/>
          </p:nvPr>
        </p:nvSpPr>
        <p:spPr/>
        <p:txBody>
          <a:bodyPr/>
          <a:lstStyle/>
          <a:p>
            <a:r>
              <a:rPr lang="en-IE" sz="2000" dirty="0" smtClean="0"/>
              <a:t>Innovation definition: “something new that is put into practice use” </a:t>
            </a:r>
            <a:r>
              <a:rPr lang="en-IE" sz="1400" dirty="0" smtClean="0"/>
              <a:t>(Gulbrandsen, 2015);</a:t>
            </a:r>
          </a:p>
          <a:p>
            <a:pPr lvl="1"/>
            <a:r>
              <a:rPr lang="en-IE" sz="2000" dirty="0" smtClean="0"/>
              <a:t>Used to describe science-based outcomes, but there is usually a big lag between discoveries and practical applications;</a:t>
            </a:r>
          </a:p>
          <a:p>
            <a:pPr lvl="1"/>
            <a:r>
              <a:rPr lang="en-IE" sz="2000" dirty="0" smtClean="0"/>
              <a:t>Most innovation takes outside of HE; big discoveries are an exception;</a:t>
            </a:r>
          </a:p>
          <a:p>
            <a:pPr lvl="1"/>
            <a:r>
              <a:rPr lang="en-IE" sz="2000" dirty="0" smtClean="0"/>
              <a:t>From an innovation perspective, training </a:t>
            </a:r>
            <a:r>
              <a:rPr lang="en-IE" sz="2000" dirty="0"/>
              <a:t>skilled knowledge workers </a:t>
            </a:r>
            <a:r>
              <a:rPr lang="en-IE" sz="2000" dirty="0" smtClean="0"/>
              <a:t>able to catalyse </a:t>
            </a:r>
            <a:r>
              <a:rPr lang="en-IE" sz="2000" dirty="0"/>
              <a:t>the adoption of </a:t>
            </a:r>
            <a:r>
              <a:rPr lang="en-IE" sz="2000" dirty="0" smtClean="0"/>
              <a:t>research makes more sense.</a:t>
            </a:r>
          </a:p>
          <a:p>
            <a:r>
              <a:rPr lang="en-IE" sz="2000" dirty="0" smtClean="0"/>
              <a:t>Current perspective favours wider set of phenomena – esp. AHSS: </a:t>
            </a:r>
          </a:p>
          <a:p>
            <a:pPr lvl="1"/>
            <a:r>
              <a:rPr lang="en-IE" sz="2000" dirty="0" smtClean="0"/>
              <a:t>Innovation </a:t>
            </a:r>
            <a:r>
              <a:rPr lang="en-IE" sz="2000" i="1" dirty="0" smtClean="0"/>
              <a:t>also </a:t>
            </a:r>
            <a:r>
              <a:rPr lang="en-IE" sz="2000" dirty="0" smtClean="0"/>
              <a:t>occurs in low-tech industries, service industries and outside of private firms;</a:t>
            </a:r>
          </a:p>
          <a:p>
            <a:pPr lvl="1"/>
            <a:r>
              <a:rPr lang="en-IE" sz="2000" dirty="0" smtClean="0"/>
              <a:t>Public sector and non-profit </a:t>
            </a:r>
            <a:r>
              <a:rPr lang="en-IE" sz="2000" dirty="0" smtClean="0"/>
              <a:t>organisations/services </a:t>
            </a:r>
            <a:r>
              <a:rPr lang="en-IE" sz="2000" dirty="0" smtClean="0"/>
              <a:t>can be renewed, reshaped and improved in ways that fit the </a:t>
            </a:r>
            <a:r>
              <a:rPr lang="en-IE" sz="2000" dirty="0" smtClean="0"/>
              <a:t>definition </a:t>
            </a:r>
            <a:r>
              <a:rPr lang="en-IE" sz="2000" dirty="0" smtClean="0"/>
              <a:t>of innovation.</a:t>
            </a:r>
          </a:p>
          <a:p>
            <a:r>
              <a:rPr lang="en-IE" sz="2000" dirty="0" smtClean="0"/>
              <a:t>Concepts of social innovation or frugal </a:t>
            </a:r>
            <a:r>
              <a:rPr lang="en-IE" sz="2000" dirty="0" smtClean="0"/>
              <a:t>innovation </a:t>
            </a:r>
            <a:r>
              <a:rPr lang="en-IE" sz="1400" dirty="0" smtClean="0"/>
              <a:t>(Hazelkorn, 2010).</a:t>
            </a:r>
            <a:endParaRPr lang="en-IE" sz="1400" dirty="0"/>
          </a:p>
        </p:txBody>
      </p:sp>
    </p:spTree>
    <p:extLst>
      <p:ext uri="{BB962C8B-B14F-4D97-AF65-F5344CB8AC3E}">
        <p14:creationId xmlns:p14="http://schemas.microsoft.com/office/powerpoint/2010/main" val="2120018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spcAft>
                <a:spcPts val="1200"/>
              </a:spcAft>
            </a:pPr>
            <a:r>
              <a:rPr lang="is-IS" sz="2000" dirty="0" smtClean="0"/>
              <a:t>AHSS </a:t>
            </a:r>
            <a:r>
              <a:rPr lang="en-GB" sz="2000" dirty="0" smtClean="0"/>
              <a:t>“contribute </a:t>
            </a:r>
            <a:r>
              <a:rPr lang="en-GB" sz="2000" dirty="0"/>
              <a:t>to a growing body of knowledge on human experience, agency, identity and expression, as constructed through language, </a:t>
            </a:r>
            <a:r>
              <a:rPr lang="en-GB" sz="2000" dirty="0" smtClean="0"/>
              <a:t>literature</a:t>
            </a:r>
            <a:r>
              <a:rPr lang="en-GB" sz="2000" dirty="0"/>
              <a:t>, artefacts and performance” </a:t>
            </a:r>
            <a:r>
              <a:rPr lang="en-GB" sz="2000" dirty="0" smtClean="0"/>
              <a:t>(</a:t>
            </a:r>
            <a:r>
              <a:rPr lang="en-GB" sz="1400" dirty="0" smtClean="0"/>
              <a:t>Bakhshi</a:t>
            </a:r>
            <a:r>
              <a:rPr lang="en-GB" sz="1400" dirty="0"/>
              <a:t>, Schneider, and Walker, 2008, </a:t>
            </a:r>
            <a:r>
              <a:rPr lang="en-GB" sz="1400" dirty="0" smtClean="0"/>
              <a:t>1</a:t>
            </a:r>
            <a:r>
              <a:rPr lang="en-US" sz="1400" dirty="0" smtClean="0"/>
              <a:t>);</a:t>
            </a:r>
            <a:endParaRPr lang="en-GB" sz="1400" dirty="0" smtClean="0"/>
          </a:p>
          <a:p>
            <a:pPr algn="just">
              <a:spcAft>
                <a:spcPts val="1200"/>
              </a:spcAft>
            </a:pPr>
            <a:r>
              <a:rPr lang="en-GB" sz="2000" dirty="0" smtClean="0"/>
              <a:t>“Public social science has both a research and teaching agenda and involves a commitment to promote the public good through civic engagement” </a:t>
            </a:r>
            <a:r>
              <a:rPr lang="en-GB" sz="1400" dirty="0" smtClean="0"/>
              <a:t>(Brewer, 2013);</a:t>
            </a:r>
          </a:p>
          <a:p>
            <a:pPr algn="just">
              <a:spcAft>
                <a:spcPts val="1200"/>
              </a:spcAft>
            </a:pPr>
            <a:r>
              <a:rPr lang="en-GB" sz="2000" dirty="0" smtClean="0"/>
              <a:t>"I promise you folks can make a lot more, potentially, with skilled manufacturing or the trades than they might with an art history degree” </a:t>
            </a:r>
            <a:r>
              <a:rPr lang="en-GB" sz="1400" dirty="0" smtClean="0"/>
              <a:t>(Obama quoted in </a:t>
            </a:r>
            <a:r>
              <a:rPr lang="en-GB" sz="1400" dirty="0" smtClean="0"/>
              <a:t>Jaschik</a:t>
            </a:r>
            <a:r>
              <a:rPr lang="en-GB" sz="1400" dirty="0" smtClean="0"/>
              <a:t>, 2014)</a:t>
            </a:r>
            <a:r>
              <a:rPr lang="en-GB" sz="2000" dirty="0" smtClean="0"/>
              <a:t>. </a:t>
            </a:r>
          </a:p>
          <a:p>
            <a:pPr algn="just">
              <a:spcAft>
                <a:spcPts val="1200"/>
              </a:spcAft>
            </a:pPr>
            <a:r>
              <a:rPr lang="en-GB" sz="2000" dirty="0" smtClean="0"/>
              <a:t>I </a:t>
            </a:r>
            <a:r>
              <a:rPr lang="en-GB" sz="2000" dirty="0"/>
              <a:t>don't mind there being some medievalists around for ornamental purposes, but there is no reason for the state to pay for them </a:t>
            </a:r>
            <a:r>
              <a:rPr lang="en-GB" sz="1400" dirty="0" smtClean="0"/>
              <a:t>(UK </a:t>
            </a:r>
            <a:r>
              <a:rPr lang="en-GB" sz="1400" dirty="0"/>
              <a:t>Education Secretary, Charles Clarke,</a:t>
            </a:r>
            <a:r>
              <a:rPr lang="en-US" sz="1400" dirty="0"/>
              <a:t> </a:t>
            </a:r>
            <a:r>
              <a:rPr lang="en-GB" sz="1400" i="1" dirty="0" smtClean="0"/>
              <a:t>Times </a:t>
            </a:r>
            <a:r>
              <a:rPr lang="en-GB" sz="1400" i="1" dirty="0"/>
              <a:t>Higher Education</a:t>
            </a:r>
            <a:r>
              <a:rPr lang="en-GB" sz="1400" dirty="0"/>
              <a:t>, </a:t>
            </a:r>
            <a:r>
              <a:rPr lang="en-GB" sz="1400" dirty="0" smtClean="0"/>
              <a:t>9</a:t>
            </a:r>
            <a:r>
              <a:rPr lang="en-GB" sz="1400" baseline="30000" dirty="0"/>
              <a:t> </a:t>
            </a:r>
            <a:r>
              <a:rPr lang="en-GB" sz="1400" dirty="0" smtClean="0"/>
              <a:t>May </a:t>
            </a:r>
            <a:r>
              <a:rPr lang="en-GB" sz="1400" dirty="0"/>
              <a:t>2003</a:t>
            </a:r>
            <a:r>
              <a:rPr lang="en-GB" sz="1400" dirty="0" smtClean="0"/>
              <a:t>).</a:t>
            </a:r>
          </a:p>
          <a:p>
            <a:endParaRPr lang="en-US" sz="2000" dirty="0"/>
          </a:p>
        </p:txBody>
      </p:sp>
    </p:spTree>
    <p:extLst>
      <p:ext uri="{BB962C8B-B14F-4D97-AF65-F5344CB8AC3E}">
        <p14:creationId xmlns:p14="http://schemas.microsoft.com/office/powerpoint/2010/main" val="1219498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AHSS and Innovation</a:t>
            </a:r>
            <a:endParaRPr lang="en-IE" sz="3800" dirty="0">
              <a:solidFill>
                <a:srgbClr val="002060"/>
              </a:solidFill>
            </a:endParaRPr>
          </a:p>
        </p:txBody>
      </p:sp>
      <p:sp>
        <p:nvSpPr>
          <p:cNvPr id="3" name="Content Placeholder 2"/>
          <p:cNvSpPr>
            <a:spLocks noGrp="1"/>
          </p:cNvSpPr>
          <p:nvPr>
            <p:ph idx="1"/>
          </p:nvPr>
        </p:nvSpPr>
        <p:spPr>
          <a:xfrm>
            <a:off x="457200" y="1600200"/>
            <a:ext cx="8435280" cy="4709120"/>
          </a:xfrm>
        </p:spPr>
        <p:txBody>
          <a:bodyPr/>
          <a:lstStyle/>
          <a:p>
            <a:r>
              <a:rPr lang="en-GB" sz="2000" dirty="0" smtClean="0"/>
              <a:t>Interaction with/in society is vital – leading to subtle on-going changes in the way teaching, research and dissemination are carried out;</a:t>
            </a:r>
          </a:p>
          <a:p>
            <a:r>
              <a:rPr lang="en-GB" sz="2000" dirty="0" smtClean="0"/>
              <a:t>Interaction </a:t>
            </a:r>
            <a:r>
              <a:rPr lang="en-GB" sz="2000" dirty="0" smtClean="0"/>
              <a:t>can be beneficial </a:t>
            </a:r>
            <a:r>
              <a:rPr lang="en-GB" sz="2000" dirty="0" smtClean="0"/>
              <a:t>for research – collaboration with industry and societal partners shown to generate more, high quality cited publications </a:t>
            </a:r>
            <a:r>
              <a:rPr lang="en-GB" sz="1400" dirty="0" smtClean="0"/>
              <a:t>(</a:t>
            </a:r>
            <a:r>
              <a:rPr lang="en-GB" sz="1400" dirty="0" smtClean="0"/>
              <a:t>Gulbrandsen</a:t>
            </a:r>
            <a:r>
              <a:rPr lang="en-GB" sz="1400" dirty="0" smtClean="0"/>
              <a:t> &amp; </a:t>
            </a:r>
            <a:r>
              <a:rPr lang="en-GB" sz="1400" dirty="0" smtClean="0"/>
              <a:t>Smeby</a:t>
            </a:r>
            <a:r>
              <a:rPr lang="en-GB" sz="1400" dirty="0" smtClean="0"/>
              <a:t>, 2005);</a:t>
            </a:r>
          </a:p>
          <a:p>
            <a:r>
              <a:rPr lang="en-GB" sz="2000" dirty="0" smtClean="0"/>
              <a:t>Sub-fields across the AHSS have </a:t>
            </a:r>
            <a:r>
              <a:rPr lang="en-GB" sz="2000" dirty="0"/>
              <a:t>as broad and intense connections </a:t>
            </a:r>
            <a:r>
              <a:rPr lang="en-GB" sz="2000" dirty="0" smtClean="0"/>
              <a:t>with industry/societal partners as technological </a:t>
            </a:r>
            <a:r>
              <a:rPr lang="en-GB" sz="2000" dirty="0"/>
              <a:t>and natural science disciplines </a:t>
            </a:r>
            <a:r>
              <a:rPr lang="en-GB" sz="1400" dirty="0" smtClean="0"/>
              <a:t>(Hughes </a:t>
            </a:r>
            <a:r>
              <a:rPr lang="en-GB" sz="1400" dirty="0"/>
              <a:t>et al., 2011</a:t>
            </a:r>
            <a:r>
              <a:rPr lang="en-GB" sz="1400" dirty="0" smtClean="0"/>
              <a:t>);</a:t>
            </a:r>
            <a:endParaRPr lang="en-GB" sz="1400" dirty="0"/>
          </a:p>
          <a:p>
            <a:pPr lvl="1"/>
            <a:r>
              <a:rPr lang="en-GB" sz="2000" dirty="0" smtClean="0"/>
              <a:t>Firms </a:t>
            </a:r>
            <a:r>
              <a:rPr lang="en-GB" sz="2000" dirty="0"/>
              <a:t>engage with </a:t>
            </a:r>
            <a:r>
              <a:rPr lang="en-GB" sz="2000" dirty="0" smtClean="0"/>
              <a:t>researchers for </a:t>
            </a:r>
            <a:r>
              <a:rPr lang="en-GB" sz="2000" dirty="0"/>
              <a:t>a variety of reasons and are often in contact with many different </a:t>
            </a:r>
            <a:r>
              <a:rPr lang="en-GB" sz="2000" dirty="0" smtClean="0"/>
              <a:t>disciplines;</a:t>
            </a:r>
          </a:p>
          <a:p>
            <a:r>
              <a:rPr lang="en-GB" sz="2000" dirty="0"/>
              <a:t>I</a:t>
            </a:r>
            <a:r>
              <a:rPr lang="en-GB" sz="2000" dirty="0" smtClean="0"/>
              <a:t>nnovation/academic </a:t>
            </a:r>
            <a:r>
              <a:rPr lang="en-GB" sz="2000" dirty="0"/>
              <a:t>entrepreneurship </a:t>
            </a:r>
            <a:r>
              <a:rPr lang="en-GB" sz="2000" dirty="0" smtClean="0"/>
              <a:t>now </a:t>
            </a:r>
            <a:r>
              <a:rPr lang="en-GB" sz="2000" dirty="0" smtClean="0"/>
              <a:t>includes </a:t>
            </a:r>
            <a:r>
              <a:rPr lang="en-GB" sz="2000" dirty="0"/>
              <a:t>much wider range of activities and interactions </a:t>
            </a:r>
            <a:r>
              <a:rPr lang="en-GB" sz="1400" dirty="0"/>
              <a:t>(Abreu &amp; </a:t>
            </a:r>
            <a:r>
              <a:rPr lang="en-GB" sz="1400" dirty="0"/>
              <a:t>Grinevich</a:t>
            </a:r>
            <a:r>
              <a:rPr lang="en-GB" sz="1400" dirty="0"/>
              <a:t>, </a:t>
            </a:r>
            <a:r>
              <a:rPr lang="en-GB" sz="1400" dirty="0" smtClean="0"/>
              <a:t>2013)</a:t>
            </a:r>
            <a:r>
              <a:rPr lang="en-GB" sz="2000" dirty="0" smtClean="0"/>
              <a:t>;</a:t>
            </a:r>
          </a:p>
          <a:p>
            <a:pPr lvl="1"/>
            <a:r>
              <a:rPr lang="en-GB" sz="2000" dirty="0" smtClean="0"/>
              <a:t>Used for </a:t>
            </a:r>
            <a:r>
              <a:rPr lang="en-GB" sz="2000" dirty="0"/>
              <a:t>non-commercial </a:t>
            </a:r>
            <a:r>
              <a:rPr lang="en-GB" sz="2000" dirty="0" smtClean="0"/>
              <a:t>changes, e.g. environmental/improvements </a:t>
            </a:r>
            <a:r>
              <a:rPr lang="en-GB" sz="2000" dirty="0"/>
              <a:t>in </a:t>
            </a:r>
            <a:r>
              <a:rPr lang="en-GB" sz="2000" dirty="0" smtClean="0"/>
              <a:t>policy – thus, innovation </a:t>
            </a:r>
            <a:r>
              <a:rPr lang="en-GB" sz="2000" dirty="0"/>
              <a:t>relevant </a:t>
            </a:r>
            <a:r>
              <a:rPr lang="en-GB" sz="2000" dirty="0" smtClean="0"/>
              <a:t>for AHSS </a:t>
            </a:r>
            <a:r>
              <a:rPr lang="en-GB" sz="1400" dirty="0"/>
              <a:t>(</a:t>
            </a:r>
            <a:r>
              <a:rPr lang="en-GB" sz="1400" dirty="0"/>
              <a:t>Gulbrandsen</a:t>
            </a:r>
            <a:r>
              <a:rPr lang="en-GB" sz="1400" dirty="0"/>
              <a:t> &amp; </a:t>
            </a:r>
            <a:r>
              <a:rPr lang="en-GB" sz="1400" dirty="0"/>
              <a:t>Aanstad</a:t>
            </a:r>
            <a:r>
              <a:rPr lang="en-GB" sz="1400" dirty="0"/>
              <a:t>, 2015).</a:t>
            </a:r>
            <a:endParaRPr lang="en-US" sz="1400" dirty="0"/>
          </a:p>
          <a:p>
            <a:endParaRPr lang="en-IE" sz="2000" dirty="0"/>
          </a:p>
        </p:txBody>
      </p:sp>
    </p:spTree>
    <p:extLst>
      <p:ext uri="{BB962C8B-B14F-4D97-AF65-F5344CB8AC3E}">
        <p14:creationId xmlns:p14="http://schemas.microsoft.com/office/powerpoint/2010/main" val="292783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Innovating Education</a:t>
            </a:r>
            <a:endParaRPr lang="en-IE" sz="3800" dirty="0">
              <a:solidFill>
                <a:srgbClr val="002060"/>
              </a:solidFill>
            </a:endParaRPr>
          </a:p>
        </p:txBody>
      </p:sp>
      <p:sp>
        <p:nvSpPr>
          <p:cNvPr id="3" name="Content Placeholder 2"/>
          <p:cNvSpPr>
            <a:spLocks noGrp="1"/>
          </p:cNvSpPr>
          <p:nvPr>
            <p:ph idx="1"/>
          </p:nvPr>
        </p:nvSpPr>
        <p:spPr/>
        <p:txBody>
          <a:bodyPr/>
          <a:lstStyle/>
          <a:p>
            <a:r>
              <a:rPr lang="en-IE" sz="2000" dirty="0" smtClean="0"/>
              <a:t>Innovation extends into all aspects of the university, and its interaction with society and its stakeholders;</a:t>
            </a:r>
          </a:p>
          <a:p>
            <a:pPr lvl="1"/>
            <a:r>
              <a:rPr lang="en-IE" sz="2000" dirty="0"/>
              <a:t>E</a:t>
            </a:r>
            <a:r>
              <a:rPr lang="en-IE" sz="2000" dirty="0" smtClean="0"/>
              <a:t>ducation </a:t>
            </a:r>
            <a:r>
              <a:rPr lang="en-IE" sz="2000" dirty="0"/>
              <a:t>– teaching students – is its core activity, and should be the arena of dynamic </a:t>
            </a:r>
            <a:r>
              <a:rPr lang="en-IE" sz="2000" dirty="0" smtClean="0"/>
              <a:t>change</a:t>
            </a:r>
            <a:r>
              <a:rPr lang="en-IE" sz="2000" dirty="0"/>
              <a:t>;</a:t>
            </a:r>
          </a:p>
          <a:p>
            <a:pPr lvl="1"/>
            <a:r>
              <a:rPr lang="en-IE" sz="2000" dirty="0" smtClean="0"/>
              <a:t>This is a </a:t>
            </a:r>
            <a:r>
              <a:rPr lang="en-GB" sz="2000" dirty="0" smtClean="0"/>
              <a:t>deep </a:t>
            </a:r>
            <a:r>
              <a:rPr lang="en-GB" sz="2000" dirty="0"/>
              <a:t>transformative agenda, which requires “anchoring engagement in both mission and governance” in a holistic way, and coupling engagement with teaching and research </a:t>
            </a:r>
            <a:r>
              <a:rPr lang="en-GB" sz="1400" dirty="0"/>
              <a:t>(</a:t>
            </a:r>
            <a:r>
              <a:rPr lang="en-GB" sz="1400" dirty="0"/>
              <a:t>Brukardt</a:t>
            </a:r>
            <a:r>
              <a:rPr lang="en-GB" sz="1400" dirty="0"/>
              <a:t> et al., 2006, 13). </a:t>
            </a:r>
            <a:endParaRPr lang="en-US" sz="1400" dirty="0"/>
          </a:p>
          <a:p>
            <a:r>
              <a:rPr lang="en-IE" sz="2000" dirty="0" smtClean="0"/>
              <a:t>AHSS has capacity to lead the “pedagogical revolution”</a:t>
            </a:r>
          </a:p>
          <a:p>
            <a:pPr lvl="1"/>
            <a:r>
              <a:rPr lang="en-IE" sz="2000" dirty="0" smtClean="0"/>
              <a:t>Going beyond inter-</a:t>
            </a:r>
            <a:r>
              <a:rPr lang="en-IE" sz="2000" dirty="0" smtClean="0"/>
              <a:t>discipinarity</a:t>
            </a:r>
            <a:r>
              <a:rPr lang="en-IE" sz="2000" dirty="0" smtClean="0"/>
              <a:t> to shift from STEM to STEAM;</a:t>
            </a:r>
          </a:p>
          <a:p>
            <a:pPr lvl="1"/>
            <a:r>
              <a:rPr lang="en-IE" sz="2000" dirty="0" smtClean="0"/>
              <a:t>Collaborative laboratories aka Aalto;</a:t>
            </a:r>
          </a:p>
          <a:p>
            <a:pPr lvl="1"/>
            <a:r>
              <a:rPr lang="en-IE" sz="2000" dirty="0" smtClean="0"/>
              <a:t>Active engagement with social/cultural organisations, nationally and internationally – and leading innovative change; </a:t>
            </a:r>
          </a:p>
          <a:p>
            <a:pPr lvl="1"/>
            <a:endParaRPr lang="en-IE" sz="1600" dirty="0"/>
          </a:p>
        </p:txBody>
      </p:sp>
    </p:spTree>
    <p:extLst>
      <p:ext uri="{BB962C8B-B14F-4D97-AF65-F5344CB8AC3E}">
        <p14:creationId xmlns:p14="http://schemas.microsoft.com/office/powerpoint/2010/main" val="1179390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spcBef>
                <a:spcPts val="168"/>
              </a:spcBef>
            </a:pPr>
            <a:r>
              <a:rPr lang="en-GB" sz="3800" b="0" cap="none" dirty="0" smtClean="0">
                <a:solidFill>
                  <a:srgbClr val="002060"/>
                </a:solidFill>
              </a:rPr>
              <a:t>Towards a Better Understanding of Public Value of AHSS</a:t>
            </a:r>
            <a:r>
              <a:rPr lang="en-US" sz="3800" b="0" cap="none" dirty="0" smtClean="0">
                <a:solidFill>
                  <a:srgbClr val="002060"/>
                </a:solidFill>
              </a:rPr>
              <a:t/>
            </a:r>
            <a:br>
              <a:rPr lang="en-US" sz="3800" b="0" cap="none" dirty="0" smtClean="0">
                <a:solidFill>
                  <a:srgbClr val="002060"/>
                </a:solidFill>
              </a:rPr>
            </a:br>
            <a:r>
              <a:rPr lang="en-US" dirty="0"/>
              <a:t/>
            </a:r>
            <a:br>
              <a:rPr lang="en-US" dirty="0"/>
            </a:br>
            <a:endParaRPr lang="en-IE" dirty="0"/>
          </a:p>
        </p:txBody>
      </p:sp>
    </p:spTree>
    <p:extLst>
      <p:ext uri="{BB962C8B-B14F-4D97-AF65-F5344CB8AC3E}">
        <p14:creationId xmlns:p14="http://schemas.microsoft.com/office/powerpoint/2010/main" val="780570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Civic University </a:t>
            </a:r>
            <a:endParaRPr lang="en-IE" sz="3800" dirty="0">
              <a:solidFill>
                <a:srgbClr val="002060"/>
              </a:solidFill>
            </a:endParaRPr>
          </a:p>
        </p:txBody>
      </p:sp>
      <p:sp>
        <p:nvSpPr>
          <p:cNvPr id="3" name="Content Placeholder 2"/>
          <p:cNvSpPr>
            <a:spLocks noGrp="1"/>
          </p:cNvSpPr>
          <p:nvPr>
            <p:ph idx="1"/>
          </p:nvPr>
        </p:nvSpPr>
        <p:spPr/>
        <p:txBody>
          <a:bodyPr/>
          <a:lstStyle/>
          <a:p>
            <a:pPr algn="just"/>
            <a:r>
              <a:rPr lang="en-GB" sz="2000" dirty="0"/>
              <a:t>R</a:t>
            </a:r>
            <a:r>
              <a:rPr lang="en-GB" sz="2000" dirty="0" smtClean="0"/>
              <a:t>esponsibility </a:t>
            </a:r>
            <a:r>
              <a:rPr lang="en-GB" sz="2000" dirty="0"/>
              <a:t>of </a:t>
            </a:r>
            <a:r>
              <a:rPr lang="en-GB" sz="2000" dirty="0" smtClean="0"/>
              <a:t>university </a:t>
            </a:r>
            <a:r>
              <a:rPr lang="en-GB" sz="2000" dirty="0"/>
              <a:t>to society is not </a:t>
            </a:r>
            <a:r>
              <a:rPr lang="en-GB" sz="2000" dirty="0" smtClean="0"/>
              <a:t>new – but given </a:t>
            </a:r>
            <a:r>
              <a:rPr lang="en-GB" sz="2000" dirty="0"/>
              <a:t>greater saliency </a:t>
            </a:r>
            <a:r>
              <a:rPr lang="en-GB" sz="2000" dirty="0" smtClean="0"/>
              <a:t>as challenges </a:t>
            </a:r>
            <a:r>
              <a:rPr lang="en-GB" sz="2000" dirty="0"/>
              <a:t>facing society have heightened in </a:t>
            </a:r>
            <a:r>
              <a:rPr lang="en-GB" sz="2000" dirty="0" smtClean="0"/>
              <a:t>intensity:</a:t>
            </a:r>
          </a:p>
          <a:p>
            <a:pPr lvl="1"/>
            <a:r>
              <a:rPr lang="en-GB" sz="2000" dirty="0" smtClean="0"/>
              <a:t>Merging of local/global problems: migration, disease, climate change, </a:t>
            </a:r>
          </a:p>
          <a:p>
            <a:pPr lvl="1"/>
            <a:r>
              <a:rPr lang="en-GB" sz="2000" dirty="0" smtClean="0"/>
              <a:t>Speed and depth of economic crisis illustrates the inter-connectivity of society, and inability to insulate countries from it.</a:t>
            </a:r>
          </a:p>
          <a:p>
            <a:pPr marL="342900" lvl="1" indent="-342900" algn="just">
              <a:buFont typeface="Arial" charset="0"/>
              <a:buChar char="•"/>
            </a:pPr>
            <a:r>
              <a:rPr lang="en-GB" sz="2000" dirty="0" smtClean="0"/>
              <a:t>Develop and exploit the “engagement agenda” – e.g. regional</a:t>
            </a:r>
            <a:r>
              <a:rPr lang="en-GB" sz="2000" dirty="0"/>
              <a:t>, civic or community </a:t>
            </a:r>
            <a:r>
              <a:rPr lang="en-GB" sz="2000" dirty="0" smtClean="0"/>
              <a:t>– which opens up opportunities for AHSS in ways previously excluded. </a:t>
            </a:r>
          </a:p>
          <a:p>
            <a:pPr marL="742950" lvl="2" indent="-342900" algn="just">
              <a:buFont typeface="LucidaGrande" charset="0"/>
              <a:buChar char="-"/>
            </a:pPr>
            <a:r>
              <a:rPr lang="en-GB" sz="2000" dirty="0" smtClean="0"/>
              <a:t>To bridge gap between local and global;</a:t>
            </a:r>
          </a:p>
          <a:p>
            <a:pPr marL="742950" lvl="2" indent="-342900" algn="just">
              <a:buFont typeface="LucidaGrande" charset="0"/>
              <a:buChar char="-"/>
            </a:pPr>
            <a:r>
              <a:rPr lang="en-IE" sz="2000" dirty="0" smtClean="0"/>
              <a:t>To better communicate/contextual breadth of university’s </a:t>
            </a:r>
            <a:r>
              <a:rPr lang="en-IE" sz="2000" dirty="0"/>
              <a:t>activities </a:t>
            </a:r>
            <a:endParaRPr lang="en-IE" sz="2000" dirty="0" smtClean="0"/>
          </a:p>
          <a:p>
            <a:pPr marL="0" lvl="1" indent="0" algn="just">
              <a:buNone/>
            </a:pPr>
            <a:r>
              <a:rPr lang="en-IE" sz="2000" dirty="0" smtClean="0"/>
              <a:t>“</a:t>
            </a:r>
            <a:r>
              <a:rPr lang="en-IE" sz="2000" dirty="0"/>
              <a:t>Engaging </a:t>
            </a:r>
            <a:r>
              <a:rPr lang="en-GB" sz="2000" dirty="0"/>
              <a:t>in learning beyond the campus walls, discovery which is useful beyond the academic community, and service that directly benefits the public</a:t>
            </a:r>
            <a:r>
              <a:rPr lang="en-GB" sz="2000" dirty="0" smtClean="0"/>
              <a:t>.” </a:t>
            </a:r>
            <a:r>
              <a:rPr lang="en-GB" sz="1400" dirty="0" smtClean="0"/>
              <a:t>(</a:t>
            </a:r>
            <a:r>
              <a:rPr lang="en-GB" sz="1400" dirty="0"/>
              <a:t>Hazelkorn, 2010, p. </a:t>
            </a:r>
            <a:r>
              <a:rPr lang="en-GB" sz="1400" dirty="0" smtClean="0"/>
              <a:t>69</a:t>
            </a:r>
            <a:r>
              <a:rPr lang="en-US" sz="1400" dirty="0" smtClean="0"/>
              <a:t>)</a:t>
            </a:r>
            <a:endParaRPr lang="en-GB" sz="1400" dirty="0" smtClean="0"/>
          </a:p>
          <a:p>
            <a:endParaRPr lang="en-IE" sz="2000" dirty="0"/>
          </a:p>
          <a:p>
            <a:endParaRPr lang="en-IE" dirty="0"/>
          </a:p>
        </p:txBody>
      </p:sp>
    </p:spTree>
    <p:extLst>
      <p:ext uri="{BB962C8B-B14F-4D97-AF65-F5344CB8AC3E}">
        <p14:creationId xmlns:p14="http://schemas.microsoft.com/office/powerpoint/2010/main" val="1807086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From Impact to Value</a:t>
            </a:r>
            <a:endParaRPr lang="en-IE" sz="3800" dirty="0">
              <a:solidFill>
                <a:srgbClr val="002060"/>
              </a:solidFill>
            </a:endParaRPr>
          </a:p>
        </p:txBody>
      </p:sp>
      <p:sp>
        <p:nvSpPr>
          <p:cNvPr id="3" name="Content Placeholder 2"/>
          <p:cNvSpPr>
            <a:spLocks noGrp="1"/>
          </p:cNvSpPr>
          <p:nvPr>
            <p:ph idx="1"/>
          </p:nvPr>
        </p:nvSpPr>
        <p:spPr>
          <a:xfrm>
            <a:off x="457200" y="1600200"/>
            <a:ext cx="8229600" cy="4637112"/>
          </a:xfrm>
        </p:spPr>
        <p:txBody>
          <a:bodyPr/>
          <a:lstStyle/>
          <a:p>
            <a:r>
              <a:rPr lang="en-GB" sz="2000" dirty="0" smtClean="0"/>
              <a:t>Shift debate </a:t>
            </a:r>
            <a:r>
              <a:rPr lang="en-GB" sz="2000" dirty="0"/>
              <a:t>from </a:t>
            </a:r>
            <a:r>
              <a:rPr lang="en-GB" sz="2000" dirty="0" smtClean="0"/>
              <a:t>economic </a:t>
            </a:r>
            <a:r>
              <a:rPr lang="en-GB" sz="2000" dirty="0"/>
              <a:t>impact to economic value, </a:t>
            </a:r>
            <a:r>
              <a:rPr lang="en-GB" sz="2000" dirty="0" smtClean="0"/>
              <a:t>and </a:t>
            </a:r>
            <a:r>
              <a:rPr lang="en-GB" sz="2000" dirty="0"/>
              <a:t>from “economic value” to “public value” </a:t>
            </a:r>
            <a:r>
              <a:rPr lang="en-GB" sz="2000" dirty="0" smtClean="0"/>
              <a:t>(without </a:t>
            </a:r>
            <a:r>
              <a:rPr lang="en-GB" sz="2000" dirty="0"/>
              <a:t>relying on a pricing </a:t>
            </a:r>
            <a:r>
              <a:rPr lang="en-GB" sz="2000" dirty="0" smtClean="0"/>
              <a:t>mechanism) </a:t>
            </a:r>
            <a:r>
              <a:rPr lang="en-GB" sz="1400" dirty="0" smtClean="0"/>
              <a:t>(Benneworth, </a:t>
            </a:r>
            <a:r>
              <a:rPr lang="en-GB" sz="1400" dirty="0" smtClean="0"/>
              <a:t>Gulbrandsen</a:t>
            </a:r>
            <a:r>
              <a:rPr lang="en-GB" sz="1400" dirty="0" smtClean="0"/>
              <a:t> and Hazelkorn, forthcoming 2016);</a:t>
            </a:r>
          </a:p>
          <a:p>
            <a:pPr lvl="1" algn="just"/>
            <a:r>
              <a:rPr lang="en-GB" sz="2000" dirty="0" smtClean="0"/>
              <a:t>Market </a:t>
            </a:r>
            <a:r>
              <a:rPr lang="en-GB" sz="2000" dirty="0"/>
              <a:t>transactions are just one way that “publics” signal that they value </a:t>
            </a:r>
            <a:r>
              <a:rPr lang="en-GB" sz="2000" dirty="0" smtClean="0"/>
              <a:t>something;</a:t>
            </a:r>
          </a:p>
          <a:p>
            <a:pPr algn="just"/>
            <a:r>
              <a:rPr lang="en-GB" sz="2000" dirty="0"/>
              <a:t>AHSS creates societal benefits beyond </a:t>
            </a:r>
            <a:r>
              <a:rPr lang="en-GB" sz="2000" dirty="0" smtClean="0"/>
              <a:t>level of </a:t>
            </a:r>
            <a:r>
              <a:rPr lang="en-GB" sz="2000" dirty="0"/>
              <a:t>immediate </a:t>
            </a:r>
            <a:r>
              <a:rPr lang="en-GB" sz="2000" dirty="0" smtClean="0"/>
              <a:t>consumer:</a:t>
            </a:r>
            <a:endParaRPr lang="en-US" sz="2000" dirty="0"/>
          </a:p>
          <a:p>
            <a:pPr lvl="1"/>
            <a:r>
              <a:rPr lang="en-GB" sz="2000" dirty="0"/>
              <a:t>Individual transactions between </a:t>
            </a:r>
            <a:r>
              <a:rPr lang="en-GB" sz="2000" dirty="0" smtClean="0"/>
              <a:t>scholars/research </a:t>
            </a:r>
            <a:r>
              <a:rPr lang="en-GB" sz="2000" dirty="0"/>
              <a:t>with “aggregation actors</a:t>
            </a:r>
            <a:r>
              <a:rPr lang="en-GB" sz="2000" dirty="0" smtClean="0"/>
              <a:t>”, </a:t>
            </a:r>
            <a:r>
              <a:rPr lang="en-GB" sz="2000" dirty="0"/>
              <a:t>who </a:t>
            </a:r>
            <a:r>
              <a:rPr lang="en-GB" sz="2000" dirty="0" smtClean="0"/>
              <a:t>embed </a:t>
            </a:r>
            <a:r>
              <a:rPr lang="en-GB" sz="2000" dirty="0"/>
              <a:t>the ideas in artefacts and services;</a:t>
            </a:r>
            <a:endParaRPr lang="en-US" sz="2000" dirty="0"/>
          </a:p>
          <a:p>
            <a:pPr lvl="1"/>
            <a:r>
              <a:rPr lang="en-GB" sz="2000" dirty="0"/>
              <a:t>Intermingling of publics with those actors through mass behaviour transactions (e.g. </a:t>
            </a:r>
            <a:r>
              <a:rPr lang="en-GB" sz="2000" dirty="0" smtClean="0"/>
              <a:t>audiences </a:t>
            </a:r>
            <a:r>
              <a:rPr lang="en-GB" sz="2000" dirty="0"/>
              <a:t>watching TV programmes);</a:t>
            </a:r>
            <a:endParaRPr lang="en-US" sz="2000" dirty="0"/>
          </a:p>
          <a:p>
            <a:pPr lvl="1"/>
            <a:r>
              <a:rPr lang="en-GB" sz="2000" dirty="0"/>
              <a:t>Circulation of </a:t>
            </a:r>
            <a:r>
              <a:rPr lang="en-GB" sz="2000" dirty="0" smtClean="0"/>
              <a:t>ideas </a:t>
            </a:r>
            <a:r>
              <a:rPr lang="en-GB" sz="2000" dirty="0"/>
              <a:t>in society by influencing and shaping public discourses, behaviours, and institutions </a:t>
            </a:r>
            <a:r>
              <a:rPr lang="en-GB" sz="2000" dirty="0" smtClean="0"/>
              <a:t>(e.g. TV </a:t>
            </a:r>
            <a:r>
              <a:rPr lang="en-GB" sz="2000" dirty="0"/>
              <a:t>programmes shaping public understanding of an issue).</a:t>
            </a:r>
            <a:endParaRPr lang="en-US" sz="2000" dirty="0"/>
          </a:p>
          <a:p>
            <a:endParaRPr lang="en-GB" sz="2000" dirty="0"/>
          </a:p>
          <a:p>
            <a:endParaRPr lang="en-GB" sz="2000" dirty="0" smtClean="0"/>
          </a:p>
          <a:p>
            <a:endParaRPr lang="en-IE" sz="2000" dirty="0"/>
          </a:p>
        </p:txBody>
      </p:sp>
    </p:spTree>
    <p:extLst>
      <p:ext uri="{BB962C8B-B14F-4D97-AF65-F5344CB8AC3E}">
        <p14:creationId xmlns:p14="http://schemas.microsoft.com/office/powerpoint/2010/main" val="1422140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How AHSS Creates Value</a:t>
            </a:r>
            <a:endParaRPr lang="en-IE" dirty="0"/>
          </a:p>
        </p:txBody>
      </p:sp>
      <p:sp>
        <p:nvSpPr>
          <p:cNvPr id="5" name="Content Placeholder 4"/>
          <p:cNvSpPr>
            <a:spLocks noGrp="1"/>
          </p:cNvSpPr>
          <p:nvPr>
            <p:ph sz="half" idx="1"/>
          </p:nvPr>
        </p:nvSpPr>
        <p:spPr>
          <a:xfrm>
            <a:off x="457200" y="1600200"/>
            <a:ext cx="3898776" cy="4525963"/>
          </a:xfrm>
        </p:spPr>
        <p:txBody>
          <a:bodyPr/>
          <a:lstStyle/>
          <a:p>
            <a:pPr marL="11113" indent="-11113"/>
            <a:r>
              <a:rPr lang="en-IE" sz="2000" dirty="0"/>
              <a:t> </a:t>
            </a:r>
            <a:r>
              <a:rPr lang="en-IE" sz="2000" dirty="0" smtClean="0"/>
              <a:t>Value </a:t>
            </a:r>
            <a:r>
              <a:rPr lang="en-IE" sz="2000" dirty="0"/>
              <a:t>of research comes through </a:t>
            </a:r>
            <a:r>
              <a:rPr lang="en-IE" sz="2000" dirty="0" smtClean="0"/>
              <a:t>myriad ways – different </a:t>
            </a:r>
            <a:r>
              <a:rPr lang="en-IE" sz="2000" dirty="0"/>
              <a:t>transactions create </a:t>
            </a:r>
            <a:r>
              <a:rPr lang="en-IE" sz="2000" dirty="0" smtClean="0"/>
              <a:t>public benefit;</a:t>
            </a:r>
          </a:p>
          <a:p>
            <a:pPr marL="11113" indent="-11113"/>
            <a:r>
              <a:rPr lang="en-IE" sz="2000" dirty="0"/>
              <a:t> </a:t>
            </a:r>
            <a:r>
              <a:rPr lang="en-IE" sz="2000" dirty="0" smtClean="0"/>
              <a:t>Rather </a:t>
            </a:r>
            <a:r>
              <a:rPr lang="en-IE" sz="2000" dirty="0"/>
              <a:t>than </a:t>
            </a:r>
            <a:r>
              <a:rPr lang="en-IE" sz="2000" dirty="0" smtClean="0"/>
              <a:t>linear/single </a:t>
            </a:r>
            <a:r>
              <a:rPr lang="en-IE" sz="2000" dirty="0"/>
              <a:t>input-output </a:t>
            </a:r>
            <a:r>
              <a:rPr lang="en-IE" sz="2000" dirty="0" smtClean="0"/>
              <a:t>model, effects </a:t>
            </a:r>
            <a:r>
              <a:rPr lang="en-IE" sz="2000" dirty="0"/>
              <a:t>are </a:t>
            </a:r>
            <a:r>
              <a:rPr lang="en-IE" sz="2000" dirty="0" smtClean="0"/>
              <a:t>more </a:t>
            </a:r>
            <a:r>
              <a:rPr lang="en-IE" sz="2000" dirty="0"/>
              <a:t>dispersed and </a:t>
            </a:r>
            <a:r>
              <a:rPr lang="en-IE" sz="2000" dirty="0" smtClean="0"/>
              <a:t>interactive; </a:t>
            </a:r>
            <a:r>
              <a:rPr lang="en-IE" sz="2000" dirty="0" smtClean="0"/>
              <a:t>it</a:t>
            </a:r>
            <a:r>
              <a:rPr lang="uk-UA" sz="2000" dirty="0" smtClean="0"/>
              <a:t>’</a:t>
            </a:r>
            <a:r>
              <a:rPr lang="en-IE" sz="2000" dirty="0" smtClean="0"/>
              <a:t>s the total </a:t>
            </a:r>
            <a:r>
              <a:rPr lang="en-IE" sz="2000" dirty="0"/>
              <a:t>net </a:t>
            </a:r>
            <a:r>
              <a:rPr lang="en-IE" sz="2000" dirty="0" smtClean="0"/>
              <a:t>effect;</a:t>
            </a:r>
            <a:endParaRPr lang="en-IE" sz="2000" dirty="0" smtClean="0"/>
          </a:p>
          <a:p>
            <a:pPr marL="11113" indent="-11113"/>
            <a:r>
              <a:rPr lang="en-IE" sz="2000" dirty="0" smtClean="0"/>
              <a:t> Research </a:t>
            </a:r>
            <a:r>
              <a:rPr lang="en-IE" sz="2000" dirty="0"/>
              <a:t>creates value by causing “ripples” that are played out throughout </a:t>
            </a:r>
            <a:r>
              <a:rPr lang="en-IE" sz="2000" dirty="0" smtClean="0"/>
              <a:t>society </a:t>
            </a:r>
            <a:r>
              <a:rPr lang="en-IE" sz="1400" dirty="0"/>
              <a:t>(Benneworth, 2012</a:t>
            </a:r>
            <a:r>
              <a:rPr lang="en-IE" sz="1400" dirty="0" smtClean="0"/>
              <a:t>);</a:t>
            </a:r>
          </a:p>
          <a:p>
            <a:pPr marL="11113" indent="-11113"/>
            <a:r>
              <a:rPr lang="en-US" sz="2000" dirty="0" smtClean="0"/>
              <a:t> AHSS </a:t>
            </a:r>
            <a:r>
              <a:rPr lang="en-IE" sz="2000" dirty="0" smtClean="0"/>
              <a:t>serves </a:t>
            </a:r>
            <a:r>
              <a:rPr lang="en-IE" sz="2000" dirty="0"/>
              <a:t>a purpose in </a:t>
            </a:r>
            <a:r>
              <a:rPr lang="en-IE" sz="2000" dirty="0" smtClean="0"/>
              <a:t>wider </a:t>
            </a:r>
            <a:r>
              <a:rPr lang="en-IE" sz="2000" dirty="0"/>
              <a:t>knowledge economy not just </a:t>
            </a:r>
            <a:r>
              <a:rPr lang="en-IE" sz="2000" dirty="0" smtClean="0"/>
              <a:t>within </a:t>
            </a:r>
            <a:r>
              <a:rPr lang="en-IE" sz="2000" dirty="0"/>
              <a:t>its own </a:t>
            </a:r>
            <a:r>
              <a:rPr lang="en-IE" sz="2000" dirty="0" smtClean="0"/>
              <a:t>field </a:t>
            </a:r>
            <a:r>
              <a:rPr lang="en-IE" sz="1400" dirty="0" smtClean="0"/>
              <a:t>(</a:t>
            </a:r>
            <a:r>
              <a:rPr lang="en-IE" sz="1400" dirty="0" smtClean="0"/>
              <a:t>Bollen</a:t>
            </a:r>
            <a:r>
              <a:rPr lang="en-IE" sz="1400" dirty="0" smtClean="0"/>
              <a:t> et al, 2009; KCL REF 2015)</a:t>
            </a:r>
            <a:endParaRPr lang="en-US" sz="1400" dirty="0"/>
          </a:p>
          <a:p>
            <a:endParaRPr lang="en-IE" dirty="0"/>
          </a:p>
        </p:txBody>
      </p:sp>
      <p:pic>
        <p:nvPicPr>
          <p:cNvPr id="8" name="Content Placeholder 7"/>
          <p:cNvPicPr>
            <a:picLocks noGrp="1" noChangeAspect="1"/>
          </p:cNvPicPr>
          <p:nvPr>
            <p:ph sz="half" idx="2"/>
          </p:nvPr>
        </p:nvPicPr>
        <p:blipFill>
          <a:blip r:embed="rId3"/>
          <a:stretch>
            <a:fillRect/>
          </a:stretch>
        </p:blipFill>
        <p:spPr>
          <a:xfrm>
            <a:off x="4283968" y="1600200"/>
            <a:ext cx="4860032" cy="5257800"/>
          </a:xfrm>
          <a:prstGeom prst="rect">
            <a:avLst/>
          </a:prstGeom>
        </p:spPr>
      </p:pic>
      <p:sp>
        <p:nvSpPr>
          <p:cNvPr id="6" name="Rectangle 2"/>
          <p:cNvSpPr>
            <a:spLocks noChangeArrowheads="1"/>
          </p:cNvSpPr>
          <p:nvPr/>
        </p:nvSpPr>
        <p:spPr bwMode="auto">
          <a:xfrm>
            <a:off x="3203848" y="1988839"/>
            <a:ext cx="29456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IE" dirty="0"/>
          </a:p>
        </p:txBody>
      </p:sp>
    </p:spTree>
    <p:extLst>
      <p:ext uri="{BB962C8B-B14F-4D97-AF65-F5344CB8AC3E}">
        <p14:creationId xmlns:p14="http://schemas.microsoft.com/office/powerpoint/2010/main" val="100634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IE" altLang="en-US" sz="3800" dirty="0" smtClean="0">
                <a:solidFill>
                  <a:srgbClr val="002060"/>
                </a:solidFill>
              </a:rPr>
              <a:t>Capturing AHSS Value</a:t>
            </a:r>
            <a:endParaRPr lang="en-IE" altLang="en-US" sz="3800" dirty="0">
              <a:solidFill>
                <a:srgbClr val="002060"/>
              </a:solidFill>
            </a:endParaRPr>
          </a:p>
        </p:txBody>
      </p:sp>
      <p:sp>
        <p:nvSpPr>
          <p:cNvPr id="5" name="Content Placeholder 4"/>
          <p:cNvSpPr>
            <a:spLocks noGrp="1"/>
          </p:cNvSpPr>
          <p:nvPr>
            <p:ph sz="half" idx="1"/>
          </p:nvPr>
        </p:nvSpPr>
        <p:spPr>
          <a:xfrm>
            <a:off x="457200" y="1600200"/>
            <a:ext cx="3251200" cy="4525963"/>
          </a:xfrm>
        </p:spPr>
        <p:txBody>
          <a:bodyPr/>
          <a:lstStyle/>
          <a:p>
            <a:pPr marL="177800" indent="-177800" eaLnBrk="1" hangingPunct="1">
              <a:spcBef>
                <a:spcPts val="200"/>
              </a:spcBef>
              <a:defRPr/>
            </a:pPr>
            <a:r>
              <a:rPr lang="en-IE" sz="1500" dirty="0" smtClean="0"/>
              <a:t>Journal articles</a:t>
            </a:r>
          </a:p>
          <a:p>
            <a:pPr marL="177800" indent="-177800" eaLnBrk="1" hangingPunct="1">
              <a:spcBef>
                <a:spcPts val="200"/>
              </a:spcBef>
              <a:defRPr/>
            </a:pPr>
            <a:endParaRPr lang="en-IE" sz="1500" dirty="0" smtClean="0"/>
          </a:p>
          <a:p>
            <a:pPr marL="177800" indent="-177800" eaLnBrk="1" hangingPunct="1">
              <a:spcBef>
                <a:spcPts val="200"/>
              </a:spcBef>
              <a:defRPr/>
            </a:pPr>
            <a:r>
              <a:rPr lang="en-IE" sz="1500" dirty="0" smtClean="0"/>
              <a:t>Book chapters</a:t>
            </a:r>
          </a:p>
          <a:p>
            <a:pPr marL="177800" indent="-177800" eaLnBrk="1" hangingPunct="1">
              <a:spcBef>
                <a:spcPts val="200"/>
              </a:spcBef>
              <a:defRPr/>
            </a:pPr>
            <a:r>
              <a:rPr lang="en-IE" sz="1500" dirty="0" smtClean="0"/>
              <a:t>Computer software and databases </a:t>
            </a:r>
          </a:p>
          <a:p>
            <a:pPr marL="177800" indent="-177800" eaLnBrk="1" hangingPunct="1">
              <a:spcBef>
                <a:spcPts val="200"/>
              </a:spcBef>
              <a:defRPr/>
            </a:pPr>
            <a:r>
              <a:rPr lang="en-IE" sz="1500" dirty="0" smtClean="0"/>
              <a:t>Conference publications</a:t>
            </a:r>
          </a:p>
          <a:p>
            <a:pPr marL="177800" indent="-177800" eaLnBrk="1" hangingPunct="1">
              <a:spcBef>
                <a:spcPts val="200"/>
              </a:spcBef>
              <a:defRPr/>
            </a:pPr>
            <a:r>
              <a:rPr lang="en-IE" sz="1500" dirty="0" smtClean="0"/>
              <a:t>Editing of major works</a:t>
            </a:r>
          </a:p>
          <a:p>
            <a:pPr marL="177800" indent="-177800" eaLnBrk="1" hangingPunct="1">
              <a:spcBef>
                <a:spcPts val="200"/>
              </a:spcBef>
              <a:defRPr/>
            </a:pPr>
            <a:r>
              <a:rPr lang="en-IE" sz="1500" dirty="0" smtClean="0"/>
              <a:t>Legal cases, maps</a:t>
            </a:r>
          </a:p>
          <a:p>
            <a:pPr marL="177800" indent="-177800" eaLnBrk="1" hangingPunct="1">
              <a:spcBef>
                <a:spcPts val="200"/>
              </a:spcBef>
              <a:defRPr/>
            </a:pPr>
            <a:r>
              <a:rPr lang="en-IE" sz="1500" dirty="0" smtClean="0"/>
              <a:t>Major art works</a:t>
            </a:r>
          </a:p>
          <a:p>
            <a:pPr marL="177800" indent="-177800" eaLnBrk="1" hangingPunct="1">
              <a:spcBef>
                <a:spcPts val="200"/>
              </a:spcBef>
              <a:defRPr/>
            </a:pPr>
            <a:r>
              <a:rPr lang="en-IE" sz="1500" dirty="0" smtClean="0"/>
              <a:t>Major works in production or exhibition and/or award-winning design</a:t>
            </a:r>
          </a:p>
          <a:p>
            <a:pPr marL="177800" indent="-177800" eaLnBrk="1" hangingPunct="1">
              <a:spcBef>
                <a:spcPts val="200"/>
              </a:spcBef>
              <a:defRPr/>
            </a:pPr>
            <a:r>
              <a:rPr lang="en-IE" sz="1500" dirty="0" smtClean="0"/>
              <a:t>Patents or plant breeding rights</a:t>
            </a:r>
          </a:p>
          <a:p>
            <a:pPr marL="177800" indent="-177800" eaLnBrk="1" hangingPunct="1">
              <a:spcBef>
                <a:spcPts val="200"/>
              </a:spcBef>
              <a:defRPr/>
            </a:pPr>
            <a:r>
              <a:rPr lang="en-IE" sz="1500" dirty="0" smtClean="0"/>
              <a:t>Policy documents or brief</a:t>
            </a:r>
          </a:p>
          <a:p>
            <a:pPr marL="177800" indent="-177800" eaLnBrk="1" hangingPunct="1">
              <a:spcBef>
                <a:spcPts val="200"/>
              </a:spcBef>
              <a:defRPr/>
            </a:pPr>
            <a:r>
              <a:rPr lang="en-IE" sz="1500" dirty="0" smtClean="0"/>
              <a:t>Research or technical reports</a:t>
            </a:r>
          </a:p>
          <a:p>
            <a:pPr marL="177800" indent="-177800" eaLnBrk="1" hangingPunct="1">
              <a:spcBef>
                <a:spcPts val="200"/>
              </a:spcBef>
              <a:defRPr/>
            </a:pPr>
            <a:r>
              <a:rPr lang="en-IE" sz="1500" dirty="0" smtClean="0"/>
              <a:t>Technical drawings, designs or working models</a:t>
            </a:r>
          </a:p>
          <a:p>
            <a:pPr marL="177800" indent="-177800" eaLnBrk="1" hangingPunct="1">
              <a:spcBef>
                <a:spcPts val="200"/>
              </a:spcBef>
              <a:defRPr/>
            </a:pPr>
            <a:r>
              <a:rPr lang="en-IE" sz="1500" dirty="0" smtClean="0"/>
              <a:t>Translations </a:t>
            </a:r>
          </a:p>
          <a:p>
            <a:pPr marL="177800" indent="-177800" eaLnBrk="1" hangingPunct="1">
              <a:spcBef>
                <a:spcPts val="200"/>
              </a:spcBef>
              <a:defRPr/>
            </a:pPr>
            <a:r>
              <a:rPr lang="en-IE" sz="1500" dirty="0" smtClean="0"/>
              <a:t>Visual recordings</a:t>
            </a:r>
          </a:p>
          <a:p>
            <a:pPr eaLnBrk="1" hangingPunct="1">
              <a:defRPr/>
            </a:pPr>
            <a:endParaRPr lang="en-IE" dirty="0"/>
          </a:p>
        </p:txBody>
      </p:sp>
      <p:sp>
        <p:nvSpPr>
          <p:cNvPr id="9220" name="Content Placeholder 5"/>
          <p:cNvSpPr>
            <a:spLocks noGrp="1"/>
          </p:cNvSpPr>
          <p:nvPr>
            <p:ph sz="half" idx="2"/>
          </p:nvPr>
        </p:nvSpPr>
        <p:spPr>
          <a:xfrm>
            <a:off x="5292725" y="1600200"/>
            <a:ext cx="3394075" cy="4781550"/>
          </a:xfrm>
        </p:spPr>
        <p:txBody>
          <a:bodyPr/>
          <a:lstStyle/>
          <a:p>
            <a:pPr eaLnBrk="1" hangingPunct="1">
              <a:spcBef>
                <a:spcPts val="200"/>
              </a:spcBef>
            </a:pPr>
            <a:r>
              <a:rPr lang="en-IE" altLang="en-US" sz="1500" dirty="0"/>
              <a:t>Peer Esteem</a:t>
            </a:r>
          </a:p>
          <a:p>
            <a:pPr eaLnBrk="1" hangingPunct="1">
              <a:spcBef>
                <a:spcPts val="200"/>
              </a:spcBef>
            </a:pPr>
            <a:endParaRPr lang="en-IE" altLang="en-US" sz="1500" dirty="0"/>
          </a:p>
          <a:p>
            <a:pPr eaLnBrk="1" hangingPunct="1">
              <a:spcBef>
                <a:spcPts val="200"/>
              </a:spcBef>
            </a:pPr>
            <a:r>
              <a:rPr lang="en-IE" altLang="en-US" sz="1500" dirty="0"/>
              <a:t>Impact on Teaching</a:t>
            </a:r>
          </a:p>
          <a:p>
            <a:pPr eaLnBrk="1" hangingPunct="1">
              <a:spcBef>
                <a:spcPts val="200"/>
              </a:spcBef>
            </a:pPr>
            <a:r>
              <a:rPr lang="en-IE" altLang="en-US" sz="1500" dirty="0"/>
              <a:t>Improved Productivity, Reduced Costs</a:t>
            </a:r>
          </a:p>
          <a:p>
            <a:pPr eaLnBrk="1" hangingPunct="1">
              <a:spcBef>
                <a:spcPts val="200"/>
              </a:spcBef>
            </a:pPr>
            <a:r>
              <a:rPr lang="en-IE" altLang="en-US" sz="1500" dirty="0"/>
              <a:t>Improvements on environment and lifestyle</a:t>
            </a:r>
          </a:p>
          <a:p>
            <a:pPr eaLnBrk="1" hangingPunct="1">
              <a:spcBef>
                <a:spcPts val="200"/>
              </a:spcBef>
            </a:pPr>
            <a:r>
              <a:rPr lang="en-IE" altLang="en-US" sz="1500" dirty="0"/>
              <a:t>Improving people’s health and quality of life</a:t>
            </a:r>
          </a:p>
          <a:p>
            <a:pPr eaLnBrk="1" hangingPunct="1">
              <a:spcBef>
                <a:spcPts val="200"/>
              </a:spcBef>
            </a:pPr>
            <a:r>
              <a:rPr lang="en-IE" altLang="en-US" sz="1500" dirty="0"/>
              <a:t>Increased employment</a:t>
            </a:r>
          </a:p>
          <a:p>
            <a:pPr eaLnBrk="1" hangingPunct="1">
              <a:spcBef>
                <a:spcPts val="200"/>
              </a:spcBef>
            </a:pPr>
            <a:r>
              <a:rPr lang="en-IE" altLang="en-US" sz="1500" dirty="0"/>
              <a:t>Informed public debate</a:t>
            </a:r>
          </a:p>
          <a:p>
            <a:pPr eaLnBrk="1" hangingPunct="1">
              <a:spcBef>
                <a:spcPts val="200"/>
              </a:spcBef>
            </a:pPr>
            <a:r>
              <a:rPr lang="en-IE" altLang="en-US" sz="1500" dirty="0"/>
              <a:t>New approaches to social issues</a:t>
            </a:r>
          </a:p>
          <a:p>
            <a:pPr eaLnBrk="1" hangingPunct="1">
              <a:spcBef>
                <a:spcPts val="200"/>
              </a:spcBef>
            </a:pPr>
            <a:r>
              <a:rPr lang="en-IE" altLang="en-US" sz="1500" dirty="0"/>
              <a:t>New curriculum</a:t>
            </a:r>
          </a:p>
          <a:p>
            <a:pPr eaLnBrk="1" hangingPunct="1">
              <a:spcBef>
                <a:spcPts val="200"/>
              </a:spcBef>
            </a:pPr>
            <a:r>
              <a:rPr lang="en-IE" altLang="en-US" sz="1500" dirty="0"/>
              <a:t>Patents, Licenses</a:t>
            </a:r>
          </a:p>
          <a:p>
            <a:pPr eaLnBrk="1" hangingPunct="1">
              <a:spcBef>
                <a:spcPts val="200"/>
              </a:spcBef>
            </a:pPr>
            <a:r>
              <a:rPr lang="en-IE" altLang="en-US" sz="1500" dirty="0"/>
              <a:t>Policy change</a:t>
            </a:r>
          </a:p>
          <a:p>
            <a:pPr eaLnBrk="1" hangingPunct="1">
              <a:spcBef>
                <a:spcPts val="200"/>
              </a:spcBef>
            </a:pPr>
            <a:r>
              <a:rPr lang="en-IE" altLang="en-US" sz="1500" dirty="0"/>
              <a:t>Social innovation </a:t>
            </a:r>
          </a:p>
          <a:p>
            <a:pPr eaLnBrk="1" hangingPunct="1">
              <a:spcBef>
                <a:spcPts val="200"/>
              </a:spcBef>
            </a:pPr>
            <a:r>
              <a:rPr lang="en-IE" altLang="en-US" sz="1500" dirty="0"/>
              <a:t>Stakeholder esteem</a:t>
            </a:r>
          </a:p>
          <a:p>
            <a:pPr eaLnBrk="1" hangingPunct="1">
              <a:spcBef>
                <a:spcPts val="200"/>
              </a:spcBef>
            </a:pPr>
            <a:r>
              <a:rPr lang="en-IE" altLang="en-US" sz="1500" dirty="0"/>
              <a:t>Stimulating creativity</a:t>
            </a:r>
          </a:p>
          <a:p>
            <a:pPr eaLnBrk="1" hangingPunct="1"/>
            <a:endParaRPr lang="en-IE" altLang="en-US" dirty="0"/>
          </a:p>
        </p:txBody>
      </p:sp>
      <p:sp>
        <p:nvSpPr>
          <p:cNvPr id="7" name="Right Arrow 6"/>
          <p:cNvSpPr>
            <a:spLocks noChangeArrowheads="1"/>
          </p:cNvSpPr>
          <p:nvPr/>
        </p:nvSpPr>
        <p:spPr bwMode="auto">
          <a:xfrm>
            <a:off x="3563938" y="2636838"/>
            <a:ext cx="1728787" cy="1944687"/>
          </a:xfrm>
          <a:prstGeom prst="rightArrow">
            <a:avLst>
              <a:gd name="adj1" fmla="val 50000"/>
              <a:gd name="adj2" fmla="val 50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en-US" dirty="0">
              <a:solidFill>
                <a:srgbClr val="FFFFFF"/>
              </a:solidFill>
              <a:latin typeface="Calibri" charset="0"/>
            </a:endParaRPr>
          </a:p>
        </p:txBody>
      </p:sp>
      <p:cxnSp>
        <p:nvCxnSpPr>
          <p:cNvPr id="9" name="Straight Connector 8"/>
          <p:cNvCxnSpPr>
            <a:cxnSpLocks noChangeShapeType="1"/>
          </p:cNvCxnSpPr>
          <p:nvPr/>
        </p:nvCxnSpPr>
        <p:spPr bwMode="auto">
          <a:xfrm>
            <a:off x="457200" y="1989138"/>
            <a:ext cx="2170113"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a:off x="5508625" y="1989138"/>
            <a:ext cx="2087563"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96902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IE" altLang="en-US" sz="3800" dirty="0">
                <a:solidFill>
                  <a:srgbClr val="002060"/>
                </a:solidFill>
              </a:rPr>
              <a:t>What </a:t>
            </a:r>
            <a:r>
              <a:rPr lang="en-IE" altLang="en-US" sz="3800" dirty="0" smtClean="0">
                <a:solidFill>
                  <a:srgbClr val="002060"/>
                </a:solidFill>
              </a:rPr>
              <a:t>can be </a:t>
            </a:r>
            <a:r>
              <a:rPr lang="en-IE" altLang="en-US" sz="3800" dirty="0">
                <a:solidFill>
                  <a:srgbClr val="002060"/>
                </a:solidFill>
              </a:rPr>
              <a:t>done?</a:t>
            </a:r>
          </a:p>
        </p:txBody>
      </p:sp>
      <p:sp>
        <p:nvSpPr>
          <p:cNvPr id="8195" name="Content Placeholder 2"/>
          <p:cNvSpPr>
            <a:spLocks noGrp="1"/>
          </p:cNvSpPr>
          <p:nvPr>
            <p:ph idx="1"/>
          </p:nvPr>
        </p:nvSpPr>
        <p:spPr>
          <a:xfrm>
            <a:off x="457200" y="1600200"/>
            <a:ext cx="8229600" cy="4925144"/>
          </a:xfrm>
        </p:spPr>
        <p:txBody>
          <a:bodyPr/>
          <a:lstStyle/>
          <a:p>
            <a:r>
              <a:rPr lang="en-IE" altLang="en-US" sz="2000" dirty="0" smtClean="0"/>
              <a:t>Embed the concept of the </a:t>
            </a:r>
            <a:r>
              <a:rPr lang="en-IE" altLang="en-US" sz="2000" i="1" dirty="0" smtClean="0"/>
              <a:t>civic university </a:t>
            </a:r>
            <a:r>
              <a:rPr lang="en-IE" altLang="en-US" sz="2000" dirty="0" smtClean="0"/>
              <a:t>– and use the dynamism of AHSS as a factor </a:t>
            </a:r>
            <a:r>
              <a:rPr lang="en-IE" altLang="en-US" sz="2000" dirty="0" smtClean="0"/>
              <a:t>to better </a:t>
            </a:r>
            <a:r>
              <a:rPr lang="en-IE" altLang="en-US" sz="2000" dirty="0" smtClean="0"/>
              <a:t>position the university </a:t>
            </a:r>
            <a:r>
              <a:rPr lang="en-IE" altLang="en-US" sz="2000" dirty="0" smtClean="0"/>
              <a:t>regionally &amp; internationally</a:t>
            </a:r>
            <a:r>
              <a:rPr lang="en-IE" altLang="en-US" sz="2000" i="1" dirty="0" smtClean="0"/>
              <a:t>;</a:t>
            </a:r>
            <a:endParaRPr lang="en-IE" altLang="en-US" sz="2000" dirty="0" smtClean="0"/>
          </a:p>
          <a:p>
            <a:r>
              <a:rPr lang="en-IE" altLang="en-US" sz="2000" dirty="0" smtClean="0"/>
              <a:t>Adopt more dynamic understanding of innovation which emphasises students/graduates who facilitate </a:t>
            </a:r>
            <a:r>
              <a:rPr lang="en-IE" sz="2000" dirty="0" smtClean="0"/>
              <a:t>the </a:t>
            </a:r>
            <a:r>
              <a:rPr lang="en-IE" sz="2000" dirty="0"/>
              <a:t>absorption of world-knowledge and contribute to a shared pool of knowledge in </a:t>
            </a:r>
            <a:r>
              <a:rPr lang="en-IE" sz="2000" dirty="0" smtClean="0"/>
              <a:t>society</a:t>
            </a:r>
            <a:r>
              <a:rPr lang="en-IE" altLang="en-US" sz="2000" dirty="0" smtClean="0"/>
              <a:t>;</a:t>
            </a:r>
          </a:p>
          <a:p>
            <a:r>
              <a:rPr lang="en-IE" altLang="en-US" sz="2000" dirty="0" smtClean="0"/>
              <a:t>Incentivise much </a:t>
            </a:r>
            <a:r>
              <a:rPr lang="en-IE" altLang="en-US" sz="2000" dirty="0"/>
              <a:t>greater engagement </a:t>
            </a:r>
            <a:r>
              <a:rPr lang="en-IE" altLang="en-US" sz="2000" dirty="0" smtClean="0"/>
              <a:t>between/with </a:t>
            </a:r>
            <a:r>
              <a:rPr lang="en-IE" altLang="en-US" sz="2000" dirty="0"/>
              <a:t>other disciplines – but </a:t>
            </a:r>
            <a:r>
              <a:rPr lang="en-IE" altLang="en-US" sz="2000" dirty="0" smtClean="0"/>
              <a:t>critically </a:t>
            </a:r>
            <a:r>
              <a:rPr lang="en-IE" altLang="en-US" sz="2000" dirty="0"/>
              <a:t>with wider society</a:t>
            </a:r>
            <a:r>
              <a:rPr lang="en-IE" altLang="en-US" sz="2000" dirty="0" smtClean="0"/>
              <a:t>;</a:t>
            </a:r>
          </a:p>
          <a:p>
            <a:r>
              <a:rPr lang="en-GB" sz="2000" dirty="0"/>
              <a:t>U</a:t>
            </a:r>
            <a:r>
              <a:rPr lang="en-GB" sz="2000" dirty="0" smtClean="0"/>
              <a:t>se/integrate </a:t>
            </a:r>
            <a:r>
              <a:rPr lang="en-GB" sz="2000" dirty="0"/>
              <a:t>real-life problems to fuel learning, and develop students by putting them up against </a:t>
            </a:r>
            <a:r>
              <a:rPr lang="en-GB" sz="2000" dirty="0" smtClean="0"/>
              <a:t>problems/challenges </a:t>
            </a:r>
            <a:r>
              <a:rPr lang="en-GB" sz="2000" dirty="0" smtClean="0"/>
              <a:t>that necessitate drawing on many disciplines, working in teams and collaborating with organisations </a:t>
            </a:r>
            <a:r>
              <a:rPr lang="en-GB" sz="2000" dirty="0"/>
              <a:t>outside </a:t>
            </a:r>
            <a:r>
              <a:rPr lang="en-GB" sz="2000" dirty="0" smtClean="0"/>
              <a:t>HE to </a:t>
            </a:r>
            <a:r>
              <a:rPr lang="en-GB" sz="2000" dirty="0"/>
              <a:t>solve them;</a:t>
            </a:r>
            <a:endParaRPr lang="en-IE" altLang="en-US" sz="2000" dirty="0"/>
          </a:p>
          <a:p>
            <a:r>
              <a:rPr lang="en-IE" altLang="en-US" sz="2000" dirty="0" smtClean="0"/>
              <a:t>Broaden </a:t>
            </a:r>
            <a:r>
              <a:rPr lang="en-IE" altLang="en-US" sz="2000" dirty="0" smtClean="0"/>
              <a:t>way research </a:t>
            </a:r>
            <a:r>
              <a:rPr lang="en-IE" altLang="en-US" sz="2000" dirty="0"/>
              <a:t>is </a:t>
            </a:r>
            <a:r>
              <a:rPr lang="en-IE" altLang="en-US" sz="2000" dirty="0" smtClean="0"/>
              <a:t>valued/measured</a:t>
            </a:r>
            <a:r>
              <a:rPr lang="en-IE" altLang="en-US" sz="2000" dirty="0" smtClean="0"/>
              <a:t>, and used within the university;</a:t>
            </a:r>
            <a:endParaRPr lang="en-IE" altLang="en-US" sz="2000" dirty="0"/>
          </a:p>
          <a:p>
            <a:r>
              <a:rPr lang="en-GB" sz="2000" dirty="0" smtClean="0"/>
              <a:t>Embed new management </a:t>
            </a:r>
            <a:r>
              <a:rPr lang="en-GB" sz="2000" dirty="0"/>
              <a:t>practices within </a:t>
            </a:r>
            <a:r>
              <a:rPr lang="en-GB" sz="2000" dirty="0" smtClean="0"/>
              <a:t>the university </a:t>
            </a:r>
            <a:r>
              <a:rPr lang="en-GB" sz="2000" dirty="0"/>
              <a:t>to </a:t>
            </a:r>
            <a:r>
              <a:rPr lang="en-GB" sz="2000" dirty="0" smtClean="0"/>
              <a:t>support these initiatives, and demonstrate </a:t>
            </a:r>
            <a:r>
              <a:rPr lang="en-GB" sz="2000" dirty="0" smtClean="0"/>
              <a:t>the </a:t>
            </a:r>
            <a:r>
              <a:rPr lang="en-GB" sz="2000" dirty="0" smtClean="0"/>
              <a:t>university values engaged scholarship.</a:t>
            </a:r>
            <a:endParaRPr lang="en-IE" altLang="en-US" sz="2000" dirty="0" smtClean="0"/>
          </a:p>
        </p:txBody>
      </p:sp>
    </p:spTree>
    <p:extLst>
      <p:ext uri="{BB962C8B-B14F-4D97-AF65-F5344CB8AC3E}">
        <p14:creationId xmlns:p14="http://schemas.microsoft.com/office/powerpoint/2010/main" val="1978035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p:txBody>
          <a:bodyPr/>
          <a:lstStyle/>
          <a:p>
            <a:pPr marL="0" indent="0" eaLnBrk="1" hangingPunct="1">
              <a:lnSpc>
                <a:spcPct val="80000"/>
              </a:lnSpc>
              <a:buFont typeface="Arial" panose="020B0604020202020204" pitchFamily="34" charset="0"/>
              <a:buNone/>
              <a:defRPr/>
            </a:pPr>
            <a:endParaRPr lang="en-IE" sz="1800" dirty="0" smtClean="0">
              <a:solidFill>
                <a:srgbClr val="002060"/>
              </a:solidFill>
            </a:endParaRPr>
          </a:p>
          <a:p>
            <a:pPr marL="0" indent="0" eaLnBrk="1" hangingPunct="1">
              <a:lnSpc>
                <a:spcPct val="80000"/>
              </a:lnSpc>
              <a:buFont typeface="Arial" panose="020B0604020202020204" pitchFamily="34" charset="0"/>
              <a:buNone/>
              <a:defRPr/>
            </a:pPr>
            <a:endParaRPr lang="en-IE" sz="1800" dirty="0" smtClean="0">
              <a:solidFill>
                <a:srgbClr val="002060"/>
              </a:solidFill>
            </a:endParaRPr>
          </a:p>
          <a:p>
            <a:pPr marL="0" indent="0" eaLnBrk="1" hangingPunct="1">
              <a:lnSpc>
                <a:spcPct val="80000"/>
              </a:lnSpc>
              <a:buFont typeface="Arial" panose="020B0604020202020204" pitchFamily="34" charset="0"/>
              <a:buNone/>
              <a:defRPr/>
            </a:pPr>
            <a:endParaRPr lang="en-IE" sz="1800" dirty="0">
              <a:solidFill>
                <a:srgbClr val="002060"/>
              </a:solidFill>
            </a:endParaRPr>
          </a:p>
          <a:p>
            <a:pPr marL="0" indent="0" eaLnBrk="1" hangingPunct="1">
              <a:lnSpc>
                <a:spcPct val="80000"/>
              </a:lnSpc>
              <a:buFont typeface="Arial" panose="020B0604020202020204" pitchFamily="34" charset="0"/>
              <a:buNone/>
              <a:defRPr/>
            </a:pPr>
            <a:endParaRPr lang="en-IE" sz="2400" dirty="0" smtClean="0">
              <a:solidFill>
                <a:srgbClr val="002060"/>
              </a:solidFill>
              <a:hlinkClick r:id="rId3"/>
            </a:endParaRPr>
          </a:p>
          <a:p>
            <a:pPr marL="0" indent="0" eaLnBrk="1" hangingPunct="1">
              <a:lnSpc>
                <a:spcPct val="80000"/>
              </a:lnSpc>
              <a:buFont typeface="Arial" panose="020B0604020202020204" pitchFamily="34" charset="0"/>
              <a:buNone/>
              <a:defRPr/>
            </a:pPr>
            <a:endParaRPr lang="en-IE" sz="2400" dirty="0">
              <a:solidFill>
                <a:srgbClr val="002060"/>
              </a:solidFill>
              <a:hlinkClick r:id=""/>
            </a:endParaRPr>
          </a:p>
          <a:p>
            <a:pPr marL="0" indent="0" eaLnBrk="1" hangingPunct="1">
              <a:lnSpc>
                <a:spcPct val="80000"/>
              </a:lnSpc>
              <a:buFont typeface="Arial" panose="020B0604020202020204" pitchFamily="34" charset="0"/>
              <a:buNone/>
              <a:defRPr/>
            </a:pPr>
            <a:r>
              <a:rPr lang="en-IE" sz="2400" dirty="0">
                <a:solidFill>
                  <a:srgbClr val="002060"/>
                </a:solidFill>
                <a:hlinkClick r:id=""/>
              </a:rPr>
              <a:t>e</a:t>
            </a:r>
            <a:r>
              <a:rPr lang="en-IE" sz="2400" dirty="0" smtClean="0">
                <a:solidFill>
                  <a:srgbClr val="002060"/>
                </a:solidFill>
                <a:hlinkClick r:id="rId3"/>
              </a:rPr>
              <a:t>llen.hazelkorn@dit.ie</a:t>
            </a:r>
            <a:r>
              <a:rPr lang="en-IE" sz="2400" dirty="0" smtClean="0">
                <a:solidFill>
                  <a:srgbClr val="002060"/>
                </a:solidFill>
              </a:rPr>
              <a:t> </a:t>
            </a:r>
          </a:p>
          <a:p>
            <a:pPr marL="0" indent="0">
              <a:buFont typeface="Arial" charset="0"/>
              <a:buNone/>
              <a:defRPr/>
            </a:pPr>
            <a:r>
              <a:rPr lang="en-IE" sz="2400" dirty="0" smtClean="0"/>
              <a:t>Mobile</a:t>
            </a:r>
            <a:r>
              <a:rPr lang="en-IE" sz="2400" dirty="0"/>
              <a:t>. 00 353 87 247 </a:t>
            </a:r>
            <a:r>
              <a:rPr lang="en-IE" sz="2400" dirty="0" smtClean="0"/>
              <a:t>2112</a:t>
            </a:r>
          </a:p>
          <a:p>
            <a:pPr marL="0" indent="0">
              <a:buFont typeface="Arial" charset="0"/>
              <a:buNone/>
              <a:defRPr/>
            </a:pPr>
            <a:r>
              <a:rPr lang="en-US" sz="2400" u="sng" dirty="0"/>
              <a:t>http://www.dit.ie/hepru</a:t>
            </a:r>
          </a:p>
          <a:p>
            <a:pPr marL="0" indent="0">
              <a:buFont typeface="Arial" charset="0"/>
              <a:buNone/>
              <a:defRPr/>
            </a:pPr>
            <a:r>
              <a:rPr lang="en-US" sz="2400" u="sng" dirty="0"/>
              <a:t>https://www.researchgate.net/profile/Ellen_Hazelkorn </a:t>
            </a:r>
            <a:endParaRPr lang="en-GB" sz="2400" dirty="0"/>
          </a:p>
          <a:p>
            <a:pPr marL="0" indent="0" eaLnBrk="1" hangingPunct="1">
              <a:lnSpc>
                <a:spcPct val="80000"/>
              </a:lnSpc>
              <a:buFont typeface="Arial" charset="0"/>
              <a:buNone/>
              <a:defRPr/>
            </a:pPr>
            <a:endParaRPr lang="en-IE" sz="18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898989"/>
              </a:solidFill>
            </a:endParaRPr>
          </a:p>
          <a:p>
            <a:pPr eaLnBrk="1" hangingPunct="1">
              <a:lnSpc>
                <a:spcPct val="80000"/>
              </a:lnSpc>
              <a:buFont typeface="Arial" panose="020B0604020202020204" pitchFamily="34" charset="0"/>
              <a:buNone/>
              <a:defRPr/>
            </a:pPr>
            <a:r>
              <a:rPr lang="en-US" sz="2400" dirty="0" smtClean="0"/>
              <a:t/>
            </a:r>
            <a:br>
              <a:rPr lang="en-US" sz="2400" dirty="0" smtClean="0"/>
            </a:br>
            <a:endParaRPr lang="en-US" sz="2400" dirty="0"/>
          </a:p>
        </p:txBody>
      </p:sp>
      <p:pic>
        <p:nvPicPr>
          <p:cNvPr id="2" name="Picture 1"/>
          <p:cNvPicPr>
            <a:picLocks noChangeAspect="1"/>
          </p:cNvPicPr>
          <p:nvPr/>
        </p:nvPicPr>
        <p:blipFill>
          <a:blip r:embed="rId4"/>
          <a:stretch>
            <a:fillRect/>
          </a:stretch>
        </p:blipFill>
        <p:spPr>
          <a:xfrm>
            <a:off x="4495800" y="188640"/>
            <a:ext cx="4540696" cy="6480720"/>
          </a:xfrm>
          <a:prstGeom prst="rect">
            <a:avLst/>
          </a:prstGeom>
        </p:spPr>
      </p:pic>
    </p:spTree>
    <p:extLst>
      <p:ext uri="{BB962C8B-B14F-4D97-AF65-F5344CB8AC3E}">
        <p14:creationId xmlns:p14="http://schemas.microsoft.com/office/powerpoint/2010/main" val="1807260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Themes</a:t>
            </a:r>
            <a:endParaRPr lang="en-IE" sz="3800" dirty="0">
              <a:solidFill>
                <a:srgbClr val="002060"/>
              </a:solidFill>
            </a:endParaRPr>
          </a:p>
        </p:txBody>
      </p:sp>
      <p:sp>
        <p:nvSpPr>
          <p:cNvPr id="3" name="Content Placeholder 2"/>
          <p:cNvSpPr>
            <a:spLocks noGrp="1"/>
          </p:cNvSpPr>
          <p:nvPr>
            <p:ph idx="1"/>
          </p:nvPr>
        </p:nvSpPr>
        <p:spPr/>
        <p:txBody>
          <a:bodyPr/>
          <a:lstStyle/>
          <a:p>
            <a:pPr>
              <a:spcBef>
                <a:spcPts val="1200"/>
              </a:spcBef>
            </a:pPr>
            <a:r>
              <a:rPr lang="en-GB" sz="2400" dirty="0"/>
              <a:t>Public Understanding </a:t>
            </a:r>
            <a:r>
              <a:rPr lang="en-GB" sz="2400" dirty="0" smtClean="0"/>
              <a:t>of the Value of Arts, Humanities &amp; Social Science Research</a:t>
            </a:r>
          </a:p>
          <a:p>
            <a:pPr>
              <a:spcBef>
                <a:spcPts val="1200"/>
              </a:spcBef>
            </a:pPr>
            <a:r>
              <a:rPr lang="en-GB" sz="2400" dirty="0"/>
              <a:t>Redefining </a:t>
            </a:r>
            <a:r>
              <a:rPr lang="en-GB" sz="2400" dirty="0" smtClean="0"/>
              <a:t>the </a:t>
            </a:r>
            <a:r>
              <a:rPr lang="en-GB" sz="2400" dirty="0"/>
              <a:t>Social Contract Between Society </a:t>
            </a:r>
            <a:r>
              <a:rPr lang="en-GB" sz="2400" dirty="0" smtClean="0"/>
              <a:t>and </a:t>
            </a:r>
            <a:r>
              <a:rPr lang="en-GB" sz="2400" dirty="0"/>
              <a:t>Research(ers)</a:t>
            </a:r>
            <a:endParaRPr lang="en-US" sz="2400" dirty="0"/>
          </a:p>
          <a:p>
            <a:pPr>
              <a:spcBef>
                <a:spcPts val="1200"/>
              </a:spcBef>
            </a:pPr>
            <a:r>
              <a:rPr lang="en-GB" sz="2400" dirty="0" smtClean="0"/>
              <a:t>Promoting Innovation</a:t>
            </a:r>
          </a:p>
          <a:p>
            <a:pPr>
              <a:spcBef>
                <a:spcPts val="1200"/>
              </a:spcBef>
            </a:pPr>
            <a:r>
              <a:rPr lang="en-GB" sz="2400" dirty="0" smtClean="0"/>
              <a:t>Towards </a:t>
            </a:r>
            <a:r>
              <a:rPr lang="en-GB" sz="2400" dirty="0"/>
              <a:t>a</a:t>
            </a:r>
            <a:r>
              <a:rPr lang="en-GB" sz="2400" dirty="0" smtClean="0"/>
              <a:t> </a:t>
            </a:r>
            <a:r>
              <a:rPr lang="en-GB" sz="2400" dirty="0"/>
              <a:t>Better Understanding </a:t>
            </a:r>
            <a:r>
              <a:rPr lang="en-GB" sz="2400" dirty="0" smtClean="0"/>
              <a:t>of Public Value of AHSS</a:t>
            </a:r>
            <a:endParaRPr lang="en-US" sz="2400" dirty="0"/>
          </a:p>
          <a:p>
            <a:pPr>
              <a:spcBef>
                <a:spcPts val="1200"/>
              </a:spcBef>
            </a:pPr>
            <a:endParaRPr lang="en-IE" dirty="0"/>
          </a:p>
        </p:txBody>
      </p:sp>
    </p:spTree>
    <p:extLst>
      <p:ext uri="{BB962C8B-B14F-4D97-AF65-F5344CB8AC3E}">
        <p14:creationId xmlns:p14="http://schemas.microsoft.com/office/powerpoint/2010/main" val="381957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2" y="4406900"/>
            <a:ext cx="8242175" cy="1362075"/>
          </a:xfrm>
        </p:spPr>
        <p:txBody>
          <a:bodyPr/>
          <a:lstStyle/>
          <a:p>
            <a:r>
              <a:rPr lang="en-GB" sz="3600" b="0" cap="none" dirty="0" smtClean="0">
                <a:solidFill>
                  <a:srgbClr val="002060"/>
                </a:solidFill>
              </a:rPr>
              <a:t>Public Understanding of the Value of Arts, Humanities &amp; Social Science Research</a:t>
            </a:r>
            <a:r>
              <a:rPr lang="en-GB" sz="3800" dirty="0"/>
              <a:t/>
            </a:r>
            <a:br>
              <a:rPr lang="en-GB" sz="3800" dirty="0"/>
            </a:br>
            <a:endParaRPr lang="en-IE" sz="3800" dirty="0"/>
          </a:p>
        </p:txBody>
      </p:sp>
    </p:spTree>
    <p:extLst>
      <p:ext uri="{BB962C8B-B14F-4D97-AF65-F5344CB8AC3E}">
        <p14:creationId xmlns:p14="http://schemas.microsoft.com/office/powerpoint/2010/main" val="1348364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sz="3800" dirty="0" smtClean="0">
                <a:solidFill>
                  <a:srgbClr val="002060"/>
                </a:solidFill>
              </a:rPr>
              <a:t>What is the Problem?</a:t>
            </a:r>
            <a:endParaRPr lang="en-IE" sz="3800" dirty="0">
              <a:solidFill>
                <a:srgbClr val="002060"/>
              </a:solidFill>
            </a:endParaRPr>
          </a:p>
        </p:txBody>
      </p:sp>
      <p:sp>
        <p:nvSpPr>
          <p:cNvPr id="5" name="Content Placeholder 4"/>
          <p:cNvSpPr>
            <a:spLocks noGrp="1"/>
          </p:cNvSpPr>
          <p:nvPr>
            <p:ph idx="1"/>
          </p:nvPr>
        </p:nvSpPr>
        <p:spPr>
          <a:xfrm>
            <a:off x="457200" y="1600200"/>
            <a:ext cx="8363272" cy="4853136"/>
          </a:xfrm>
        </p:spPr>
        <p:txBody>
          <a:bodyPr/>
          <a:lstStyle/>
          <a:p>
            <a:pPr algn="just"/>
            <a:r>
              <a:rPr lang="en-GB" sz="2000" dirty="0" smtClean="0"/>
              <a:t>If browse </a:t>
            </a:r>
            <a:r>
              <a:rPr lang="en-GB" sz="2000" dirty="0"/>
              <a:t>a newspaper on the internet</a:t>
            </a:r>
            <a:r>
              <a:rPr lang="en-GB" sz="2000" dirty="0" smtClean="0"/>
              <a:t>, listen to the radio/TV, walk </a:t>
            </a:r>
            <a:r>
              <a:rPr lang="en-GB" sz="2000" dirty="0"/>
              <a:t>in public spaces, or visit museums, </a:t>
            </a:r>
            <a:r>
              <a:rPr lang="en-GB" sz="2000" dirty="0" smtClean="0"/>
              <a:t>galleries – continually </a:t>
            </a:r>
            <a:r>
              <a:rPr lang="en-GB" sz="2000" dirty="0"/>
              <a:t>confronted with artefacts, </a:t>
            </a:r>
            <a:r>
              <a:rPr lang="en-GB" sz="2000" dirty="0" smtClean="0"/>
              <a:t>designs, </a:t>
            </a:r>
            <a:r>
              <a:rPr lang="en-GB" sz="2000" dirty="0"/>
              <a:t>discourses, statues, memorials, </a:t>
            </a:r>
            <a:r>
              <a:rPr lang="en-GB" sz="2000" dirty="0" smtClean="0"/>
              <a:t>where </a:t>
            </a:r>
            <a:r>
              <a:rPr lang="en-GB" sz="2000" dirty="0"/>
              <a:t>knowledge generated by </a:t>
            </a:r>
            <a:r>
              <a:rPr lang="en-GB" sz="2000" dirty="0" smtClean="0"/>
              <a:t>AHSS research has been encoded </a:t>
            </a:r>
            <a:r>
              <a:rPr lang="en-GB" sz="2000" dirty="0"/>
              <a:t>into </a:t>
            </a:r>
            <a:r>
              <a:rPr lang="en-GB" sz="2000" dirty="0" smtClean="0"/>
              <a:t>fabric </a:t>
            </a:r>
            <a:r>
              <a:rPr lang="en-GB" sz="2000" dirty="0"/>
              <a:t>of everyday </a:t>
            </a:r>
            <a:r>
              <a:rPr lang="en-GB" sz="2000" dirty="0" smtClean="0"/>
              <a:t>life;</a:t>
            </a:r>
          </a:p>
          <a:p>
            <a:pPr algn="just"/>
            <a:r>
              <a:rPr lang="en-IE" sz="2000" dirty="0" smtClean="0"/>
              <a:t>But – questions continually arise as to the value of the work being produced and its </a:t>
            </a:r>
            <a:r>
              <a:rPr lang="en-IE" sz="2000" dirty="0" smtClean="0"/>
              <a:t>contribution:</a:t>
            </a:r>
            <a:endParaRPr lang="en-IE" sz="2000" dirty="0" smtClean="0"/>
          </a:p>
          <a:p>
            <a:pPr lvl="1"/>
            <a:r>
              <a:rPr lang="en-IE" sz="2000" dirty="0" smtClean="0"/>
              <a:t>Fewer questions re. SS, but it depends upon the field and timing.</a:t>
            </a:r>
          </a:p>
          <a:p>
            <a:r>
              <a:rPr lang="en-IE" sz="2000" dirty="0" smtClean="0"/>
              <a:t>T</a:t>
            </a:r>
            <a:r>
              <a:rPr lang="en-GB" sz="2000" dirty="0" smtClean="0"/>
              <a:t>here are some high stakes:</a:t>
            </a:r>
          </a:p>
          <a:p>
            <a:pPr lvl="1"/>
            <a:r>
              <a:rPr lang="en-GB" sz="2000" dirty="0" smtClean="0"/>
              <a:t>Japan</a:t>
            </a:r>
            <a:r>
              <a:rPr lang="en-GB" sz="2000" dirty="0"/>
              <a:t>, </a:t>
            </a:r>
            <a:r>
              <a:rPr lang="en-GB" sz="2000" dirty="0" smtClean="0"/>
              <a:t>US </a:t>
            </a:r>
            <a:r>
              <a:rPr lang="en-GB" sz="2000" dirty="0"/>
              <a:t>and </a:t>
            </a:r>
            <a:r>
              <a:rPr lang="en-GB" sz="2000" dirty="0" smtClean="0"/>
              <a:t>Canada have limited public </a:t>
            </a:r>
            <a:r>
              <a:rPr lang="en-GB" sz="2000" dirty="0"/>
              <a:t>subsidy for </a:t>
            </a:r>
            <a:r>
              <a:rPr lang="en-GB" sz="2000" dirty="0" smtClean="0"/>
              <a:t>A&amp;H;</a:t>
            </a:r>
          </a:p>
          <a:p>
            <a:pPr lvl="1"/>
            <a:r>
              <a:rPr lang="en-GB" sz="2000" dirty="0" smtClean="0"/>
              <a:t>Universities have sought to close or merge SS departments;</a:t>
            </a:r>
          </a:p>
          <a:p>
            <a:pPr lvl="1"/>
            <a:r>
              <a:rPr lang="en-GB" sz="2000" dirty="0" smtClean="0"/>
              <a:t>EU funding under “societal challenges” rubric but limited cf. with STEM;</a:t>
            </a:r>
          </a:p>
          <a:p>
            <a:pPr lvl="1"/>
            <a:r>
              <a:rPr lang="en-GB" sz="2000" dirty="0" smtClean="0"/>
              <a:t>Efforts everywhere to </a:t>
            </a:r>
            <a:r>
              <a:rPr lang="en-GB" sz="2000" dirty="0"/>
              <a:t>harnessing HERD </a:t>
            </a:r>
            <a:r>
              <a:rPr lang="en-GB" sz="2000" dirty="0" smtClean="0"/>
              <a:t>to economic growth &amp; recovery;</a:t>
            </a:r>
          </a:p>
          <a:p>
            <a:pPr lvl="1"/>
            <a:r>
              <a:rPr lang="en-GB" sz="2000" dirty="0" smtClean="0"/>
              <a:t>Discussion around employability focus on skills vs. liberal curriculum.</a:t>
            </a:r>
          </a:p>
          <a:p>
            <a:pPr lvl="1"/>
            <a:endParaRPr lang="en-IE" sz="2000" dirty="0"/>
          </a:p>
        </p:txBody>
      </p:sp>
    </p:spTree>
    <p:extLst>
      <p:ext uri="{BB962C8B-B14F-4D97-AF65-F5344CB8AC3E}">
        <p14:creationId xmlns:p14="http://schemas.microsoft.com/office/powerpoint/2010/main" val="606534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Assumptions about Value</a:t>
            </a:r>
            <a:endParaRPr lang="en-IE" sz="3800" dirty="0">
              <a:solidFill>
                <a:srgbClr val="002060"/>
              </a:solidFill>
            </a:endParaRPr>
          </a:p>
        </p:txBody>
      </p:sp>
      <p:sp>
        <p:nvSpPr>
          <p:cNvPr id="3" name="Content Placeholder 2"/>
          <p:cNvSpPr>
            <a:spLocks noGrp="1"/>
          </p:cNvSpPr>
          <p:nvPr>
            <p:ph idx="1"/>
          </p:nvPr>
        </p:nvSpPr>
        <p:spPr/>
        <p:txBody>
          <a:bodyPr/>
          <a:lstStyle/>
          <a:p>
            <a:pPr algn="just"/>
            <a:r>
              <a:rPr lang="en-GB" sz="2000" dirty="0" smtClean="0"/>
              <a:t>There </a:t>
            </a:r>
            <a:r>
              <a:rPr lang="en-GB" sz="2000" dirty="0"/>
              <a:t>is a common-sense discourse around investments in science, technical, engineering and mathematics research </a:t>
            </a:r>
            <a:r>
              <a:rPr lang="en-GB" sz="2000" dirty="0" smtClean="0"/>
              <a:t>that assumes a direct correlation with investing </a:t>
            </a:r>
            <a:r>
              <a:rPr lang="en-GB" sz="2000" dirty="0"/>
              <a:t>in progress and building a better </a:t>
            </a:r>
            <a:r>
              <a:rPr lang="en-GB" sz="2000" dirty="0" smtClean="0"/>
              <a:t>future;</a:t>
            </a:r>
          </a:p>
          <a:p>
            <a:pPr algn="just"/>
            <a:r>
              <a:rPr lang="en-GB" sz="2000" dirty="0"/>
              <a:t>I</a:t>
            </a:r>
            <a:r>
              <a:rPr lang="en-GB" sz="2000" dirty="0" smtClean="0"/>
              <a:t>nvestment in AHSS seen as less worthy or frivolous; </a:t>
            </a:r>
          </a:p>
          <a:p>
            <a:pPr algn="just"/>
            <a:r>
              <a:rPr lang="en-GB" sz="2000" dirty="0" smtClean="0"/>
              <a:t>As </a:t>
            </a:r>
            <a:r>
              <a:rPr lang="en-GB" sz="2000" dirty="0"/>
              <a:t>nations prioritize economic recovery and growth</a:t>
            </a:r>
            <a:r>
              <a:rPr lang="en-GB" sz="2000" dirty="0" smtClean="0"/>
              <a:t>:</a:t>
            </a:r>
          </a:p>
          <a:p>
            <a:pPr lvl="1" algn="just"/>
            <a:r>
              <a:rPr lang="en-GB" sz="2000" dirty="0"/>
              <a:t>M</a:t>
            </a:r>
            <a:r>
              <a:rPr lang="en-GB" sz="2000" dirty="0" smtClean="0"/>
              <a:t>ove </a:t>
            </a:r>
            <a:r>
              <a:rPr lang="en-GB" sz="2000" dirty="0"/>
              <a:t>to “cut away all useless things in order to stay competitive in the global market” </a:t>
            </a:r>
            <a:r>
              <a:rPr lang="en-GB" sz="1400" dirty="0"/>
              <a:t>(Nussbaum, 2010, 2</a:t>
            </a:r>
            <a:r>
              <a:rPr lang="en-GB" sz="1400" dirty="0" smtClean="0"/>
              <a:t>);</a:t>
            </a:r>
          </a:p>
          <a:p>
            <a:pPr lvl="1" algn="just"/>
            <a:r>
              <a:rPr lang="en-GB" sz="2000" dirty="0"/>
              <a:t>T</a:t>
            </a:r>
            <a:r>
              <a:rPr lang="en-GB" sz="2000" dirty="0" smtClean="0"/>
              <a:t>oo </a:t>
            </a:r>
            <a:r>
              <a:rPr lang="en-GB" sz="2000" dirty="0"/>
              <a:t>“remote from the problems of the societies that fund their dilettante pleasures” </a:t>
            </a:r>
            <a:r>
              <a:rPr lang="en-GB" sz="1400" dirty="0"/>
              <a:t>(Olmos-Penuela et al., 2014</a:t>
            </a:r>
            <a:r>
              <a:rPr lang="en-GB" sz="1400" dirty="0" smtClean="0"/>
              <a:t>)</a:t>
            </a:r>
            <a:r>
              <a:rPr lang="en-GB" sz="2000" dirty="0" smtClean="0"/>
              <a:t>;</a:t>
            </a:r>
          </a:p>
          <a:p>
            <a:pPr lvl="1" algn="just"/>
            <a:r>
              <a:rPr lang="en-GB" sz="2000" dirty="0"/>
              <a:t>D</a:t>
            </a:r>
            <a:r>
              <a:rPr lang="en-GB" sz="2000" dirty="0" smtClean="0"/>
              <a:t>eep </a:t>
            </a:r>
            <a:r>
              <a:rPr lang="en-GB" sz="2000" dirty="0"/>
              <a:t>concern that such disciplines poorly prepare students and graduates with the skills required for employability in the 21</a:t>
            </a:r>
            <a:r>
              <a:rPr lang="en-GB" sz="2000" baseline="30000" dirty="0"/>
              <a:t>st</a:t>
            </a:r>
            <a:r>
              <a:rPr lang="en-GB" sz="2000" dirty="0"/>
              <a:t> century. </a:t>
            </a:r>
            <a:endParaRPr lang="en-US" sz="2000" dirty="0"/>
          </a:p>
          <a:p>
            <a:pPr algn="just"/>
            <a:r>
              <a:rPr lang="en-GB" sz="2000" dirty="0" smtClean="0"/>
              <a:t>Cf. value of cancer research vs. 16</a:t>
            </a:r>
            <a:r>
              <a:rPr lang="en-GB" sz="2000" baseline="30000" dirty="0" smtClean="0"/>
              <a:t>th</a:t>
            </a:r>
            <a:r>
              <a:rPr lang="en-GB" sz="2000" dirty="0" smtClean="0"/>
              <a:t> century cooking.</a:t>
            </a:r>
          </a:p>
        </p:txBody>
      </p:sp>
    </p:spTree>
    <p:extLst>
      <p:ext uri="{BB962C8B-B14F-4D97-AF65-F5344CB8AC3E}">
        <p14:creationId xmlns:p14="http://schemas.microsoft.com/office/powerpoint/2010/main" val="1540956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800" dirty="0" smtClean="0">
                <a:solidFill>
                  <a:srgbClr val="002060"/>
                </a:solidFill>
              </a:rPr>
              <a:t>4 Discourses re Public Value of Research</a:t>
            </a:r>
            <a:endParaRPr lang="en-IE" sz="3800" dirty="0">
              <a:solidFill>
                <a:srgbClr val="002060"/>
              </a:solidFill>
            </a:endParaRPr>
          </a:p>
        </p:txBody>
      </p:sp>
      <p:sp>
        <p:nvSpPr>
          <p:cNvPr id="3" name="Content Placeholder 2"/>
          <p:cNvSpPr>
            <a:spLocks noGrp="1"/>
          </p:cNvSpPr>
          <p:nvPr>
            <p:ph idx="1"/>
          </p:nvPr>
        </p:nvSpPr>
        <p:spPr/>
        <p:txBody>
          <a:bodyPr/>
          <a:lstStyle/>
          <a:p>
            <a:pPr marL="457200" indent="-457200">
              <a:buFont typeface="+mj-lt"/>
              <a:buAutoNum type="arabicPeriod"/>
            </a:pPr>
            <a:r>
              <a:rPr lang="en-GB" sz="2000" dirty="0" smtClean="0"/>
              <a:t>Concerned </a:t>
            </a:r>
            <a:r>
              <a:rPr lang="en-GB" sz="2000" dirty="0"/>
              <a:t>primarily with generating understanding about particular situations rather than creating knowledge </a:t>
            </a:r>
            <a:r>
              <a:rPr lang="en-GB" sz="2000" dirty="0" smtClean="0"/>
              <a:t>applicable </a:t>
            </a:r>
            <a:r>
              <a:rPr lang="en-GB" sz="2000" dirty="0"/>
              <a:t>in many situations, which means that it is difficult to upscale </a:t>
            </a:r>
            <a:r>
              <a:rPr lang="en-GB" sz="1400" dirty="0" smtClean="0"/>
              <a:t>(</a:t>
            </a:r>
            <a:r>
              <a:rPr lang="en-GB" sz="1400" dirty="0"/>
              <a:t>e.g. Edgar &amp; Pattison, 2006)</a:t>
            </a:r>
            <a:r>
              <a:rPr lang="en-GB" sz="2000" dirty="0"/>
              <a:t>.  </a:t>
            </a:r>
            <a:endParaRPr lang="en-GB" sz="2000" dirty="0" smtClean="0"/>
          </a:p>
          <a:p>
            <a:pPr marL="457200" indent="-457200">
              <a:buFont typeface="+mj-lt"/>
              <a:buAutoNum type="arabicPeriod"/>
            </a:pPr>
            <a:r>
              <a:rPr lang="en-GB" sz="2000" dirty="0"/>
              <a:t>C</a:t>
            </a:r>
            <a:r>
              <a:rPr lang="en-GB" sz="2000" dirty="0" smtClean="0"/>
              <a:t>onsumed </a:t>
            </a:r>
            <a:r>
              <a:rPr lang="en-GB" sz="2000" dirty="0"/>
              <a:t>as interesting knowledge rather than being incorporated in ground-breaking novel innovations </a:t>
            </a:r>
            <a:r>
              <a:rPr lang="en-GB" sz="1400" dirty="0"/>
              <a:t>(Cassity &amp; Engineering, 2006; Olmos-Penuela </a:t>
            </a:r>
            <a:r>
              <a:rPr lang="en-GB" sz="1400" i="1" dirty="0"/>
              <a:t>et al.</a:t>
            </a:r>
            <a:r>
              <a:rPr lang="en-GB" sz="1400" dirty="0"/>
              <a:t>, </a:t>
            </a:r>
            <a:r>
              <a:rPr lang="en-GB" sz="1400" dirty="0" smtClean="0"/>
              <a:t>2014):</a:t>
            </a:r>
          </a:p>
          <a:p>
            <a:pPr marL="457200" indent="-457200">
              <a:buFont typeface="+mj-lt"/>
              <a:buAutoNum type="arabicPeriod"/>
            </a:pPr>
            <a:r>
              <a:rPr lang="en-GB" sz="2000" dirty="0"/>
              <a:t>O</a:t>
            </a:r>
            <a:r>
              <a:rPr lang="en-GB" sz="2000" dirty="0" smtClean="0"/>
              <a:t>riented towards </a:t>
            </a:r>
            <a:r>
              <a:rPr lang="en-GB" sz="2000" dirty="0"/>
              <a:t>creating excellent research </a:t>
            </a:r>
            <a:r>
              <a:rPr lang="en-GB" sz="2000" dirty="0" smtClean="0"/>
              <a:t>rather than </a:t>
            </a:r>
            <a:r>
              <a:rPr lang="en-GB" sz="2000" dirty="0"/>
              <a:t>being inspired by users’ </a:t>
            </a:r>
            <a:r>
              <a:rPr lang="en-GB" sz="2000" dirty="0" smtClean="0"/>
              <a:t>problems, e.g. in language </a:t>
            </a:r>
            <a:r>
              <a:rPr lang="en-GB" sz="2000" dirty="0"/>
              <a:t>of Stokes (1997), they have </a:t>
            </a:r>
            <a:r>
              <a:rPr lang="en-GB" sz="2000" dirty="0" smtClean="0"/>
              <a:t>Bohr- </a:t>
            </a:r>
            <a:r>
              <a:rPr lang="en-GB" sz="2000" dirty="0"/>
              <a:t>type identities </a:t>
            </a:r>
            <a:r>
              <a:rPr lang="en-GB" sz="2000" dirty="0" smtClean="0"/>
              <a:t>rather than Pasteur </a:t>
            </a:r>
            <a:r>
              <a:rPr lang="en-GB" sz="2000" dirty="0"/>
              <a:t>identities that </a:t>
            </a:r>
            <a:r>
              <a:rPr lang="en-GB" sz="2000" dirty="0" smtClean="0"/>
              <a:t>are cornerstone </a:t>
            </a:r>
            <a:r>
              <a:rPr lang="en-GB" sz="2000" dirty="0"/>
              <a:t>of entrepreneurial </a:t>
            </a:r>
            <a:r>
              <a:rPr lang="en-GB" sz="2000" dirty="0" smtClean="0"/>
              <a:t>science; </a:t>
            </a:r>
          </a:p>
          <a:p>
            <a:pPr marL="0" indent="0">
              <a:buNone/>
            </a:pPr>
            <a:endParaRPr lang="en-GB" sz="1400" dirty="0"/>
          </a:p>
        </p:txBody>
      </p:sp>
    </p:spTree>
    <p:extLst>
      <p:ext uri="{BB962C8B-B14F-4D97-AF65-F5344CB8AC3E}">
        <p14:creationId xmlns:p14="http://schemas.microsoft.com/office/powerpoint/2010/main" val="11324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Pasteur’s Quadrant</a:t>
            </a:r>
            <a:endParaRPr lang="en-IE" dirty="0"/>
          </a:p>
        </p:txBody>
      </p:sp>
      <p:pic>
        <p:nvPicPr>
          <p:cNvPr id="6" name="Picture 5"/>
          <p:cNvPicPr>
            <a:picLocks noChangeAspect="1"/>
          </p:cNvPicPr>
          <p:nvPr/>
        </p:nvPicPr>
        <p:blipFill>
          <a:blip r:embed="rId3"/>
          <a:stretch>
            <a:fillRect/>
          </a:stretch>
        </p:blipFill>
        <p:spPr>
          <a:xfrm>
            <a:off x="0" y="1556792"/>
            <a:ext cx="9144000" cy="4464496"/>
          </a:xfrm>
          <a:prstGeom prst="rect">
            <a:avLst/>
          </a:prstGeom>
        </p:spPr>
      </p:pic>
    </p:spTree>
    <p:extLst>
      <p:ext uri="{BB962C8B-B14F-4D97-AF65-F5344CB8AC3E}">
        <p14:creationId xmlns:p14="http://schemas.microsoft.com/office/powerpoint/2010/main" val="1400242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800" dirty="0" smtClean="0">
                <a:solidFill>
                  <a:srgbClr val="002060"/>
                </a:solidFill>
              </a:rPr>
              <a:t>4 Discourses re Public Value of Research</a:t>
            </a:r>
            <a:endParaRPr lang="en-IE" sz="3800" dirty="0">
              <a:solidFill>
                <a:srgbClr val="002060"/>
              </a:solidFill>
            </a:endParaRPr>
          </a:p>
        </p:txBody>
      </p:sp>
      <p:sp>
        <p:nvSpPr>
          <p:cNvPr id="3" name="Content Placeholder 2"/>
          <p:cNvSpPr>
            <a:spLocks noGrp="1"/>
          </p:cNvSpPr>
          <p:nvPr>
            <p:ph idx="1"/>
          </p:nvPr>
        </p:nvSpPr>
        <p:spPr/>
        <p:txBody>
          <a:bodyPr/>
          <a:lstStyle/>
          <a:p>
            <a:pPr marL="457200" indent="-457200">
              <a:buFont typeface="+mj-lt"/>
              <a:buAutoNum type="arabicPeriod"/>
            </a:pPr>
            <a:r>
              <a:rPr lang="en-GB" sz="2000" dirty="0" smtClean="0"/>
              <a:t>Concerned </a:t>
            </a:r>
            <a:r>
              <a:rPr lang="en-GB" sz="2000" dirty="0"/>
              <a:t>primarily with generating understanding about particular situations rather than creating knowledge </a:t>
            </a:r>
            <a:r>
              <a:rPr lang="en-GB" sz="2000" dirty="0" smtClean="0"/>
              <a:t>applicable </a:t>
            </a:r>
            <a:r>
              <a:rPr lang="en-GB" sz="2000" dirty="0"/>
              <a:t>in many situations, which means that it is difficult to upscale </a:t>
            </a:r>
            <a:r>
              <a:rPr lang="en-GB" sz="1400" dirty="0" smtClean="0"/>
              <a:t>(</a:t>
            </a:r>
            <a:r>
              <a:rPr lang="en-GB" sz="1400" dirty="0"/>
              <a:t>e.g. Edgar &amp; Pattison, 2006)</a:t>
            </a:r>
            <a:r>
              <a:rPr lang="en-GB" sz="2000" dirty="0"/>
              <a:t>.  </a:t>
            </a:r>
            <a:endParaRPr lang="en-GB" sz="2000" dirty="0" smtClean="0"/>
          </a:p>
          <a:p>
            <a:pPr marL="457200" indent="-457200">
              <a:buFont typeface="+mj-lt"/>
              <a:buAutoNum type="arabicPeriod"/>
            </a:pPr>
            <a:r>
              <a:rPr lang="en-GB" sz="2000" dirty="0"/>
              <a:t>C</a:t>
            </a:r>
            <a:r>
              <a:rPr lang="en-GB" sz="2000" dirty="0" smtClean="0"/>
              <a:t>onsumed </a:t>
            </a:r>
            <a:r>
              <a:rPr lang="en-GB" sz="2000" dirty="0"/>
              <a:t>as interesting knowledge rather than being incorporated in ground-breaking novel innovations </a:t>
            </a:r>
            <a:r>
              <a:rPr lang="en-GB" sz="1400" dirty="0"/>
              <a:t>(Cassity &amp; Engineering, 2006; Olmos-Penuela </a:t>
            </a:r>
            <a:r>
              <a:rPr lang="en-GB" sz="1400" i="1" dirty="0"/>
              <a:t>et al.</a:t>
            </a:r>
            <a:r>
              <a:rPr lang="en-GB" sz="1400" dirty="0"/>
              <a:t>, </a:t>
            </a:r>
            <a:r>
              <a:rPr lang="en-GB" sz="1400" dirty="0" smtClean="0"/>
              <a:t>2014):</a:t>
            </a:r>
          </a:p>
          <a:p>
            <a:pPr marL="457200" indent="-457200">
              <a:buFont typeface="+mj-lt"/>
              <a:buAutoNum type="arabicPeriod"/>
            </a:pPr>
            <a:r>
              <a:rPr lang="en-GB" sz="2000" dirty="0"/>
              <a:t>O</a:t>
            </a:r>
            <a:r>
              <a:rPr lang="en-GB" sz="2000" dirty="0" smtClean="0"/>
              <a:t>riented towards </a:t>
            </a:r>
            <a:r>
              <a:rPr lang="en-GB" sz="2000" dirty="0"/>
              <a:t>creating excellent research </a:t>
            </a:r>
            <a:r>
              <a:rPr lang="en-GB" sz="2000" dirty="0" smtClean="0"/>
              <a:t>rather than </a:t>
            </a:r>
            <a:r>
              <a:rPr lang="en-GB" sz="2000" dirty="0"/>
              <a:t>being inspired by users’ </a:t>
            </a:r>
            <a:r>
              <a:rPr lang="en-GB" sz="2000" dirty="0" smtClean="0"/>
              <a:t>problems, e.g. in language </a:t>
            </a:r>
            <a:r>
              <a:rPr lang="en-GB" sz="2000" dirty="0"/>
              <a:t>of Stokes (1997), they have </a:t>
            </a:r>
            <a:r>
              <a:rPr lang="en-GB" sz="2000" dirty="0" smtClean="0"/>
              <a:t>Bohr- </a:t>
            </a:r>
            <a:r>
              <a:rPr lang="en-GB" sz="2000" dirty="0"/>
              <a:t>type identities </a:t>
            </a:r>
            <a:r>
              <a:rPr lang="en-GB" sz="2000" dirty="0" smtClean="0"/>
              <a:t>rather than Pasteur </a:t>
            </a:r>
            <a:r>
              <a:rPr lang="en-GB" sz="2000" dirty="0"/>
              <a:t>identities that </a:t>
            </a:r>
            <a:r>
              <a:rPr lang="en-GB" sz="2000" dirty="0" smtClean="0"/>
              <a:t>are cornerstone </a:t>
            </a:r>
            <a:r>
              <a:rPr lang="en-GB" sz="2000" dirty="0"/>
              <a:t>of entrepreneurial </a:t>
            </a:r>
            <a:r>
              <a:rPr lang="en-GB" sz="2000" dirty="0" smtClean="0"/>
              <a:t>science; </a:t>
            </a:r>
          </a:p>
          <a:p>
            <a:pPr marL="457200" indent="-457200">
              <a:buFont typeface="+mj-lt"/>
              <a:buAutoNum type="arabicPeriod"/>
            </a:pPr>
            <a:r>
              <a:rPr lang="en-GB" sz="2000" dirty="0" smtClean="0"/>
              <a:t>“</a:t>
            </a:r>
            <a:r>
              <a:rPr lang="en-GB" sz="2000" dirty="0"/>
              <a:t>P</a:t>
            </a:r>
            <a:r>
              <a:rPr lang="en-GB" sz="2000" dirty="0" smtClean="0"/>
              <a:t>roblem </a:t>
            </a:r>
            <a:r>
              <a:rPr lang="en-GB" sz="2000" dirty="0"/>
              <a:t>owners” </a:t>
            </a:r>
            <a:r>
              <a:rPr lang="en-GB" sz="2000" dirty="0" smtClean="0"/>
              <a:t>tend </a:t>
            </a:r>
            <a:r>
              <a:rPr lang="en-GB" sz="2000" dirty="0"/>
              <a:t>to be other </a:t>
            </a:r>
            <a:r>
              <a:rPr lang="en-GB" sz="2000" dirty="0" smtClean="0"/>
              <a:t>scholars/academic </a:t>
            </a:r>
            <a:r>
              <a:rPr lang="en-GB" sz="2000" dirty="0"/>
              <a:t>debate, and with an absence of societal and economic interests heard in these </a:t>
            </a:r>
            <a:r>
              <a:rPr lang="en-GB" sz="2000" dirty="0" smtClean="0"/>
              <a:t>debates.</a:t>
            </a:r>
          </a:p>
          <a:p>
            <a:pPr marL="0" indent="0">
              <a:buNone/>
            </a:pPr>
            <a:endParaRPr lang="en-GB" sz="1400" dirty="0"/>
          </a:p>
          <a:p>
            <a:pPr marL="0" indent="0">
              <a:buNone/>
            </a:pPr>
            <a:r>
              <a:rPr lang="en-GB" sz="1400" dirty="0" smtClean="0"/>
              <a:t>(</a:t>
            </a:r>
            <a:r>
              <a:rPr lang="en-GB" sz="1400" dirty="0"/>
              <a:t>Olmos Peñuela et al</a:t>
            </a:r>
            <a:r>
              <a:rPr lang="en-GB" sz="1400" dirty="0" smtClean="0"/>
              <a:t>., 2014).  </a:t>
            </a:r>
            <a:endParaRPr lang="en-IE" dirty="0"/>
          </a:p>
        </p:txBody>
      </p:sp>
    </p:spTree>
    <p:extLst>
      <p:ext uri="{BB962C8B-B14F-4D97-AF65-F5344CB8AC3E}">
        <p14:creationId xmlns:p14="http://schemas.microsoft.com/office/powerpoint/2010/main" val="177520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EPRU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EXIT_DEW_0916" id="{7787285A-63B6-F845-9FD1-D80B9BFBEA05}" vid="{2FABC6D2-A893-E24F-9756-D607596E27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HEPRU Template PPT</Template>
  <TotalTime>1254</TotalTime>
  <Words>3960</Words>
  <Application>Microsoft Macintosh PowerPoint</Application>
  <PresentationFormat>On-screen Show (4:3)</PresentationFormat>
  <Paragraphs>277</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LucidaGrande</vt:lpstr>
      <vt:lpstr>ＭＳ Ｐゴシック</vt:lpstr>
      <vt:lpstr>Arial</vt:lpstr>
      <vt:lpstr>HEPRU_Template</vt:lpstr>
      <vt:lpstr>    Reasserting the Public Value of Arts, Humanities and Social Science Research    Professor Ellen Hazelkorn Policy Advisor, Higher Education Authority (Ireland) Director, Higher Education Policy Research Unit (HEPRU) “Thinking the Future” Congress University of Porto, 2016  </vt:lpstr>
      <vt:lpstr>PowerPoint Presentation</vt:lpstr>
      <vt:lpstr>Themes</vt:lpstr>
      <vt:lpstr>Public Understanding of the Value of Arts, Humanities &amp; Social Science Research </vt:lpstr>
      <vt:lpstr>What is the Problem?</vt:lpstr>
      <vt:lpstr>Assumptions about Value</vt:lpstr>
      <vt:lpstr>4 Discourses re Public Value of Research</vt:lpstr>
      <vt:lpstr>Pasteur’s Quadrant</vt:lpstr>
      <vt:lpstr>4 Discourses re Public Value of Research</vt:lpstr>
      <vt:lpstr>Redefining the Social Contract between Society and Research(ers) </vt:lpstr>
      <vt:lpstr>Changing Relationship between State &amp; HERD</vt:lpstr>
      <vt:lpstr>New Knowledge Production</vt:lpstr>
      <vt:lpstr>Changing Role of the University</vt:lpstr>
      <vt:lpstr>Implications for the University</vt:lpstr>
      <vt:lpstr>Promoting Innovation  </vt:lpstr>
      <vt:lpstr>Innovation &amp; Engagement Agenda</vt:lpstr>
      <vt:lpstr>Contrasting Knowledge Creation Models</vt:lpstr>
      <vt:lpstr>Open Innovation 2.0</vt:lpstr>
      <vt:lpstr>Understanding Innovation</vt:lpstr>
      <vt:lpstr>AHSS and Innovation</vt:lpstr>
      <vt:lpstr>Innovating Education</vt:lpstr>
      <vt:lpstr>Towards a Better Understanding of Public Value of AHSS  </vt:lpstr>
      <vt:lpstr>Civic University </vt:lpstr>
      <vt:lpstr>From Impact to Value</vt:lpstr>
      <vt:lpstr>How AHSS Creates Value</vt:lpstr>
      <vt:lpstr>Capturing AHSS Value</vt:lpstr>
      <vt:lpstr>What can be done?</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Ellen Hazelkorn</cp:lastModifiedBy>
  <cp:revision>166</cp:revision>
  <cp:lastPrinted>2016-10-21T12:48:24Z</cp:lastPrinted>
  <dcterms:created xsi:type="dcterms:W3CDTF">2016-10-13T17:11:20Z</dcterms:created>
  <dcterms:modified xsi:type="dcterms:W3CDTF">2016-10-21T12:48:28Z</dcterms:modified>
</cp:coreProperties>
</file>