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1448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o de título">
    <p:bg>
      <p:bgPr>
        <a:gradFill>
          <a:gsLst>
            <a:gs pos="0">
              <a:srgbClr val="272727"/>
            </a:gs>
            <a:gs pos="30000">
              <a:srgbClr val="2F2F2F"/>
            </a:gs>
            <a:gs pos="100000">
              <a:srgbClr val="939393"/>
            </a:gs>
          </a:gsLst>
          <a:lin ang="1300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4752126"/>
            <a:ext cx="9144000" cy="2112961"/>
          </a:xfrm>
          <a:custGeom>
            <a:avLst/>
            <a:gdLst/>
            <a:ahLst/>
            <a:cxnLst/>
            <a:rect l="0" t="0" r="0" b="0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0" t="0" r="0" b="0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7E5F4"/>
              </a:buClr>
              <a:buFont typeface="Source Sans Pr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40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52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chemeClr val="accent2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chemeClr val="accent5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chemeClr val="accent6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928018" y="129381"/>
            <a:ext cx="4525963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indent="-242823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⦿"/>
              <a:defRPr/>
            </a:lvl1pPr>
            <a:lvl2pPr marL="722376" indent="-129286" algn="l" rtl="0">
              <a:spcBef>
                <a:spcPts val="5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1005839" indent="-127000" algn="l" rtl="0">
              <a:spcBef>
                <a:spcPts val="480"/>
              </a:spcBef>
              <a:buClr>
                <a:schemeClr val="accent2"/>
              </a:buClr>
              <a:buFont typeface="Arial"/>
              <a:buChar char="○"/>
              <a:defRPr/>
            </a:lvl3pPr>
            <a:lvl4pPr marL="1280160" indent="-1244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●"/>
              <a:defRPr/>
            </a:lvl4pPr>
            <a:lvl5pPr marL="1490472" indent="-68072" algn="l" rtl="0">
              <a:spcBef>
                <a:spcPts val="400"/>
              </a:spcBef>
              <a:buClr>
                <a:schemeClr val="accent4"/>
              </a:buClr>
              <a:buFont typeface="Arial"/>
              <a:buChar char="-"/>
              <a:defRPr/>
            </a:lvl5pPr>
            <a:lvl6pPr marL="1700784" indent="-62483" algn="l" rtl="0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/>
            </a:lvl6pPr>
            <a:lvl7pPr marL="1920240" indent="-7873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39696" indent="-82295" algn="l" rtl="0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/>
            </a:lvl8pPr>
            <a:lvl9pPr marL="2331720" indent="-8382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e texto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indent="-242823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⦿"/>
              <a:defRPr/>
            </a:lvl1pPr>
            <a:lvl2pPr marL="722376" indent="-129286" algn="l" rtl="0">
              <a:spcBef>
                <a:spcPts val="5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1005839" indent="-127000" algn="l" rtl="0">
              <a:spcBef>
                <a:spcPts val="480"/>
              </a:spcBef>
              <a:buClr>
                <a:schemeClr val="accent2"/>
              </a:buClr>
              <a:buFont typeface="Arial"/>
              <a:buChar char="○"/>
              <a:defRPr/>
            </a:lvl3pPr>
            <a:lvl4pPr marL="1280160" indent="-1244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●"/>
              <a:defRPr/>
            </a:lvl4pPr>
            <a:lvl5pPr marL="1490472" indent="-68072" algn="l" rtl="0">
              <a:spcBef>
                <a:spcPts val="400"/>
              </a:spcBef>
              <a:buClr>
                <a:schemeClr val="accent4"/>
              </a:buClr>
              <a:buFont typeface="Arial"/>
              <a:buChar char="-"/>
              <a:defRPr/>
            </a:lvl5pPr>
            <a:lvl6pPr marL="1700784" indent="-62483" algn="l" rtl="0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/>
            </a:lvl6pPr>
            <a:lvl7pPr marL="1920240" indent="-7873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39696" indent="-82295" algn="l" rtl="0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/>
            </a:lvl8pPr>
            <a:lvl9pPr marL="2331720" indent="-8382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ct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indent="-242823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⦿"/>
              <a:defRPr/>
            </a:lvl1pPr>
            <a:lvl2pPr marL="722376" indent="-129286" algn="l" rtl="0">
              <a:spcBef>
                <a:spcPts val="5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1005839" indent="-127000" algn="l" rtl="0">
              <a:spcBef>
                <a:spcPts val="480"/>
              </a:spcBef>
              <a:buClr>
                <a:schemeClr val="accent2"/>
              </a:buClr>
              <a:buFont typeface="Arial"/>
              <a:buChar char="○"/>
              <a:defRPr/>
            </a:lvl3pPr>
            <a:lvl4pPr marL="1280160" indent="-1244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●"/>
              <a:defRPr/>
            </a:lvl4pPr>
            <a:lvl5pPr marL="1490472" indent="-68072" algn="l" rtl="0">
              <a:spcBef>
                <a:spcPts val="400"/>
              </a:spcBef>
              <a:buClr>
                <a:schemeClr val="accent4"/>
              </a:buClr>
              <a:buFont typeface="Arial"/>
              <a:buChar char="-"/>
              <a:defRPr/>
            </a:lvl5pPr>
            <a:lvl6pPr marL="1700784" indent="-62483" algn="l" rtl="0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/>
            </a:lvl6pPr>
            <a:lvl7pPr marL="1920240" indent="-7873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39696" indent="-82295" algn="l" rtl="0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/>
            </a:lvl8pPr>
            <a:lvl9pPr marL="2331720" indent="-8382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cção">
    <p:bg>
      <p:bgPr>
        <a:gradFill>
          <a:gsLst>
            <a:gs pos="0">
              <a:srgbClr val="272727"/>
            </a:gs>
            <a:gs pos="30000">
              <a:srgbClr val="2F2F2F"/>
            </a:gs>
            <a:gs pos="100000">
              <a:srgbClr val="939393"/>
            </a:gs>
          </a:gsLst>
          <a:lin ang="13000000" scaled="0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4752126"/>
            <a:ext cx="9144000" cy="2112961"/>
          </a:xfrm>
          <a:custGeom>
            <a:avLst/>
            <a:gdLst/>
            <a:ahLst/>
            <a:cxnLst/>
            <a:rect l="0" t="0" r="0" b="0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0" t="0" r="0" b="0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3583837"/>
            <a:ext cx="6629400" cy="1826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B7E5F4"/>
              </a:buClr>
              <a:buFont typeface="Sour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Conteúdo Duplo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5486400"/>
            <a:ext cx="4040187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buFont typeface="Arial"/>
              <a:buNone/>
              <a:defRPr/>
            </a:lvl2pPr>
            <a:lvl3pPr rtl="0">
              <a:spcBef>
                <a:spcPts val="0"/>
              </a:spcBef>
              <a:buFont typeface="Arial"/>
              <a:buNone/>
              <a:defRPr/>
            </a:lvl3pPr>
            <a:lvl4pPr rtl="0">
              <a:spcBef>
                <a:spcPts val="0"/>
              </a:spcBef>
              <a:buFont typeface="Arial"/>
              <a:buNone/>
              <a:defRPr/>
            </a:lvl4pPr>
            <a:lvl5pPr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5025" y="5486400"/>
            <a:ext cx="4041774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buFont typeface="Arial"/>
              <a:buNone/>
              <a:defRPr/>
            </a:lvl2pPr>
            <a:lvl3pPr rtl="0">
              <a:spcBef>
                <a:spcPts val="0"/>
              </a:spcBef>
              <a:buFont typeface="Arial"/>
              <a:buNone/>
              <a:defRPr/>
            </a:lvl3pPr>
            <a:lvl4pPr rtl="0">
              <a:spcBef>
                <a:spcPts val="0"/>
              </a:spcBef>
              <a:buFont typeface="Arial"/>
              <a:buNone/>
              <a:defRPr/>
            </a:lvl4pPr>
            <a:lvl5pPr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57200" y="1516912"/>
            <a:ext cx="4040187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1516912"/>
            <a:ext cx="4041774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 títul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185528"/>
            <a:ext cx="3200399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Sour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214423"/>
            <a:ext cx="27431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buFont typeface="Arial"/>
              <a:buNone/>
              <a:defRPr/>
            </a:lvl2pPr>
            <a:lvl3pPr rtl="0">
              <a:spcBef>
                <a:spcPts val="0"/>
              </a:spcBef>
              <a:buFont typeface="Arial"/>
              <a:buNone/>
              <a:defRPr/>
            </a:lvl3pPr>
            <a:lvl4pPr rtl="0">
              <a:spcBef>
                <a:spcPts val="0"/>
              </a:spcBef>
              <a:buFont typeface="Arial"/>
              <a:buNone/>
              <a:defRPr/>
            </a:lvl4pPr>
            <a:lvl5pPr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981200"/>
            <a:ext cx="70866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156447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5556732" y="1705708"/>
            <a:ext cx="3053868" cy="12538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Sour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rgbClr val="2B2B2B"/>
          </a:solidFill>
          <a:ln w="50800" cap="flat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9B9A98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556733" y="2998765"/>
            <a:ext cx="3053865" cy="2663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buFont typeface="Arial"/>
              <a:buNone/>
              <a:defRPr/>
            </a:lvl2pPr>
            <a:lvl3pPr rtl="0">
              <a:spcBef>
                <a:spcPts val="0"/>
              </a:spcBef>
              <a:buFont typeface="Arial"/>
              <a:buNone/>
              <a:defRPr/>
            </a:lvl3pPr>
            <a:lvl4pPr rtl="0">
              <a:spcBef>
                <a:spcPts val="0"/>
              </a:spcBef>
              <a:buFont typeface="Arial"/>
              <a:buNone/>
              <a:defRPr/>
            </a:lvl4pPr>
            <a:lvl5pPr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4752126"/>
            <a:ext cx="9144000" cy="2112961"/>
          </a:xfrm>
          <a:custGeom>
            <a:avLst/>
            <a:gdLst/>
            <a:ahLst/>
            <a:cxnLst/>
            <a:rect l="0" t="0" r="0" b="0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0" t="0" r="0" b="0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indent="-242823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⦿"/>
              <a:defRPr/>
            </a:lvl1pPr>
            <a:lvl2pPr marL="722376" marR="0" indent="-129286" algn="l" rtl="0">
              <a:spcBef>
                <a:spcPts val="52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1005839" marR="0" indent="-127000" algn="l" rtl="0">
              <a:spcBef>
                <a:spcPts val="480"/>
              </a:spcBef>
              <a:buClr>
                <a:schemeClr val="accent2"/>
              </a:buClr>
              <a:buFont typeface="Arial"/>
              <a:buChar char="○"/>
              <a:defRPr/>
            </a:lvl3pPr>
            <a:lvl4pPr marL="1280160" marR="0" indent="-1244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●"/>
              <a:defRPr/>
            </a:lvl4pPr>
            <a:lvl5pPr marL="1490472" marR="0" indent="-68072" algn="l" rtl="0">
              <a:spcBef>
                <a:spcPts val="400"/>
              </a:spcBef>
              <a:buClr>
                <a:schemeClr val="accent4"/>
              </a:buClr>
              <a:buFont typeface="Arial"/>
              <a:buChar char="-"/>
              <a:defRPr/>
            </a:lvl5pPr>
            <a:lvl6pPr marL="1700784" marR="0" indent="-62483" algn="l" rtl="0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/>
            </a:lvl6pPr>
            <a:lvl7pPr marL="1920240" marR="0" indent="-7873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39696" marR="0" indent="-82295" algn="l" rtl="0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/>
            </a:lvl8pPr>
            <a:lvl9pPr marL="2331720" marR="0" indent="-8382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u.edu/teaching/" TargetMode="External"/><Relationship Id="rId7" Type="http://schemas.openxmlformats.org/officeDocument/2006/relationships/hyperlink" Target="http://www.yale.edu/teac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l.stanford.edu/" TargetMode="External"/><Relationship Id="rId5" Type="http://schemas.openxmlformats.org/officeDocument/2006/relationships/hyperlink" Target="http://www.celt.iastate.edu/" TargetMode="External"/><Relationship Id="rId4" Type="http://schemas.openxmlformats.org/officeDocument/2006/relationships/hyperlink" Target="http://bokcenter.harvard.edu/icb/icb.d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irtl.i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ent.ac.uk/uelt/" TargetMode="External"/><Relationship Id="rId4" Type="http://schemas.openxmlformats.org/officeDocument/2006/relationships/hyperlink" Target="http://www.open.ac.uk/opencet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a1.pt.vu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B7E5F4"/>
              </a:buClr>
              <a:buSzPct val="25000"/>
              <a:buFont typeface="Source Sans Pro"/>
              <a:buNone/>
            </a:pPr>
            <a:r>
              <a:rPr lang="pt-PT" sz="4600" b="1" i="0" u="none" strike="noStrike" cap="none" baseline="0" dirty="0">
                <a:solidFill>
                  <a:srgbClr val="B7E5F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MEA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pt-PT" sz="2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Unidade </a:t>
            </a:r>
            <a:r>
              <a:rPr lang="pt-PT" sz="2000" dirty="0" smtClean="0">
                <a:solidFill>
                  <a:schemeClr val="lt1"/>
                </a:solidFill>
              </a:rPr>
              <a:t>para a</a:t>
            </a:r>
            <a:r>
              <a:rPr lang="pt-PT" sz="20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Melhoria do</a:t>
            </a:r>
          </a:p>
          <a:p>
            <a:pPr marL="0" marR="0" lvl="0" indent="0" algn="r" rtl="0"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pt-PT" sz="2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Ensino/Aprendizagem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6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Unidade MEA - Compete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0525" algn="l" rtl="0">
              <a:lnSpc>
                <a:spcPct val="80000"/>
              </a:lnSpc>
              <a:spcBef>
                <a:spcPts val="510"/>
              </a:spcBef>
              <a:buClr>
                <a:schemeClr val="accent1"/>
              </a:buClr>
              <a:buSzPct val="98076"/>
              <a:buFont typeface="Arial"/>
              <a:buAutoNum type="arabicPeriod"/>
            </a:pPr>
            <a:r>
              <a:rPr lang="pt-PT" sz="2550">
                <a:solidFill>
                  <a:schemeClr val="lt1"/>
                </a:solidFill>
              </a:rPr>
              <a:t>Desenvolver </a:t>
            </a:r>
            <a:r>
              <a:rPr lang="pt-PT" sz="25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pt-PT" sz="255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componente pedagógica</a:t>
            </a:r>
            <a:r>
              <a:rPr lang="pt-PT" sz="255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5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 atividade dos docentes</a:t>
            </a:r>
          </a:p>
          <a:p>
            <a:pPr marL="457200" marR="0" lvl="0" indent="-390525" algn="l" rtl="0">
              <a:lnSpc>
                <a:spcPct val="80000"/>
              </a:lnSpc>
              <a:spcBef>
                <a:spcPts val="510"/>
              </a:spcBef>
              <a:buClr>
                <a:schemeClr val="accent1"/>
              </a:buClr>
              <a:buSzPct val="98076"/>
              <a:buFont typeface="Arial"/>
              <a:buAutoNum type="arabicPeriod"/>
            </a:pPr>
            <a:r>
              <a:rPr lang="pt-PT" sz="25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Promover a </a:t>
            </a:r>
            <a:r>
              <a:rPr lang="pt-PT" sz="255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melhoria dos modelos educativos</a:t>
            </a:r>
            <a:r>
              <a:rPr lang="pt-PT" sz="25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adotados nos ciclos de estudo/unidades curriculares</a:t>
            </a:r>
          </a:p>
          <a:p>
            <a:pPr marL="457200" marR="0" lvl="0" indent="-390525" algn="l" rtl="0">
              <a:lnSpc>
                <a:spcPct val="80000"/>
              </a:lnSpc>
              <a:spcBef>
                <a:spcPts val="510"/>
              </a:spcBef>
              <a:buClr>
                <a:schemeClr val="accent1"/>
              </a:buClr>
              <a:buSzPct val="98076"/>
              <a:buFont typeface="Noto Symbol"/>
              <a:buAutoNum type="arabicPeriod"/>
            </a:pPr>
            <a:r>
              <a:rPr lang="pt-PT" sz="2550">
                <a:solidFill>
                  <a:schemeClr val="lt1"/>
                </a:solidFill>
              </a:rPr>
              <a:t>Valorizar e estimular a </a:t>
            </a:r>
            <a:r>
              <a:rPr lang="pt-PT" sz="2550" u="sng">
                <a:solidFill>
                  <a:srgbClr val="00FFFF"/>
                </a:solidFill>
              </a:rPr>
              <a:t>investigação</a:t>
            </a:r>
            <a:r>
              <a:rPr lang="pt-PT" sz="2550">
                <a:solidFill>
                  <a:srgbClr val="00FFFF"/>
                </a:solidFill>
              </a:rPr>
              <a:t> </a:t>
            </a:r>
            <a:r>
              <a:rPr lang="pt-PT" sz="2550">
                <a:solidFill>
                  <a:schemeClr val="lt1"/>
                </a:solidFill>
              </a:rPr>
              <a:t>nos modelos educativos da U.Porto</a:t>
            </a:r>
          </a:p>
          <a:p>
            <a:pPr marL="457200" marR="0" lvl="0" indent="-390525" algn="l" rtl="0">
              <a:lnSpc>
                <a:spcPct val="80000"/>
              </a:lnSpc>
              <a:spcBef>
                <a:spcPts val="510"/>
              </a:spcBef>
              <a:buClr>
                <a:schemeClr val="accent1"/>
              </a:buClr>
              <a:buSzPct val="98076"/>
              <a:buFont typeface="Arial"/>
              <a:buAutoNum type="arabicPeriod"/>
            </a:pPr>
            <a:r>
              <a:rPr lang="pt-PT" sz="25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Valorizar o desenvolvimento de </a:t>
            </a:r>
            <a:r>
              <a:rPr lang="pt-PT" sz="255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competências transversais</a:t>
            </a:r>
            <a:r>
              <a:rPr lang="pt-PT" sz="255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5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nos modelos educativos da U.Porto</a:t>
            </a:r>
          </a:p>
          <a:p>
            <a:pPr marL="457200" marR="0" lvl="0" indent="-390525" algn="l" rtl="0">
              <a:lnSpc>
                <a:spcPct val="80000"/>
              </a:lnSpc>
              <a:spcBef>
                <a:spcPts val="510"/>
              </a:spcBef>
              <a:buClr>
                <a:schemeClr val="accent1"/>
              </a:buClr>
              <a:buSzPct val="98076"/>
              <a:buFont typeface="Noto Symbol"/>
              <a:buAutoNum type="arabicPeriod"/>
            </a:pPr>
            <a:r>
              <a:rPr lang="pt-PT" sz="25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Valorizar a </a:t>
            </a:r>
            <a:r>
              <a:rPr lang="pt-PT" sz="2550" u="sng">
                <a:solidFill>
                  <a:srgbClr val="00FFFF"/>
                </a:solidFill>
              </a:rPr>
              <a:t>excelência</a:t>
            </a:r>
            <a:r>
              <a:rPr lang="pt-PT" sz="255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 pedagógic</a:t>
            </a:r>
            <a:r>
              <a:rPr lang="pt-PT" sz="255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 da U.Porto</a:t>
            </a:r>
            <a:r>
              <a:rPr lang="pt-PT" sz="25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no contexto nacional e internacional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579296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15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</a:t>
            </a: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</a:t>
            </a:r>
            <a:r>
              <a:rPr lang="pt-PT" sz="415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Desenvolver</a:t>
            </a: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 </a:t>
            </a:r>
            <a:r>
              <a:rPr lang="pt-PT" sz="4150" i="0" u="sng" strike="noStrike" cap="none" baseline="0" dirty="0" err="1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</a:t>
            </a:r>
            <a:r>
              <a:rPr lang="pt-PT" sz="4150" i="0" u="sng" strike="noStrike" cap="none" baseline="0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pedagógica</a:t>
            </a: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na atividade dos docentes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068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AutoNum type="arabicPeriod"/>
            </a:pP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Promover a </a:t>
            </a:r>
            <a:r>
              <a:rPr lang="pt-PT" sz="30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formação pedagógica</a:t>
            </a:r>
            <a:r>
              <a:rPr lang="pt-PT" sz="30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dos docentes, nomeadamente ao nível de início de carreira e formação contínua</a:t>
            </a:r>
          </a:p>
          <a:p>
            <a:pPr marL="457200" marR="0" lvl="0" indent="-393700" algn="l" rtl="0">
              <a:lnSpc>
                <a:spcPct val="90000"/>
              </a:lnSpc>
              <a:spcBef>
                <a:spcPts val="52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semana de atividades de formação</a:t>
            </a:r>
            <a:r>
              <a:rPr lang="pt-PT" sz="2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marR="0" lvl="0" indent="-393700" algn="l" rtl="0">
              <a:lnSpc>
                <a:spcPct val="90000"/>
              </a:lnSpc>
              <a:spcBef>
                <a:spcPts val="52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equipas de formação pedagógica (técnicos e/ou docentes)</a:t>
            </a:r>
            <a:r>
              <a:rPr lang="pt-PT" sz="2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para cursos breves</a:t>
            </a:r>
          </a:p>
          <a:p>
            <a:pPr marL="457200" marR="0" lvl="0" indent="-393700" algn="l" rtl="0">
              <a:lnSpc>
                <a:spcPct val="90000"/>
              </a:lnSpc>
              <a:spcBef>
                <a:spcPts val="52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pt-PT" sz="2600">
                <a:solidFill>
                  <a:schemeClr val="lt1"/>
                </a:solidFill>
              </a:rPr>
              <a:t>Programas </a:t>
            </a:r>
            <a:r>
              <a:rPr lang="pt-PT" sz="2600" u="sng">
                <a:solidFill>
                  <a:srgbClr val="00FFFF"/>
                </a:solidFill>
              </a:rPr>
              <a:t>transversais </a:t>
            </a:r>
            <a:r>
              <a:rPr lang="pt-PT" sz="2600">
                <a:solidFill>
                  <a:schemeClr val="lt1"/>
                </a:solidFill>
              </a:rPr>
              <a:t>de formação (ex. Par em Par)</a:t>
            </a:r>
          </a:p>
          <a:p>
            <a:pPr marL="457200" marR="0" lvl="0" indent="-393700" algn="l" rtl="0">
              <a:lnSpc>
                <a:spcPct val="90000"/>
              </a:lnSpc>
              <a:spcBef>
                <a:spcPts val="52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pt-PT" sz="2600">
                <a:solidFill>
                  <a:schemeClr val="lt1"/>
                </a:solidFill>
              </a:rPr>
              <a:t>Agregar e publicitar as </a:t>
            </a:r>
            <a:r>
              <a:rPr lang="pt-PT" sz="2600">
                <a:solidFill>
                  <a:srgbClr val="00FFFF"/>
                </a:solidFill>
              </a:rPr>
              <a:t>formações de componente pedagógica</a:t>
            </a:r>
            <a:r>
              <a:rPr lang="pt-PT" sz="2600">
                <a:solidFill>
                  <a:schemeClr val="lt1"/>
                </a:solidFill>
              </a:rPr>
              <a:t> que ocorrem na UP</a:t>
            </a:r>
          </a:p>
          <a:p>
            <a:pPr marL="457200" marR="0" lvl="0" indent="-393700" algn="l" rtl="0">
              <a:lnSpc>
                <a:spcPct val="90000"/>
              </a:lnSpc>
              <a:spcBef>
                <a:spcPts val="52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Ações de </a:t>
            </a: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debate regulares</a:t>
            </a:r>
            <a:r>
              <a:rPr lang="pt-PT" sz="2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 cada UO, com base em artigos ou palestras na área pedagógica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579296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15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1-Desenvolver a </a:t>
            </a:r>
            <a:r>
              <a:rPr lang="pt-PT" sz="4150" u="sng" dirty="0" err="1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</a:t>
            </a:r>
            <a:r>
              <a:rPr lang="pt-PT" sz="4150" u="sng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pedagógica</a:t>
            </a:r>
            <a:r>
              <a:rPr lang="pt-PT" sz="415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na atividade dos docentes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043899" cy="4919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0926" marR="0" lvl="0" indent="-525526" algn="l" rtl="0">
              <a:spcBef>
                <a:spcPts val="0"/>
              </a:spcBef>
              <a:buClr>
                <a:schemeClr val="accent1"/>
              </a:buClr>
              <a:buSzPct val="80000"/>
              <a:buFont typeface="Source Sans Pro"/>
              <a:buAutoNum type="arabicPeriod" startAt="2"/>
            </a:pP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Promover </a:t>
            </a:r>
            <a:r>
              <a:rPr lang="pt-PT" sz="30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modelos educativos</a:t>
            </a:r>
            <a:r>
              <a:rPr lang="pt-PT" sz="30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 atendam aos desafios pedagógicos atuais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>
                <a:solidFill>
                  <a:schemeClr val="lt1"/>
                </a:solidFill>
              </a:rPr>
              <a:t>Formação em </a:t>
            </a:r>
            <a:r>
              <a:rPr lang="pt-PT" sz="2600" u="sng">
                <a:solidFill>
                  <a:srgbClr val="00FFFF"/>
                </a:solidFill>
              </a:rPr>
              <a:t>metodologias de aprendizagem ativa</a:t>
            </a:r>
            <a:r>
              <a:rPr lang="pt-PT" sz="2600">
                <a:solidFill>
                  <a:schemeClr val="lt1"/>
                </a:solidFill>
              </a:rPr>
              <a:t>, que promovam a autonomia do estudante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Formaçã</a:t>
            </a:r>
            <a:r>
              <a:rPr lang="pt-PT" sz="2600" u="sng">
                <a:solidFill>
                  <a:srgbClr val="00FFFF"/>
                </a:solidFill>
              </a:rPr>
              <a:t>o prática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sobre </a:t>
            </a:r>
            <a:r>
              <a:rPr lang="pt-PT" sz="2600">
                <a:solidFill>
                  <a:schemeClr val="lt1"/>
                </a:solidFill>
              </a:rPr>
              <a:t>“Pirâmide das Aprendizagens”,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pt-PT" sz="2600">
                <a:solidFill>
                  <a:schemeClr val="lt1"/>
                </a:solidFill>
              </a:rPr>
              <a:t>E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stilos de </a:t>
            </a:r>
            <a:r>
              <a:rPr lang="pt-PT" sz="2600">
                <a:solidFill>
                  <a:schemeClr val="lt1"/>
                </a:solidFill>
              </a:rPr>
              <a:t>A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prendizagem” e “</a:t>
            </a:r>
            <a:r>
              <a:rPr lang="pt-PT" sz="2600">
                <a:solidFill>
                  <a:schemeClr val="lt1"/>
                </a:solidFill>
              </a:rPr>
              <a:t>Inteligências Múltiplas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Refletir e agir </a:t>
            </a:r>
            <a:r>
              <a:rPr lang="pt-PT" sz="2600">
                <a:solidFill>
                  <a:schemeClr val="lt1"/>
                </a:solidFill>
              </a:rPr>
              <a:t>em conformidade com as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600" u="sng">
                <a:solidFill>
                  <a:srgbClr val="00FFFF"/>
                </a:solidFill>
              </a:rPr>
              <a:t>avaliações</a:t>
            </a:r>
            <a:r>
              <a:rPr lang="pt-PT" sz="2600">
                <a:solidFill>
                  <a:srgbClr val="00FFFF"/>
                </a:solidFill>
              </a:rPr>
              <a:t> </a:t>
            </a:r>
            <a:r>
              <a:rPr lang="pt-PT" sz="2600">
                <a:solidFill>
                  <a:schemeClr val="lt1"/>
                </a:solidFill>
              </a:rPr>
              <a:t>dos modelos educativos pela </a:t>
            </a: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A3ES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3085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15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2-Promover a </a:t>
            </a:r>
            <a:r>
              <a:rPr lang="pt-PT" sz="4150" u="sng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melhoria dos mod. educativos</a:t>
            </a:r>
            <a:r>
              <a:rPr lang="pt-PT" sz="415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adotados nos CE/UCs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467600" cy="3240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0926" marR="0" lvl="0" indent="-525526" algn="l" rtl="0">
              <a:spcBef>
                <a:spcPts val="0"/>
              </a:spcBef>
              <a:buClr>
                <a:schemeClr val="accent1"/>
              </a:buClr>
              <a:buSzPct val="80000"/>
              <a:buFont typeface="Source Sans Pro"/>
              <a:buAutoNum type="arabicPeriod"/>
            </a:pPr>
            <a:r>
              <a:rPr lang="pt-PT" sz="3000" u="sng">
                <a:solidFill>
                  <a:srgbClr val="00FFFF"/>
                </a:solidFill>
              </a:rPr>
              <a:t>Reconhecer e divulgar</a:t>
            </a: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excelência pedagógica </a:t>
            </a:r>
            <a:r>
              <a:rPr lang="pt-PT" sz="3000">
                <a:solidFill>
                  <a:schemeClr val="lt1"/>
                </a:solidFill>
              </a:rPr>
              <a:t>d</a:t>
            </a: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U.Porto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Workshop anual e Prémio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 Excelência Pedagógica;</a:t>
            </a:r>
          </a:p>
          <a:p>
            <a:pPr marL="722376" marR="0" lvl="1" indent="-294386" algn="l" rtl="0">
              <a:spcBef>
                <a:spcPts val="52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pt-PT" sz="2600" u="sng">
                <a:solidFill>
                  <a:srgbClr val="00FFFF"/>
                </a:solidFill>
              </a:rPr>
              <a:t>Identificar e divulgar no MEA</a:t>
            </a:r>
            <a:r>
              <a:rPr lang="pt-PT" sz="2600">
                <a:solidFill>
                  <a:schemeClr val="lt1"/>
                </a:solidFill>
              </a:rPr>
              <a:t> as boas práticas pedagógicas existentes na U.Porto, que possam servir como modelo;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u="sng">
                <a:solidFill>
                  <a:srgbClr val="00FFFF"/>
                </a:solidFill>
              </a:rPr>
              <a:t>I</a:t>
            </a: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ndexação e registo online das formações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 competências pedagógicas dos docentes.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507288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15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</a:t>
            </a: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-Promover a </a:t>
            </a:r>
            <a:r>
              <a:rPr lang="pt-PT" sz="4150" i="0" u="sng" strike="noStrike" cap="none" baseline="0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melhoria dos </a:t>
            </a:r>
            <a:r>
              <a:rPr lang="pt-PT" sz="4150" i="0" u="sng" strike="noStrike" cap="none" baseline="0" dirty="0" err="1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mod</a:t>
            </a:r>
            <a:r>
              <a:rPr lang="pt-PT" sz="4150" i="0" u="sng" strike="noStrike" cap="none" baseline="0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educativos</a:t>
            </a: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adotados nos CE/</a:t>
            </a:r>
            <a:r>
              <a:rPr lang="pt-PT" sz="4150" i="0" u="none" strike="noStrike" cap="none" baseline="0" dirty="0" err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UCs</a:t>
            </a:r>
            <a:endParaRPr lang="pt-PT" sz="4150" i="0" u="none" strike="noStrike" cap="none" baseline="0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467600" cy="3836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0926" marR="0" lvl="0" indent="-525526" algn="l" rtl="0">
              <a:spcBef>
                <a:spcPts val="0"/>
              </a:spcBef>
              <a:buClr>
                <a:schemeClr val="accent1"/>
              </a:buClr>
              <a:buSzPct val="80000"/>
              <a:buFont typeface="Source Sans Pro"/>
              <a:buAutoNum type="arabicPeriod" startAt="2"/>
            </a:pP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Valorizar o </a:t>
            </a:r>
            <a:r>
              <a:rPr lang="pt-PT" sz="30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contributo dos estudantes</a:t>
            </a: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na melhoria pedagógica da ação educativa da Universidade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Reflexão e divulgação dos resultados dos </a:t>
            </a: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Inquéritos pedagógicos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Debater</a:t>
            </a:r>
            <a:r>
              <a:rPr lang="pt-PT" sz="2600" b="0" i="0" u="none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os processos de aprendizagem nas UOs com os organismos estudantis e os estudantes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107504" y="274650"/>
            <a:ext cx="9036496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15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</a:t>
            </a:r>
            <a:r>
              <a:rPr lang="pt-PT" sz="4150" b="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-Valorizar </a:t>
            </a:r>
            <a:r>
              <a:rPr lang="pt-PT" sz="415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 estimular a</a:t>
            </a:r>
            <a:r>
              <a:rPr lang="pt-PT" sz="4150" b="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PT" sz="4150" b="0" i="0" u="sng" strike="noStrike" cap="none" baseline="0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investigação</a:t>
            </a:r>
            <a:r>
              <a:rPr lang="pt-PT" sz="4150" b="0" i="0" u="none" strike="noStrike" cap="none" baseline="0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PT" sz="4150" b="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nos modelos educativos da U.Porto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7883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AutoNum type="arabicPeriod"/>
            </a:pP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Promover modelos educativos que integrem a investigação realizada na U.Porto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u="sng">
                <a:solidFill>
                  <a:srgbClr val="00FFFF"/>
                </a:solidFill>
              </a:rPr>
              <a:t>C</a:t>
            </a: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reditação</a:t>
            </a:r>
            <a:r>
              <a:rPr lang="pt-PT" sz="2600" b="0" i="0" u="none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curricular de atividades científicas a desenvolver com/pelos estudantes (Projeto e Supl. ao Diploma)</a:t>
            </a:r>
          </a:p>
          <a:p>
            <a:pPr marL="722376" marR="0" lvl="1" indent="-27787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>
                <a:solidFill>
                  <a:schemeClr val="lt1"/>
                </a:solidFill>
              </a:rPr>
              <a:t>Promover junto das </a:t>
            </a:r>
            <a:r>
              <a:rPr lang="pt-PT" sz="2600">
                <a:solidFill>
                  <a:srgbClr val="00FFFF"/>
                </a:solidFill>
              </a:rPr>
              <a:t>unidades de investigação</a:t>
            </a:r>
            <a:r>
              <a:rPr lang="pt-PT" sz="2600">
                <a:solidFill>
                  <a:schemeClr val="lt1"/>
                </a:solidFill>
              </a:rPr>
              <a:t>, ações de integração da investigação aí realizada nos programas das unidades curriculares dos cursos de 1º e 2º ciclo.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507288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4-Valorizar o desenvolvimento de </a:t>
            </a:r>
            <a:r>
              <a:rPr lang="pt-PT" sz="4150" i="0" u="sng" strike="noStrike" cap="none" baseline="0" dirty="0" err="1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</a:t>
            </a:r>
            <a:r>
              <a:rPr lang="pt-PT" sz="4150" i="0" u="sng" strike="noStrike" cap="none" baseline="0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transversais</a:t>
            </a: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nos ME da UP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0926" marR="0" lvl="0" indent="-525526" algn="l" rtl="0">
              <a:spcBef>
                <a:spcPts val="0"/>
              </a:spcBef>
              <a:buClr>
                <a:schemeClr val="accent1"/>
              </a:buClr>
              <a:buSzPct val="80000"/>
              <a:buFont typeface="Source Sans Pro"/>
              <a:buAutoNum type="arabicPeriod"/>
            </a:pP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Promover projetos inovadores e transversais na U.Porto de </a:t>
            </a:r>
            <a:r>
              <a:rPr lang="pt-PT" sz="30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educação formal e não formal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Organizar modelos de </a:t>
            </a: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cooperação entre docentes</a:t>
            </a:r>
            <a:r>
              <a:rPr lang="pt-PT" sz="2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 diferentes UC/CE/UOs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Organizar/Divulgar os </a:t>
            </a: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projetos educativos não formais</a:t>
            </a:r>
            <a:r>
              <a:rPr lang="pt-PT" sz="2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600">
                <a:solidFill>
                  <a:schemeClr val="lt1"/>
                </a:solidFill>
              </a:rPr>
              <a:t>(ex. Lidera, V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oluntariado)</a:t>
            </a:r>
          </a:p>
          <a:p>
            <a:pPr marL="722376" marR="0" lvl="1" indent="-294386" algn="l" rtl="0">
              <a:spcBef>
                <a:spcPts val="52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lang="pt-PT" sz="2600">
                <a:solidFill>
                  <a:schemeClr val="lt1"/>
                </a:solidFill>
              </a:rPr>
              <a:t>Organizar espaços e eventos nas UOs, com base no modelo do </a:t>
            </a:r>
            <a:r>
              <a:rPr lang="pt-PT" sz="2600">
                <a:solidFill>
                  <a:srgbClr val="00FFFF"/>
                </a:solidFill>
              </a:rPr>
              <a:t>e-Learning Café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579296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4-Valorizar o desenvolvimento de </a:t>
            </a:r>
            <a:r>
              <a:rPr lang="pt-PT" sz="4150" i="0" u="sng" strike="noStrike" cap="none" baseline="0" dirty="0" err="1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</a:t>
            </a:r>
            <a:r>
              <a:rPr lang="pt-PT" sz="4150" i="0" u="sng" strike="noStrike" cap="none" baseline="0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transversais</a:t>
            </a: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nos ME da UP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467600" cy="3371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0926" marR="0" lvl="0" indent="-525526" algn="l" rtl="0">
              <a:spcBef>
                <a:spcPts val="0"/>
              </a:spcBef>
              <a:buClr>
                <a:schemeClr val="accent1"/>
              </a:buClr>
              <a:buSzPct val="80000"/>
              <a:buFont typeface="Source Sans Pro"/>
              <a:buAutoNum type="arabicPeriod" startAt="2"/>
            </a:pP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Promover a componente de </a:t>
            </a:r>
            <a:r>
              <a:rPr lang="pt-PT" sz="30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atividade física e desportiva</a:t>
            </a:r>
            <a:r>
              <a:rPr lang="pt-PT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na formação dos estudantes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Organizar </a:t>
            </a: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eventos regulares</a:t>
            </a:r>
            <a:r>
              <a:rPr lang="pt-PT" sz="2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 atividade física e desportiva nas diferentes UOs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90000"/>
              <a:buFont typeface="Noto Symbol"/>
              <a:buChar char="●"/>
            </a:pP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Certificar </a:t>
            </a:r>
            <a:r>
              <a:rPr lang="pt-PT" sz="26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competências desportivas e de atividade física</a:t>
            </a:r>
            <a:r>
              <a:rPr lang="pt-PT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na formação dos estudantes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5-Valorizar a </a:t>
            </a:r>
            <a:r>
              <a:rPr lang="pt-PT" sz="4150" u="sng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excelência</a:t>
            </a:r>
            <a:r>
              <a:rPr lang="pt-PT" sz="4150" i="0" u="sng" strike="noStrike" cap="none" baseline="0" dirty="0">
                <a:solidFill>
                  <a:srgbClr val="00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pedagógica da UP</a:t>
            </a: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no contexto </a:t>
            </a:r>
            <a:r>
              <a:rPr lang="pt-PT" sz="415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lang="pt-PT" sz="4150" i="0" u="none" strike="noStrike" cap="none" baseline="0" dirty="0" err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</a:t>
            </a:r>
            <a:r>
              <a:rPr lang="pt-PT" sz="415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)nacional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50926" marR="0" lvl="0" indent="-525526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Source Sans Pro"/>
              <a:buAutoNum type="arabicPeriod"/>
            </a:pP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Organizar e promover a participação da U.Porto em </a:t>
            </a:r>
            <a:r>
              <a:rPr lang="pt-PT" sz="28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eventos</a:t>
            </a: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nacionais e internacionais, de divulgação de práticas pedagógicas no ensino superior</a:t>
            </a:r>
          </a:p>
          <a:p>
            <a:pPr marL="550926" marR="0" lvl="0" indent="-525526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80000"/>
              <a:buFont typeface="Source Sans Pro"/>
              <a:buAutoNum type="arabicPeriod"/>
            </a:pP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Promover o envolvimento da U.Porto em candidaturas a </a:t>
            </a:r>
            <a:r>
              <a:rPr lang="pt-PT" sz="28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projetos</a:t>
            </a:r>
            <a:r>
              <a:rPr lang="pt-PT" sz="2800" b="0" i="0" u="none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nacionais e internacionais, para a melhoria do processo de ensino/aprendizagem</a:t>
            </a:r>
          </a:p>
          <a:p>
            <a:pPr marL="550926" marR="0" lvl="0" indent="-525526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80000"/>
              <a:buFont typeface="Source Sans Pro"/>
              <a:buAutoNum type="arabicPeriod"/>
            </a:pPr>
            <a:r>
              <a:rPr lang="pt-PT" sz="28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Divulgação da U.Porto</a:t>
            </a: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PT" sz="2800">
                <a:solidFill>
                  <a:schemeClr val="lt1"/>
                </a:solidFill>
              </a:rPr>
              <a:t>com </a:t>
            </a: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exemplos de modelos e projetos pedagógicos inovadores a decorrer nas diferentes UOs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6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Referências (EUA):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2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Carnegie Mellon University:</a:t>
            </a:r>
            <a:r>
              <a:rPr lang="pt-PT" sz="2800" b="1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Eberly Center for Teaching Excellence &amp; Educational Innovation </a:t>
            </a:r>
          </a:p>
          <a:p>
            <a:pPr marL="420624" marR="0" lvl="0" indent="-395224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2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Harvard University:</a:t>
            </a:r>
            <a:r>
              <a:rPr lang="pt-PT" sz="2800" b="1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Derek Bok Center for Teaching and Learning</a:t>
            </a:r>
          </a:p>
          <a:p>
            <a:pPr marL="420624" marR="0" lvl="0" indent="-395224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2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Iowa State University:</a:t>
            </a:r>
            <a:r>
              <a:rPr lang="pt-PT" sz="2800" b="1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Center for Excellence in Teaching and Learning</a:t>
            </a:r>
          </a:p>
          <a:p>
            <a:pPr marL="420624" marR="0" lvl="0" indent="-395224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2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Stanford University:</a:t>
            </a:r>
            <a:r>
              <a:rPr lang="pt-PT" sz="2800" b="1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Center for Teaching and Learning</a:t>
            </a:r>
          </a:p>
          <a:p>
            <a:pPr marL="420624" marR="0" lvl="0" indent="-395224" algn="l" rtl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2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Yale University:</a:t>
            </a:r>
            <a:r>
              <a:rPr lang="pt-PT" sz="2800" b="1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Yale Teaching Center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6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Referências (EU</a:t>
            </a:r>
            <a:r>
              <a:rPr lang="pt-PT"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r>
              <a:rPr lang="pt-PT" sz="46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43078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⦿"/>
            </a:pPr>
            <a:r>
              <a:rPr lang="pt-PT" sz="2800" b="1">
                <a:solidFill>
                  <a:schemeClr val="lt1"/>
                </a:solidFill>
              </a:rPr>
              <a:t>University College Cork, Ireland (</a:t>
            </a:r>
            <a:r>
              <a:rPr lang="pt-PT" sz="2800" b="1" u="sng">
                <a:solidFill>
                  <a:schemeClr val="hlink"/>
                </a:solidFill>
                <a:hlinkClick r:id="rId3"/>
              </a:rPr>
              <a:t>National Academy for Integration of Research, Teaching and Learning</a:t>
            </a:r>
            <a:r>
              <a:rPr lang="pt-PT" sz="2800" b="1">
                <a:solidFill>
                  <a:schemeClr val="lt1"/>
                </a:solidFill>
              </a:rPr>
              <a:t>)</a:t>
            </a:r>
          </a:p>
          <a:p>
            <a:pPr marL="420624" marR="0" lvl="0" indent="-43078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⦿"/>
            </a:pPr>
            <a:r>
              <a:rPr lang="pt-PT" sz="2800" b="1">
                <a:solidFill>
                  <a:schemeClr val="lt1"/>
                </a:solidFill>
              </a:rPr>
              <a:t>The Open University Centre for </a:t>
            </a:r>
            <a:r>
              <a:rPr lang="pt-PT" sz="2800" b="1" u="sng">
                <a:solidFill>
                  <a:schemeClr val="hlink"/>
                </a:solidFill>
                <a:hlinkClick r:id="rId4"/>
              </a:rPr>
              <a:t>Excellence in T&amp;L</a:t>
            </a:r>
          </a:p>
          <a:p>
            <a:pPr marL="420624" marR="0" lvl="0" indent="-43078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ymbol"/>
              <a:buChar char="⦿"/>
            </a:pPr>
            <a:r>
              <a:rPr lang="pt-PT" sz="2800" b="1">
                <a:solidFill>
                  <a:schemeClr val="lt1"/>
                </a:solidFill>
              </a:rPr>
              <a:t>University of Kent - </a:t>
            </a:r>
            <a:r>
              <a:rPr lang="pt-PT" sz="2800" b="1" u="sng">
                <a:solidFill>
                  <a:schemeClr val="hlink"/>
                </a:solidFill>
                <a:hlinkClick r:id="rId5"/>
              </a:rPr>
              <a:t>Unit for the Enhancement of Learning and Teaching (UELT)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539528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150" b="0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Ex: </a:t>
            </a:r>
            <a:r>
              <a:rPr lang="pt-PT" sz="4150" b="1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Carnegie </a:t>
            </a:r>
            <a:r>
              <a:rPr lang="pt-PT" sz="4150" b="1" i="0" u="none" strike="noStrike" cap="none" baseline="0" dirty="0" err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Mellon</a:t>
            </a:r>
            <a:r>
              <a:rPr lang="pt-PT" sz="4150" b="1" i="0" u="none" strike="noStrike" cap="none" baseline="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PT" sz="4150" b="1" i="0" u="none" strike="noStrike" cap="none" baseline="0" dirty="0" err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University</a:t>
            </a:r>
            <a:endParaRPr lang="pt-PT" sz="4150" b="1" i="0" u="none" strike="noStrike" cap="none" baseline="0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1916832"/>
            <a:ext cx="8889224" cy="3312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6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Mission: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Choose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200" u="sng" dirty="0" err="1">
                <a:solidFill>
                  <a:srgbClr val="00FFFF"/>
                </a:solidFill>
              </a:rPr>
              <a:t>resources</a:t>
            </a:r>
            <a:r>
              <a:rPr lang="pt-PT" sz="3200" u="sng" dirty="0">
                <a:solidFill>
                  <a:srgbClr val="00FFFF"/>
                </a:solidFill>
              </a:rPr>
              <a:t> </a:t>
            </a:r>
            <a:r>
              <a:rPr lang="pt-PT" sz="3200" u="sng" dirty="0" err="1">
                <a:solidFill>
                  <a:srgbClr val="00FFFF"/>
                </a:solidFill>
              </a:rPr>
              <a:t>and</a:t>
            </a:r>
            <a:r>
              <a:rPr lang="pt-PT" sz="3200" u="sng" dirty="0">
                <a:solidFill>
                  <a:srgbClr val="00FFFF"/>
                </a:solidFill>
              </a:rPr>
              <a:t> </a:t>
            </a:r>
            <a:r>
              <a:rPr lang="pt-PT" sz="3200" u="sng" dirty="0" err="1">
                <a:solidFill>
                  <a:srgbClr val="00FFFF"/>
                </a:solidFill>
              </a:rPr>
              <a:t>tools</a:t>
            </a:r>
            <a:r>
              <a:rPr lang="pt-PT" sz="3200" u="sng" dirty="0">
                <a:solidFill>
                  <a:srgbClr val="00FFFF"/>
                </a:solidFill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best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fit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teaching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context</a:t>
            </a:r>
            <a:endParaRPr lang="pt-PT"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marR="0" lvl="0" indent="-395224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3200" u="sng" dirty="0" err="1">
                <a:solidFill>
                  <a:srgbClr val="00FFFF"/>
                </a:solidFill>
              </a:rPr>
              <a:t>Flip</a:t>
            </a:r>
            <a:r>
              <a:rPr lang="pt-PT" sz="3200" u="sng" dirty="0">
                <a:solidFill>
                  <a:srgbClr val="00FFFF"/>
                </a:solidFill>
              </a:rPr>
              <a:t> </a:t>
            </a:r>
            <a:r>
              <a:rPr lang="pt-PT" sz="3200" u="sng" dirty="0" err="1">
                <a:solidFill>
                  <a:srgbClr val="00FFFF"/>
                </a:solidFill>
              </a:rPr>
              <a:t>your</a:t>
            </a:r>
            <a:r>
              <a:rPr lang="pt-PT" sz="3200" u="sng" dirty="0">
                <a:solidFill>
                  <a:srgbClr val="00FFFF"/>
                </a:solidFill>
              </a:rPr>
              <a:t> </a:t>
            </a:r>
            <a:r>
              <a:rPr lang="pt-PT" sz="3200" u="sng" dirty="0" err="1">
                <a:solidFill>
                  <a:srgbClr val="00FFFF"/>
                </a:solidFill>
              </a:rPr>
              <a:t>classroom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maximize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student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learning</a:t>
            </a:r>
            <a:endParaRPr lang="pt-PT"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marR="0" lvl="0" indent="-395224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Insert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200" u="sng" dirty="0" err="1">
                <a:solidFill>
                  <a:srgbClr val="00FFFF"/>
                </a:solidFill>
              </a:rPr>
              <a:t>hooks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data for </a:t>
            </a:r>
            <a:r>
              <a:rPr lang="pt-PT" sz="3000" b="0" i="0" u="none" strike="noStrike" cap="none" baseline="0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interative</a:t>
            </a:r>
            <a:r>
              <a:rPr lang="pt-PT" sz="30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improvement</a:t>
            </a:r>
            <a:endParaRPr lang="pt-PT"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marR="0" lvl="0" indent="-395224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3200" u="sng" dirty="0" err="1">
                <a:solidFill>
                  <a:srgbClr val="00FFFF"/>
                </a:solidFill>
              </a:rPr>
              <a:t>Guidance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solving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teaching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problems</a:t>
            </a:r>
            <a:endParaRPr lang="pt-PT"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marR="0" lvl="0" indent="-395224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3200" u="sng" dirty="0">
                <a:solidFill>
                  <a:srgbClr val="00FFFF"/>
                </a:solidFill>
              </a:rPr>
              <a:t>Workshops </a:t>
            </a:r>
            <a:r>
              <a:rPr lang="pt-PT" sz="3200" u="sng" dirty="0" err="1">
                <a:solidFill>
                  <a:srgbClr val="00FFFF"/>
                </a:solidFill>
              </a:rPr>
              <a:t>and</a:t>
            </a:r>
            <a:r>
              <a:rPr lang="pt-PT" sz="3200" u="sng" dirty="0">
                <a:solidFill>
                  <a:srgbClr val="00FFFF"/>
                </a:solidFill>
              </a:rPr>
              <a:t> </a:t>
            </a:r>
            <a:r>
              <a:rPr lang="pt-PT" sz="3200" u="sng" dirty="0" err="1">
                <a:solidFill>
                  <a:srgbClr val="00FFFF"/>
                </a:solidFill>
              </a:rPr>
              <a:t>seminars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for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faculty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graduate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3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students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6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U.Porto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3200" u="sng" dirty="0">
                <a:solidFill>
                  <a:srgbClr val="00FFFF"/>
                </a:solidFill>
              </a:rPr>
              <a:t>LEA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Laboratório de Ensino e Aprendizagem (FEUP e FPCEUP)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Centro de </a:t>
            </a:r>
            <a:r>
              <a:rPr lang="pt-PT" sz="3200" u="sng" dirty="0">
                <a:solidFill>
                  <a:srgbClr val="00FFFF"/>
                </a:solidFill>
              </a:rPr>
              <a:t>Educação Médic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(FMUP)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3000" dirty="0">
                <a:solidFill>
                  <a:schemeClr val="lt1"/>
                </a:solidFill>
              </a:rPr>
              <a:t>Comissão de </a:t>
            </a:r>
            <a:r>
              <a:rPr lang="pt-PT" sz="3200" u="sng" dirty="0">
                <a:solidFill>
                  <a:srgbClr val="00FFFF"/>
                </a:solidFill>
              </a:rPr>
              <a:t>Avaliação</a:t>
            </a:r>
            <a:r>
              <a:rPr lang="pt-PT" sz="3000" dirty="0">
                <a:solidFill>
                  <a:schemeClr val="lt1"/>
                </a:solidFill>
              </a:rPr>
              <a:t> </a:t>
            </a:r>
            <a:r>
              <a:rPr lang="pt-PT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(FAUP)</a:t>
            </a:r>
          </a:p>
          <a:p>
            <a:pPr lvl="0" indent="-395224">
              <a:spcBef>
                <a:spcPts val="0"/>
              </a:spcBef>
              <a:buSzPct val="80000"/>
            </a:pPr>
            <a:r>
              <a:rPr lang="pt-PT" sz="3200" u="sng" dirty="0">
                <a:solidFill>
                  <a:srgbClr val="00FFFF"/>
                </a:solidFill>
              </a:rPr>
              <a:t>CIIE</a:t>
            </a:r>
            <a:r>
              <a:rPr lang="pt-PT" sz="3000" dirty="0">
                <a:solidFill>
                  <a:schemeClr val="lt1"/>
                </a:solidFill>
              </a:rPr>
              <a:t> - Centro de Investigação e Intervenção Educativas </a:t>
            </a:r>
            <a:r>
              <a:rPr lang="pt-PT" sz="3000" dirty="0" smtClean="0">
                <a:solidFill>
                  <a:schemeClr val="lt1"/>
                </a:solidFill>
              </a:rPr>
              <a:t>(</a:t>
            </a:r>
            <a:r>
              <a:rPr lang="pt-PT" sz="3000" dirty="0">
                <a:solidFill>
                  <a:schemeClr val="lt1"/>
                </a:solidFill>
              </a:rPr>
              <a:t>FPCEUP)</a:t>
            </a:r>
          </a:p>
          <a:p>
            <a:pPr marL="420624" marR="0" lvl="0" indent="-242823" algn="l" rtl="0">
              <a:spcBef>
                <a:spcPts val="600"/>
              </a:spcBef>
              <a:buClr>
                <a:schemeClr val="accent1"/>
              </a:buClr>
              <a:buFont typeface="Noto Symbol"/>
              <a:buNone/>
            </a:pPr>
            <a:endParaRPr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5334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6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Unidade MEA - Missão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7112" y="5457800"/>
            <a:ext cx="4116900" cy="67529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7467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" marR="0" lvl="0" indent="-11176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pt-PT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 </a:t>
            </a:r>
            <a:r>
              <a:rPr lang="pt-PT" sz="3200" b="0" i="0" u="sng" strike="noStrike" cap="none" baseline="0" dirty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coordenação com as Unidades Orgânicas </a:t>
            </a:r>
            <a:r>
              <a:rPr lang="pt-PT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 U.Porto, promover sinerg</a:t>
            </a:r>
            <a:r>
              <a:rPr lang="pt-PT" sz="3200" dirty="0">
                <a:solidFill>
                  <a:schemeClr val="lt1"/>
                </a:solidFill>
              </a:rPr>
              <a:t>ias</a:t>
            </a:r>
            <a:r>
              <a:rPr lang="pt-PT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ações, práticas e projetos que facilitem o processo de ensino e aprendizagem e contribuam para a excelência pedagógica da instituição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dirty="0">
              <a:solidFill>
                <a:schemeClr val="lt1"/>
              </a:solidFill>
            </a:endParaRPr>
          </a:p>
          <a:p>
            <a:pPr marL="36576" marR="0" lvl="0" indent="-11176" algn="l" rtl="0">
              <a:spcBef>
                <a:spcPts val="64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pt-PT" sz="3200" u="sng" dirty="0">
                <a:solidFill>
                  <a:schemeClr val="hlink"/>
                </a:solidFill>
                <a:hlinkClick r:id="rId4"/>
              </a:rPr>
              <a:t>http://mea1.pt.vu/</a:t>
            </a:r>
            <a:r>
              <a:rPr lang="pt-PT" sz="3200" dirty="0">
                <a:solidFill>
                  <a:schemeClr val="lt1"/>
                </a:solidFill>
              </a:rPr>
              <a:t> </a:t>
            </a:r>
            <a:r>
              <a:rPr lang="pt-PT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222875" y="764675"/>
            <a:ext cx="8675399" cy="59237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50671"/>
            <a:ext cx="7467600" cy="8337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6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Organograma Funcional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184125" y="6176200"/>
            <a:ext cx="1070100" cy="51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Reitor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988225" y="4684875"/>
            <a:ext cx="1522199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Pró-Reitor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InovPedag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030475" y="4685700"/>
            <a:ext cx="1522199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Vice-Reitor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FOA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7021325" y="4685700"/>
            <a:ext cx="1522199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Vice-Reitor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Univ. Digital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835825" y="3008475"/>
            <a:ext cx="1778400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Melhoria do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Ensino e Aprendizagem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3030475" y="3237900"/>
            <a:ext cx="1522199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CCMEUP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7021325" y="3085500"/>
            <a:ext cx="1689900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Cons. Pedagogicos</a:t>
            </a:r>
          </a:p>
        </p:txBody>
      </p:sp>
      <p:sp>
        <p:nvSpPr>
          <p:cNvPr id="138" name="Shape 138"/>
          <p:cNvSpPr/>
          <p:nvPr/>
        </p:nvSpPr>
        <p:spPr>
          <a:xfrm>
            <a:off x="4519250" y="4926875"/>
            <a:ext cx="512400" cy="210899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6500450" y="4926875"/>
            <a:ext cx="512400" cy="210899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4519250" y="3326675"/>
            <a:ext cx="512400" cy="210899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6500450" y="3326675"/>
            <a:ext cx="512400" cy="210899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/>
          <p:nvPr/>
        </p:nvSpPr>
        <p:spPr>
          <a:xfrm rot="-859750">
            <a:off x="383568" y="6023814"/>
            <a:ext cx="2632807" cy="5124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 i="1"/>
              <a:t>RESPONSABILIDADE</a:t>
            </a:r>
          </a:p>
        </p:txBody>
      </p:sp>
      <p:sp>
        <p:nvSpPr>
          <p:cNvPr id="143" name="Shape 143"/>
          <p:cNvSpPr txBox="1"/>
          <p:nvPr/>
        </p:nvSpPr>
        <p:spPr>
          <a:xfrm rot="-1101018">
            <a:off x="2559" y="4728337"/>
            <a:ext cx="2632883" cy="5123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 i="1"/>
              <a:t>COORDENAÇÃO</a:t>
            </a:r>
          </a:p>
        </p:txBody>
      </p:sp>
      <p:sp>
        <p:nvSpPr>
          <p:cNvPr id="144" name="Shape 144"/>
          <p:cNvSpPr txBox="1"/>
          <p:nvPr/>
        </p:nvSpPr>
        <p:spPr>
          <a:xfrm rot="-1475811">
            <a:off x="2539" y="3204405"/>
            <a:ext cx="2632913" cy="5124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 i="1"/>
              <a:t>VALIDAÇÃO</a:t>
            </a:r>
          </a:p>
        </p:txBody>
      </p:sp>
      <p:sp>
        <p:nvSpPr>
          <p:cNvPr id="145" name="Shape 145"/>
          <p:cNvSpPr txBox="1"/>
          <p:nvPr/>
        </p:nvSpPr>
        <p:spPr>
          <a:xfrm rot="-1583041">
            <a:off x="2515" y="1375567"/>
            <a:ext cx="2632848" cy="512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 i="1"/>
              <a:t>EXECUÇÃO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835825" y="1255875"/>
            <a:ext cx="1778400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Melhoria do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Ensino e Aprendizagem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7021325" y="647100"/>
            <a:ext cx="1689900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Cons. Pedagogicos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7021325" y="2247300"/>
            <a:ext cx="1689900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Docentes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2982725" y="2247300"/>
            <a:ext cx="1689900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Estudantes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2982725" y="723300"/>
            <a:ext cx="1689900" cy="6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Serviços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pt-PT" sz="1800" b="1"/>
              <a:t>Reitoria</a:t>
            </a:r>
          </a:p>
        </p:txBody>
      </p:sp>
      <p:sp>
        <p:nvSpPr>
          <p:cNvPr id="151" name="Shape 151"/>
          <p:cNvSpPr/>
          <p:nvPr/>
        </p:nvSpPr>
        <p:spPr>
          <a:xfrm rot="1644322">
            <a:off x="4442973" y="1193036"/>
            <a:ext cx="512293" cy="21093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/>
          <p:nvPr/>
        </p:nvSpPr>
        <p:spPr>
          <a:xfrm rot="1644322">
            <a:off x="6652772" y="2183636"/>
            <a:ext cx="512293" cy="21093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 rot="-1746990">
            <a:off x="4366817" y="2107483"/>
            <a:ext cx="512343" cy="210846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/>
          <p:nvPr/>
        </p:nvSpPr>
        <p:spPr>
          <a:xfrm rot="-1746990">
            <a:off x="6500417" y="1193083"/>
            <a:ext cx="512343" cy="210846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 rot="10800000">
            <a:off x="5576824" y="2466699"/>
            <a:ext cx="256200" cy="465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 rot="10800000">
            <a:off x="5576824" y="4219299"/>
            <a:ext cx="256200" cy="465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 rot="10800000">
            <a:off x="5576824" y="5590899"/>
            <a:ext cx="256200" cy="465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lang="pt-PT" sz="46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Grupo de trabalho - MEA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São convidados </a:t>
            </a:r>
            <a:r>
              <a:rPr lang="pt-PT" sz="28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docentes, investigadores e estudantes </a:t>
            </a: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 U.Porto para colaborarem de forma ativa (pontual ou permanente) na reflexão e implementação de ideias e ações no âmbito dos objetivos do MEA</a:t>
            </a:r>
          </a:p>
          <a:p>
            <a:pPr marL="420624" marR="0" lvl="0" indent="-395224" algn="l" rtl="0">
              <a:spcBef>
                <a:spcPts val="56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São contratados ou convidados a </a:t>
            </a:r>
            <a:r>
              <a:rPr lang="pt-PT" sz="2800" b="0" i="0" u="sng" strike="noStrike" cap="none" baseline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colaborar especialistas ou entidades externas</a:t>
            </a:r>
            <a:r>
              <a:rPr lang="pt-PT" sz="28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 implementação das ações a decorrer no âmbito dos objetivos do MEA</a:t>
            </a:r>
          </a:p>
          <a:p>
            <a:pPr marL="420624" marR="0" lvl="0" indent="-254253" algn="l" rtl="0">
              <a:spcBef>
                <a:spcPts val="555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857</Words>
  <Application>Microsoft Office PowerPoint</Application>
  <PresentationFormat>Apresentação no Ecrã (4:3)</PresentationFormat>
  <Paragraphs>99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Técnica</vt:lpstr>
      <vt:lpstr>MEA</vt:lpstr>
      <vt:lpstr>Referências (EUA):</vt:lpstr>
      <vt:lpstr>Referências (EU):</vt:lpstr>
      <vt:lpstr>Ex: Carnegie Mellon University</vt:lpstr>
      <vt:lpstr>Mission:</vt:lpstr>
      <vt:lpstr>U.Porto</vt:lpstr>
      <vt:lpstr>Unidade MEA - Missão</vt:lpstr>
      <vt:lpstr>Organograma Funcional</vt:lpstr>
      <vt:lpstr>Grupo de trabalho - MEA</vt:lpstr>
      <vt:lpstr>Unidade MEA - Compete</vt:lpstr>
      <vt:lpstr>1-Desenvolver a comp. pedagógica na atividade dos docentes</vt:lpstr>
      <vt:lpstr>1-Desenvolver a comp. pedagógica na atividade dos docentes</vt:lpstr>
      <vt:lpstr>2-Promover a melhoria dos mod. educativos adotados nos CE/UCs</vt:lpstr>
      <vt:lpstr>2-Promover a melhoria dos mod. educativos adotados nos CE/UCs</vt:lpstr>
      <vt:lpstr>3-Valorizar e estimular a investigação nos modelos educativos da U.Porto</vt:lpstr>
      <vt:lpstr>4-Valorizar o desenvolvimento de comp. transversais nos ME da UP</vt:lpstr>
      <vt:lpstr>4-Valorizar o desenvolvimento de comp. transversais nos ME da UP</vt:lpstr>
      <vt:lpstr>5-Valorizar a excelência pedagógica da UP no contexto (Inter)nacional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</dc:title>
  <dc:creator>Remiao</dc:creator>
  <cp:lastModifiedBy>Remiao</cp:lastModifiedBy>
  <cp:revision>2</cp:revision>
  <dcterms:modified xsi:type="dcterms:W3CDTF">2015-02-02T17:26:16Z</dcterms:modified>
</cp:coreProperties>
</file>