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8" r:id="rId10"/>
    <p:sldId id="265" r:id="rId11"/>
    <p:sldId id="266" r:id="rId1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66FF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1E1A-E2E5-42BB-8DD2-5CD3FF4DBB00}" type="datetimeFigureOut">
              <a:rPr lang="pt-PT" smtClean="0"/>
              <a:t>03/02/2015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56B9-89F8-4ED1-A497-70F82259C9E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492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1E1A-E2E5-42BB-8DD2-5CD3FF4DBB00}" type="datetimeFigureOut">
              <a:rPr lang="pt-PT" smtClean="0"/>
              <a:t>03/02/2015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56B9-89F8-4ED1-A497-70F82259C9E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707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1E1A-E2E5-42BB-8DD2-5CD3FF4DBB00}" type="datetimeFigureOut">
              <a:rPr lang="pt-PT" smtClean="0"/>
              <a:t>03/02/2015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56B9-89F8-4ED1-A497-70F82259C9E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329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1E1A-E2E5-42BB-8DD2-5CD3FF4DBB00}" type="datetimeFigureOut">
              <a:rPr lang="pt-PT" smtClean="0"/>
              <a:t>03/02/2015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56B9-89F8-4ED1-A497-70F82259C9E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433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1E1A-E2E5-42BB-8DD2-5CD3FF4DBB00}" type="datetimeFigureOut">
              <a:rPr lang="pt-PT" smtClean="0"/>
              <a:t>03/02/2015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56B9-89F8-4ED1-A497-70F82259C9E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1222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1E1A-E2E5-42BB-8DD2-5CD3FF4DBB00}" type="datetimeFigureOut">
              <a:rPr lang="pt-PT" smtClean="0"/>
              <a:t>03/02/2015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56B9-89F8-4ED1-A497-70F82259C9E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247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1E1A-E2E5-42BB-8DD2-5CD3FF4DBB00}" type="datetimeFigureOut">
              <a:rPr lang="pt-PT" smtClean="0"/>
              <a:t>03/02/2015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56B9-89F8-4ED1-A497-70F82259C9E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550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1E1A-E2E5-42BB-8DD2-5CD3FF4DBB00}" type="datetimeFigureOut">
              <a:rPr lang="pt-PT" smtClean="0"/>
              <a:t>03/02/2015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56B9-89F8-4ED1-A497-70F82259C9E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776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1E1A-E2E5-42BB-8DD2-5CD3FF4DBB00}" type="datetimeFigureOut">
              <a:rPr lang="pt-PT" smtClean="0"/>
              <a:t>03/02/2015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56B9-89F8-4ED1-A497-70F82259C9E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6232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1E1A-E2E5-42BB-8DD2-5CD3FF4DBB00}" type="datetimeFigureOut">
              <a:rPr lang="pt-PT" smtClean="0"/>
              <a:t>03/02/2015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56B9-89F8-4ED1-A497-70F82259C9E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383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B1E1A-E2E5-42BB-8DD2-5CD3FF4DBB00}" type="datetimeFigureOut">
              <a:rPr lang="pt-PT" smtClean="0"/>
              <a:t>03/02/2015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56B9-89F8-4ED1-A497-70F82259C9E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8003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B1E1A-E2E5-42BB-8DD2-5CD3FF4DBB00}" type="datetimeFigureOut">
              <a:rPr lang="pt-PT" smtClean="0"/>
              <a:t>03/02/2015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F56B9-89F8-4ED1-A497-70F82259C9E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34975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/>
          </p:cNvSpPr>
          <p:nvPr/>
        </p:nvSpPr>
        <p:spPr>
          <a:xfrm>
            <a:off x="612000" y="369000"/>
            <a:ext cx="7920000" cy="6120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 defTabSz="538163">
              <a:tabLst>
                <a:tab pos="93663" algn="l"/>
                <a:tab pos="538163" algn="l"/>
              </a:tabLst>
            </a:pPr>
            <a:r>
              <a:rPr lang="pt-PT" sz="4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Explorando o Diálogo Ciência-Sociedade na Formação Pré-graduada na Área das Ciências da Vida</a:t>
            </a:r>
          </a:p>
          <a:p>
            <a:pPr algn="ctr" defTabSz="538163">
              <a:tabLst>
                <a:tab pos="93663" algn="l"/>
                <a:tab pos="538163" algn="l"/>
              </a:tabLst>
            </a:pPr>
            <a:endParaRPr lang="pt-PT" sz="20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 defTabSz="538163">
              <a:tabLst>
                <a:tab pos="93663" algn="l"/>
                <a:tab pos="538163" algn="l"/>
              </a:tabLst>
            </a:pPr>
            <a:r>
              <a:rPr lang="pt-PT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Maria Strecht Almeida</a:t>
            </a:r>
          </a:p>
          <a:p>
            <a:pPr algn="ctr" defTabSz="538163">
              <a:tabLst>
                <a:tab pos="93663" algn="l"/>
                <a:tab pos="538163" algn="l"/>
              </a:tabLst>
            </a:pPr>
            <a:r>
              <a:rPr lang="pt-PT" sz="2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ICBAS – </a:t>
            </a:r>
            <a:r>
              <a:rPr lang="pt-PT" sz="20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U.Porto</a:t>
            </a:r>
            <a:endParaRPr lang="pt-PT" sz="20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 defTabSz="538163">
              <a:tabLst>
                <a:tab pos="93663" algn="l"/>
                <a:tab pos="538163" algn="l"/>
              </a:tabLst>
            </a:pPr>
            <a:endParaRPr lang="pt-PT" sz="14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 defTabSz="538163">
              <a:tabLst>
                <a:tab pos="93663" algn="l"/>
                <a:tab pos="538163" algn="l"/>
              </a:tabLst>
            </a:pPr>
            <a:endParaRPr lang="pt-PT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 defTabSz="538163">
              <a:tabLst>
                <a:tab pos="93663" algn="l"/>
                <a:tab pos="538163" algn="l"/>
              </a:tabLst>
            </a:pPr>
            <a:r>
              <a:rPr lang="pt-PT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Workshop </a:t>
            </a:r>
            <a:r>
              <a:rPr lang="pt-PT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Inovação e Partilha Pedagógica </a:t>
            </a:r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| </a:t>
            </a:r>
            <a:r>
              <a:rPr lang="pt-PT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Salão Nobre ICBAS/FFUP | </a:t>
            </a:r>
            <a:r>
              <a:rPr lang="pt-PT" sz="1400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03FEV</a:t>
            </a:r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2015</a:t>
            </a:r>
            <a:endParaRPr lang="pt-PT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0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/>
          </p:cNvSpPr>
          <p:nvPr/>
        </p:nvSpPr>
        <p:spPr>
          <a:xfrm>
            <a:off x="612209" y="369000"/>
            <a:ext cx="7919582" cy="6120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>
              <a:tabLst>
                <a:tab pos="363538" algn="l"/>
                <a:tab pos="538163" algn="l"/>
              </a:tabLst>
            </a:pPr>
            <a:r>
              <a:rPr lang="pt-PT" sz="3600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[e então?]</a:t>
            </a:r>
            <a:r>
              <a:rPr lang="pt-PT" sz="3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7 anos de </a:t>
            </a:r>
            <a:r>
              <a:rPr lang="pt-PT" sz="360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C&amp;S…</a:t>
            </a:r>
          </a:p>
        </p:txBody>
      </p:sp>
    </p:spTree>
    <p:extLst>
      <p:ext uri="{BB962C8B-B14F-4D97-AF65-F5344CB8AC3E}">
        <p14:creationId xmlns:p14="http://schemas.microsoft.com/office/powerpoint/2010/main" val="427579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/>
          </p:cNvSpPr>
          <p:nvPr/>
        </p:nvSpPr>
        <p:spPr>
          <a:xfrm>
            <a:off x="612209" y="369000"/>
            <a:ext cx="7919582" cy="6120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>
              <a:tabLst>
                <a:tab pos="363538" algn="l"/>
                <a:tab pos="538163" algn="l"/>
              </a:tabLst>
            </a:pPr>
            <a:r>
              <a:rPr lang="pt-PT" sz="3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obrigada!</a:t>
            </a:r>
          </a:p>
        </p:txBody>
      </p:sp>
    </p:spTree>
    <p:extLst>
      <p:ext uri="{BB962C8B-B14F-4D97-AF65-F5344CB8AC3E}">
        <p14:creationId xmlns:p14="http://schemas.microsoft.com/office/powerpoint/2010/main" val="247151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/>
          </p:cNvSpPr>
          <p:nvPr/>
        </p:nvSpPr>
        <p:spPr>
          <a:xfrm>
            <a:off x="612209" y="369000"/>
            <a:ext cx="7919582" cy="6120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>
              <a:tabLst>
                <a:tab pos="363538" algn="l"/>
                <a:tab pos="538163" algn="l"/>
              </a:tabLst>
            </a:pPr>
            <a:r>
              <a:rPr lang="pt-PT" sz="360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Ciência e Sociedade (C&amp;S) </a:t>
            </a:r>
            <a:r>
              <a:rPr lang="pt-PT" sz="3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| L:BQ | </a:t>
            </a:r>
            <a:r>
              <a:rPr lang="pt-PT" sz="3600" b="1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2007 &gt;&gt;</a:t>
            </a:r>
          </a:p>
        </p:txBody>
      </p:sp>
    </p:spTree>
    <p:extLst>
      <p:ext uri="{BB962C8B-B14F-4D97-AF65-F5344CB8AC3E}">
        <p14:creationId xmlns:p14="http://schemas.microsoft.com/office/powerpoint/2010/main" val="419281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/>
          </p:cNvSpPr>
          <p:nvPr/>
        </p:nvSpPr>
        <p:spPr>
          <a:xfrm>
            <a:off x="612209" y="369000"/>
            <a:ext cx="7919582" cy="6120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>
              <a:tabLst>
                <a:tab pos="363538" algn="l"/>
                <a:tab pos="538163" algn="l"/>
              </a:tabLst>
            </a:pPr>
            <a:r>
              <a:rPr lang="pt-PT" sz="3600" b="1" i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Responsible</a:t>
            </a:r>
            <a:r>
              <a:rPr lang="pt-PT" sz="360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pt-PT" sz="36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R</a:t>
            </a:r>
            <a:r>
              <a:rPr lang="pt-PT" sz="360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esearch </a:t>
            </a:r>
            <a:r>
              <a:rPr lang="pt-PT" sz="3600" b="1" i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and</a:t>
            </a:r>
            <a:r>
              <a:rPr lang="pt-PT" sz="360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pt-PT" sz="3600" b="1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I</a:t>
            </a:r>
            <a:r>
              <a:rPr lang="pt-PT" sz="3600" b="1" i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nnovation</a:t>
            </a:r>
            <a:endParaRPr lang="pt-PT" sz="3600" b="1" i="1" dirty="0" smtClean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92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/>
          </p:cNvSpPr>
          <p:nvPr/>
        </p:nvSpPr>
        <p:spPr>
          <a:xfrm>
            <a:off x="612209" y="369000"/>
            <a:ext cx="7919582" cy="6120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>
              <a:tabLst>
                <a:tab pos="363538" algn="l"/>
                <a:tab pos="538163" algn="l"/>
              </a:tabLst>
            </a:pPr>
            <a:r>
              <a:rPr lang="pt-PT" sz="3600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[o quê?] </a:t>
            </a:r>
            <a:r>
              <a:rPr lang="pt-PT" sz="3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conteúdos</a:t>
            </a:r>
          </a:p>
          <a:p>
            <a:pPr algn="ctr">
              <a:tabLst>
                <a:tab pos="363538" algn="l"/>
                <a:tab pos="538163" algn="l"/>
              </a:tabLst>
            </a:pPr>
            <a:r>
              <a:rPr lang="pt-PT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ciência</a:t>
            </a:r>
            <a:r>
              <a:rPr lang="pt-PT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, </a:t>
            </a:r>
            <a:r>
              <a:rPr lang="pt-PT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desenvolvimento científico </a:t>
            </a:r>
            <a:r>
              <a:rPr lang="pt-PT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e </a:t>
            </a:r>
            <a:r>
              <a:rPr lang="pt-PT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tecnológico &amp; sociedade | ética e regulação | apontamentos sobre mudança científica</a:t>
            </a:r>
            <a:endParaRPr lang="pt-PT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30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/>
          </p:cNvSpPr>
          <p:nvPr/>
        </p:nvSpPr>
        <p:spPr>
          <a:xfrm>
            <a:off x="612209" y="369000"/>
            <a:ext cx="7919582" cy="6120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>
              <a:tabLst>
                <a:tab pos="363538" algn="l"/>
                <a:tab pos="538163" algn="l"/>
              </a:tabLst>
            </a:pPr>
            <a:r>
              <a:rPr lang="pt-PT" sz="3600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[como?] </a:t>
            </a:r>
            <a:r>
              <a:rPr lang="pt-PT" sz="36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actividade</a:t>
            </a:r>
            <a:r>
              <a:rPr lang="pt-PT" sz="3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pt-PT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exploratória </a:t>
            </a:r>
            <a:r>
              <a:rPr lang="pt-PT" sz="36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activa</a:t>
            </a:r>
            <a:endParaRPr lang="pt-PT" sz="36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algn="ctr">
              <a:tabLst>
                <a:tab pos="363538" algn="l"/>
                <a:tab pos="538163" algn="l"/>
              </a:tabLst>
            </a:pPr>
            <a:r>
              <a:rPr lang="pt-PT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2 apresentações orais (e discussão) + 1 artigo</a:t>
            </a:r>
          </a:p>
        </p:txBody>
      </p:sp>
    </p:spTree>
    <p:extLst>
      <p:ext uri="{BB962C8B-B14F-4D97-AF65-F5344CB8AC3E}">
        <p14:creationId xmlns:p14="http://schemas.microsoft.com/office/powerpoint/2010/main" val="168559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/>
          </p:cNvSpPr>
          <p:nvPr/>
        </p:nvSpPr>
        <p:spPr>
          <a:xfrm>
            <a:off x="612209" y="369000"/>
            <a:ext cx="7919582" cy="6120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>
              <a:tabLst>
                <a:tab pos="363538" algn="l"/>
                <a:tab pos="538163" algn="l"/>
              </a:tabLst>
            </a:pPr>
            <a:r>
              <a:rPr lang="pt-PT" sz="3600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[na prática] </a:t>
            </a:r>
            <a:r>
              <a:rPr lang="pt-PT" sz="3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alguns dados</a:t>
            </a:r>
          </a:p>
          <a:p>
            <a:pPr algn="ctr">
              <a:tabLst>
                <a:tab pos="363538" algn="l"/>
                <a:tab pos="538163" algn="l"/>
              </a:tabLst>
            </a:pPr>
            <a:r>
              <a:rPr lang="pt-PT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~100 estudantes de 2007-08 a 2013-14 | …</a:t>
            </a:r>
            <a:endParaRPr lang="pt-PT" sz="3600" b="1" dirty="0" smtClean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7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321140" y="1141881"/>
            <a:ext cx="8501720" cy="4574239"/>
            <a:chOff x="321140" y="1297347"/>
            <a:chExt cx="8501720" cy="4574239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140" y="1297347"/>
              <a:ext cx="8501720" cy="4263307"/>
            </a:xfrm>
            <a:prstGeom prst="rect">
              <a:avLst/>
            </a:prstGeom>
          </p:spPr>
        </p:pic>
        <p:sp>
          <p:nvSpPr>
            <p:cNvPr id="5" name="CaixaDeTexto 4"/>
            <p:cNvSpPr txBox="1"/>
            <p:nvPr/>
          </p:nvSpPr>
          <p:spPr>
            <a:xfrm flipH="1">
              <a:off x="612000" y="5563809"/>
              <a:ext cx="792000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pt-PT" sz="14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[96 textos, 3-5 palavras-chave | </a:t>
              </a:r>
              <a:r>
                <a:rPr lang="pt-PT" sz="1400" dirty="0" err="1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Bibexcel</a:t>
              </a:r>
              <a:r>
                <a:rPr lang="pt-PT" sz="14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, </a:t>
              </a:r>
              <a:r>
                <a:rPr lang="pt-PT" sz="1400" dirty="0" err="1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Pajek</a:t>
              </a:r>
              <a:r>
                <a:rPr lang="pt-PT" sz="14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 (visualização da rede)] </a:t>
              </a:r>
              <a:endParaRPr lang="pt-PT" sz="140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6631091" y="3966559"/>
              <a:ext cx="2180752" cy="1461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  <a:tabLst>
                  <a:tab pos="363538" algn="l"/>
                </a:tabLst>
              </a:pPr>
              <a:r>
                <a:rPr lang="en-US" sz="1400" i="1" dirty="0" err="1" smtClean="0">
                  <a:latin typeface="Arial Narrow" panose="020B0606020202030204" pitchFamily="34" charset="0"/>
                </a:rPr>
                <a:t>cinco</a:t>
              </a:r>
              <a:r>
                <a:rPr lang="en-US" sz="1400" i="1" dirty="0" smtClean="0">
                  <a:latin typeface="Arial Narrow" panose="020B0606020202030204" pitchFamily="34" charset="0"/>
                </a:rPr>
                <a:t> </a:t>
              </a:r>
              <a:r>
                <a:rPr lang="en-US" sz="1400" i="1" dirty="0" err="1" smtClean="0">
                  <a:latin typeface="Arial Narrow" panose="020B0606020202030204" pitchFamily="34" charset="0"/>
                </a:rPr>
                <a:t>mais</a:t>
              </a:r>
              <a:r>
                <a:rPr lang="en-US" sz="1400" i="1" dirty="0" smtClean="0">
                  <a:latin typeface="Arial Narrow" panose="020B0606020202030204" pitchFamily="34" charset="0"/>
                </a:rPr>
                <a:t> </a:t>
              </a:r>
              <a:r>
                <a:rPr lang="en-US" sz="1400" i="1" dirty="0" err="1" smtClean="0">
                  <a:latin typeface="Arial Narrow" panose="020B0606020202030204" pitchFamily="34" charset="0"/>
                </a:rPr>
                <a:t>frequentes</a:t>
              </a:r>
              <a:endParaRPr lang="en-US" sz="1400" dirty="0" smtClean="0">
                <a:latin typeface="Arial Narrow" panose="020B0606020202030204" pitchFamily="34" charset="0"/>
              </a:endParaRPr>
            </a:p>
            <a:p>
              <a:pPr>
                <a:tabLst>
                  <a:tab pos="363538" algn="l"/>
                </a:tabLst>
              </a:pPr>
              <a:r>
                <a:rPr lang="en-US" sz="1400" dirty="0" smtClean="0">
                  <a:latin typeface="Arial Narrow" panose="020B0606020202030204" pitchFamily="34" charset="0"/>
                </a:rPr>
                <a:t>22	</a:t>
              </a:r>
              <a:r>
                <a:rPr lang="en-US" sz="1400" b="1" dirty="0" smtClean="0">
                  <a:latin typeface="Arial Narrow" panose="020B0606020202030204" pitchFamily="34" charset="0"/>
                </a:rPr>
                <a:t>ethics</a:t>
              </a:r>
              <a:r>
                <a:rPr lang="en-US" sz="1400" dirty="0" smtClean="0">
                  <a:latin typeface="Arial Narrow" panose="020B0606020202030204" pitchFamily="34" charset="0"/>
                </a:rPr>
                <a:t> </a:t>
              </a:r>
              <a:r>
                <a:rPr lang="en-US" sz="1400" dirty="0">
                  <a:latin typeface="Arial Narrow" panose="020B0606020202030204" pitchFamily="34" charset="0"/>
                </a:rPr>
                <a:t>[2]</a:t>
              </a:r>
              <a:endParaRPr lang="pt-PT" sz="1400" dirty="0">
                <a:latin typeface="Arial Narrow" panose="020B0606020202030204" pitchFamily="34" charset="0"/>
              </a:endParaRPr>
            </a:p>
            <a:p>
              <a:pPr>
                <a:tabLst>
                  <a:tab pos="363538" algn="l"/>
                </a:tabLst>
              </a:pPr>
              <a:r>
                <a:rPr lang="en-US" sz="1400" dirty="0">
                  <a:latin typeface="Arial Narrow" panose="020B0606020202030204" pitchFamily="34" charset="0"/>
                </a:rPr>
                <a:t>15	</a:t>
              </a:r>
              <a:r>
                <a:rPr lang="en-US" sz="1400" b="1" dirty="0">
                  <a:latin typeface="Arial Narrow" panose="020B0606020202030204" pitchFamily="34" charset="0"/>
                </a:rPr>
                <a:t>controversy</a:t>
              </a:r>
              <a:r>
                <a:rPr lang="en-US" sz="1400" dirty="0">
                  <a:latin typeface="Arial Narrow" panose="020B0606020202030204" pitchFamily="34" charset="0"/>
                </a:rPr>
                <a:t> [12]</a:t>
              </a:r>
              <a:endParaRPr lang="pt-PT" sz="1400" dirty="0">
                <a:latin typeface="Arial Narrow" panose="020B0606020202030204" pitchFamily="34" charset="0"/>
              </a:endParaRPr>
            </a:p>
            <a:p>
              <a:pPr>
                <a:tabLst>
                  <a:tab pos="363538" algn="l"/>
                </a:tabLst>
              </a:pPr>
              <a:r>
                <a:rPr lang="en-US" sz="1400" dirty="0">
                  <a:latin typeface="Arial Narrow" panose="020B0606020202030204" pitchFamily="34" charset="0"/>
                </a:rPr>
                <a:t>11	</a:t>
              </a:r>
              <a:r>
                <a:rPr lang="en-US" sz="1400" b="1" dirty="0">
                  <a:latin typeface="Arial Narrow" panose="020B0606020202030204" pitchFamily="34" charset="0"/>
                </a:rPr>
                <a:t>regulation</a:t>
              </a:r>
              <a:r>
                <a:rPr lang="en-US" sz="1400" dirty="0">
                  <a:latin typeface="Arial Narrow" panose="020B0606020202030204" pitchFamily="34" charset="0"/>
                </a:rPr>
                <a:t> [20]</a:t>
              </a:r>
              <a:endParaRPr lang="pt-PT" sz="1400" dirty="0">
                <a:latin typeface="Arial Narrow" panose="020B0606020202030204" pitchFamily="34" charset="0"/>
              </a:endParaRPr>
            </a:p>
            <a:p>
              <a:pPr>
                <a:tabLst>
                  <a:tab pos="363538" algn="l"/>
                </a:tabLst>
              </a:pPr>
              <a:r>
                <a:rPr lang="en-US" sz="1400" dirty="0">
                  <a:latin typeface="Arial Narrow" panose="020B0606020202030204" pitchFamily="34" charset="0"/>
                </a:rPr>
                <a:t>9	</a:t>
              </a:r>
              <a:r>
                <a:rPr lang="en-US" sz="1400" b="1" dirty="0" smtClean="0">
                  <a:latin typeface="Arial Narrow" panose="020B0606020202030204" pitchFamily="34" charset="0"/>
                </a:rPr>
                <a:t>science </a:t>
              </a:r>
              <a:r>
                <a:rPr lang="en-US" sz="1400" b="1" dirty="0">
                  <a:latin typeface="Arial Narrow" panose="020B0606020202030204" pitchFamily="34" charset="0"/>
                </a:rPr>
                <a:t>&amp; the public </a:t>
              </a:r>
              <a:r>
                <a:rPr lang="en-US" sz="1400" dirty="0" smtClean="0">
                  <a:latin typeface="Arial Narrow" panose="020B0606020202030204" pitchFamily="34" charset="0"/>
                </a:rPr>
                <a:t>[</a:t>
              </a:r>
              <a:r>
                <a:rPr lang="en-US" sz="1400" dirty="0">
                  <a:latin typeface="Arial Narrow" panose="020B0606020202030204" pitchFamily="34" charset="0"/>
                </a:rPr>
                <a:t>5]</a:t>
              </a:r>
              <a:endParaRPr lang="pt-PT" sz="1400" dirty="0">
                <a:latin typeface="Arial Narrow" panose="020B0606020202030204" pitchFamily="34" charset="0"/>
              </a:endParaRPr>
            </a:p>
            <a:p>
              <a:pPr>
                <a:tabLst>
                  <a:tab pos="363538" algn="l"/>
                </a:tabLst>
              </a:pPr>
              <a:r>
                <a:rPr lang="en-US" sz="1400" dirty="0">
                  <a:latin typeface="Arial Narrow" panose="020B0606020202030204" pitchFamily="34" charset="0"/>
                </a:rPr>
                <a:t>8	</a:t>
              </a:r>
              <a:r>
                <a:rPr lang="en-US" sz="1400" b="1" dirty="0">
                  <a:latin typeface="Arial Narrow" panose="020B0606020202030204" pitchFamily="34" charset="0"/>
                </a:rPr>
                <a:t>stem cells </a:t>
              </a:r>
              <a:r>
                <a:rPr lang="en-US" sz="1400" dirty="0">
                  <a:latin typeface="Arial Narrow" panose="020B0606020202030204" pitchFamily="34" charset="0"/>
                </a:rPr>
                <a:t>[</a:t>
              </a:r>
              <a:r>
                <a:rPr lang="en-US" sz="1400" dirty="0" smtClean="0">
                  <a:latin typeface="Arial Narrow" panose="020B0606020202030204" pitchFamily="34" charset="0"/>
                </a:rPr>
                <a:t>6]</a:t>
              </a:r>
              <a:endParaRPr lang="pt-PT" sz="1400" dirty="0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599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2952000" y="1255355"/>
            <a:ext cx="3240000" cy="4347291"/>
            <a:chOff x="2952000" y="1255355"/>
            <a:chExt cx="3240000" cy="4347291"/>
          </a:xfrm>
        </p:grpSpPr>
        <p:pic>
          <p:nvPicPr>
            <p:cNvPr id="8" name="Picture 3" descr="sci&amp;change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</a:blip>
            <a:stretch>
              <a:fillRect/>
            </a:stretch>
          </p:blipFill>
          <p:spPr bwMode="auto">
            <a:xfrm>
              <a:off x="2952000" y="1255355"/>
              <a:ext cx="3240000" cy="14134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Imagem 8" descr="IMGP5811.JPG"/>
            <p:cNvPicPr>
              <a:picLocks noChangeAspect="1"/>
            </p:cNvPicPr>
            <p:nvPr/>
          </p:nvPicPr>
          <p:blipFill>
            <a:blip r:embed="rId3" cstate="print">
              <a:grayscl/>
            </a:blip>
            <a:srcRect l="10194" r="2456"/>
            <a:stretch>
              <a:fillRect/>
            </a:stretch>
          </p:blipFill>
          <p:spPr>
            <a:xfrm>
              <a:off x="2952000" y="2699943"/>
              <a:ext cx="3240000" cy="2590633"/>
            </a:xfrm>
            <a:prstGeom prst="rect">
              <a:avLst/>
            </a:prstGeom>
          </p:spPr>
        </p:pic>
        <p:sp>
          <p:nvSpPr>
            <p:cNvPr id="2" name="CaixaDeTexto 1"/>
            <p:cNvSpPr txBox="1"/>
            <p:nvPr/>
          </p:nvSpPr>
          <p:spPr>
            <a:xfrm flipH="1">
              <a:off x="2952000" y="5294869"/>
              <a:ext cx="324000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pt-PT" sz="14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Sobre Ciência &amp; Mudança | Março de 2008 </a:t>
              </a:r>
              <a:endParaRPr lang="pt-PT" sz="140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243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2952000" y="-209"/>
            <a:ext cx="3240000" cy="6858419"/>
            <a:chOff x="2952000" y="-419"/>
            <a:chExt cx="3240000" cy="6858419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2000" y="4380123"/>
              <a:ext cx="3240000" cy="2161053"/>
            </a:xfrm>
            <a:prstGeom prst="rect">
              <a:avLst/>
            </a:prstGeom>
          </p:spPr>
        </p:pic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3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2000" y="-419"/>
              <a:ext cx="3240000" cy="2161054"/>
            </a:xfrm>
            <a:prstGeom prst="rect">
              <a:avLst/>
            </a:prstGeom>
          </p:spPr>
        </p:pic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2000" y="2189853"/>
              <a:ext cx="3240000" cy="2161053"/>
            </a:xfrm>
            <a:prstGeom prst="rect">
              <a:avLst/>
            </a:prstGeom>
          </p:spPr>
        </p:pic>
        <p:sp>
          <p:nvSpPr>
            <p:cNvPr id="5" name="CaixaDeTexto 4"/>
            <p:cNvSpPr txBox="1"/>
            <p:nvPr/>
          </p:nvSpPr>
          <p:spPr>
            <a:xfrm flipH="1">
              <a:off x="2952000" y="6550223"/>
              <a:ext cx="324000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pt-PT" sz="14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Nomadic.0910 @ICBAS | Novembro de 2009 </a:t>
              </a:r>
              <a:endParaRPr lang="pt-PT" sz="140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291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3190</TotalTime>
  <Words>143</Words>
  <Application>Microsoft Office PowerPoint</Application>
  <PresentationFormat>Apresentação no Ecrã (4:3)</PresentationFormat>
  <Paragraphs>26</Paragraphs>
  <Slides>11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Courier New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</dc:creator>
  <cp:lastModifiedBy>maria</cp:lastModifiedBy>
  <cp:revision>56</cp:revision>
  <dcterms:created xsi:type="dcterms:W3CDTF">2015-01-28T20:30:36Z</dcterms:created>
  <dcterms:modified xsi:type="dcterms:W3CDTF">2015-02-03T10:26:30Z</dcterms:modified>
</cp:coreProperties>
</file>