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87" r:id="rId2"/>
    <p:sldId id="350" r:id="rId3"/>
    <p:sldId id="392" r:id="rId4"/>
    <p:sldId id="393" r:id="rId5"/>
    <p:sldId id="395" r:id="rId6"/>
    <p:sldId id="382" r:id="rId7"/>
    <p:sldId id="359" r:id="rId8"/>
    <p:sldId id="360" r:id="rId9"/>
    <p:sldId id="390" r:id="rId10"/>
    <p:sldId id="383" r:id="rId11"/>
    <p:sldId id="388" r:id="rId12"/>
    <p:sldId id="389" r:id="rId13"/>
    <p:sldId id="394" r:id="rId14"/>
    <p:sldId id="397" r:id="rId15"/>
    <p:sldId id="376" r:id="rId1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a Pereira" initials="F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1" autoAdjust="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05376-636C-48B0-A293-E10DFAC8A154}" type="datetimeFigureOut">
              <a:rPr lang="pt-PT" smtClean="0"/>
              <a:pPr/>
              <a:t>31-01-2015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FAC7-E19E-4FA1-8B63-DD37DB3070C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194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3FAC7-E19E-4FA1-8B63-DD37DB3070C8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962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4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9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9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8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7365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4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9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9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10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1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12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8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8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9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10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9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10" name="Picture 4" descr="Logótip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pic>
        <p:nvPicPr>
          <p:cNvPr id="9" name="Picture 4" descr="Logótip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8623"/>
            <a:ext cx="1521106" cy="6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Posição do Número do Diapositivo 6"/>
          <p:cNvSpPr>
            <a:spLocks noGrp="1"/>
          </p:cNvSpPr>
          <p:nvPr>
            <p:ph type="sldNum" sz="quarter" idx="4"/>
          </p:nvPr>
        </p:nvSpPr>
        <p:spPr>
          <a:xfrm>
            <a:off x="7010400" y="654614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FD4267B0-1351-49E0-BFA5-3823EE634F9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Rectângulo 1"/>
          <p:cNvSpPr/>
          <p:nvPr userDrawn="1"/>
        </p:nvSpPr>
        <p:spPr>
          <a:xfrm>
            <a:off x="0" y="8128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900" b="0" i="1" dirty="0" smtClean="0"/>
              <a:t>Workshop Anual de Inovação e Partilha Pedagógica da Universidade do Porto</a:t>
            </a:r>
            <a:endParaRPr lang="pt-PT" sz="900" b="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80848" y="1628800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i="1" dirty="0"/>
              <a:t>Um modelo de avaliação de banda larga no ensino da Bioquímica</a:t>
            </a:r>
            <a:endParaRPr lang="pt-PT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372113" y="3284984"/>
            <a:ext cx="636140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João Costa-Rodrigues</a:t>
            </a:r>
          </a:p>
          <a:p>
            <a:endParaRPr lang="pt-PT" i="1" dirty="0" smtClean="0"/>
          </a:p>
          <a:p>
            <a:endParaRPr lang="pt-PT" i="1" dirty="0"/>
          </a:p>
          <a:p>
            <a:endParaRPr lang="pt-PT" i="1" dirty="0" smtClean="0"/>
          </a:p>
          <a:p>
            <a:pPr algn="ctr"/>
            <a:r>
              <a:rPr lang="pt-PT" b="1" dirty="0" smtClean="0"/>
              <a:t>Faculdade de Medicina Dentária da Universidade do Porto</a:t>
            </a:r>
            <a:endParaRPr lang="pt-PT" dirty="0"/>
          </a:p>
          <a:p>
            <a:pPr algn="ctr"/>
            <a:endParaRPr lang="pt-PT" dirty="0" smtClean="0"/>
          </a:p>
          <a:p>
            <a:pPr algn="ctr"/>
            <a:endParaRPr lang="pt-PT" dirty="0" smtClean="0"/>
          </a:p>
          <a:p>
            <a:pPr algn="ctr"/>
            <a:endParaRPr lang="pt-PT" dirty="0"/>
          </a:p>
          <a:p>
            <a:pPr algn="ctr"/>
            <a:r>
              <a:rPr lang="pt-PT" dirty="0" smtClean="0"/>
              <a:t>3 de fevereiro de 2015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05705" y="1157288"/>
            <a:ext cx="8486775" cy="376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pt-PT" sz="2400" b="1" i="1" dirty="0" smtClean="0">
                <a:solidFill>
                  <a:srgbClr val="0070C0"/>
                </a:solidFill>
              </a:rPr>
              <a:t>Fichas </a:t>
            </a:r>
            <a:r>
              <a:rPr lang="pt-PT" sz="2400" b="1" i="1" dirty="0">
                <a:solidFill>
                  <a:srgbClr val="0070C0"/>
                </a:solidFill>
              </a:rPr>
              <a:t>de trabalho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b="1" u="sng" dirty="0">
                <a:solidFill>
                  <a:srgbClr val="FF0000"/>
                </a:solidFill>
              </a:rPr>
              <a:t>objetivo:</a:t>
            </a:r>
            <a:r>
              <a:rPr lang="pt-PT" sz="2000" dirty="0">
                <a:solidFill>
                  <a:srgbClr val="FF0000"/>
                </a:solidFill>
              </a:rPr>
              <a:t> </a:t>
            </a:r>
            <a:r>
              <a:rPr lang="pt-PT" sz="2000" dirty="0" smtClean="0">
                <a:solidFill>
                  <a:srgbClr val="FF0000"/>
                </a:solidFill>
              </a:rPr>
              <a:t>promoção de uma aprendizagem ativa sobre </a:t>
            </a:r>
            <a:r>
              <a:rPr lang="pt-PT" sz="2000" dirty="0">
                <a:solidFill>
                  <a:srgbClr val="FF0000"/>
                </a:solidFill>
              </a:rPr>
              <a:t>conteúdos lecionados nas aulas teóricas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2 horas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/>
              <a:t>pesquisa </a:t>
            </a:r>
            <a:r>
              <a:rPr lang="pt-PT" sz="1900" dirty="0" smtClean="0"/>
              <a:t>online e utilização de materiais de suporte</a:t>
            </a:r>
            <a:endParaRPr lang="pt-PT" sz="1900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/>
              <a:t>elaboração de um texto seguindo os tópicos fornecidos pelo </a:t>
            </a:r>
            <a:r>
              <a:rPr lang="pt-PT" sz="1900" dirty="0" smtClean="0"/>
              <a:t>docente </a:t>
            </a:r>
            <a:endParaRPr lang="pt-PT" sz="1900" dirty="0" smtClean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avalia </a:t>
            </a:r>
            <a:r>
              <a:rPr lang="pt-PT" sz="1900" dirty="0" smtClean="0"/>
              <a:t>a capacidade de pesquisa online, e de elaboração de um documento escrito num período de tempo limitado</a:t>
            </a:r>
          </a:p>
        </p:txBody>
      </p:sp>
    </p:spTree>
    <p:extLst>
      <p:ext uri="{BB962C8B-B14F-4D97-AF65-F5344CB8AC3E}">
        <p14:creationId xmlns:p14="http://schemas.microsoft.com/office/powerpoint/2010/main" val="3256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69888" y="510927"/>
            <a:ext cx="845978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pt-PT" sz="2400" b="1" i="1" dirty="0" err="1" smtClean="0">
                <a:solidFill>
                  <a:srgbClr val="0070C0"/>
                </a:solidFill>
              </a:rPr>
              <a:t>NetQuest</a:t>
            </a:r>
            <a:endParaRPr lang="pt-PT" sz="2400" b="1" i="1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b="1" u="sng" dirty="0" smtClean="0">
                <a:solidFill>
                  <a:srgbClr val="FF0000"/>
                </a:solidFill>
              </a:rPr>
              <a:t>objetivo:</a:t>
            </a:r>
            <a:r>
              <a:rPr lang="pt-PT" sz="2000" dirty="0" smtClean="0">
                <a:solidFill>
                  <a:srgbClr val="FF0000"/>
                </a:solidFill>
              </a:rPr>
              <a:t> aprofundar e destacar detalhes importantes relacionados com os conteúdos lecionados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2 </a:t>
            </a:r>
            <a:r>
              <a:rPr lang="pt-PT" sz="1900" dirty="0"/>
              <a:t>horas</a:t>
            </a:r>
            <a:endParaRPr lang="pt-PT" sz="1900" b="1" u="sng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pesquisa </a:t>
            </a:r>
            <a:r>
              <a:rPr lang="pt-PT" sz="1900" dirty="0"/>
              <a:t>online </a:t>
            </a:r>
            <a:r>
              <a:rPr lang="pt-PT" sz="1900" dirty="0" smtClean="0"/>
              <a:t>e </a:t>
            </a:r>
            <a:r>
              <a:rPr lang="pt-PT" sz="1900" dirty="0"/>
              <a:t>utilização de materiais de </a:t>
            </a:r>
            <a:r>
              <a:rPr lang="pt-PT" sz="1900" dirty="0" smtClean="0"/>
              <a:t>suporte</a:t>
            </a:r>
            <a:endParaRPr lang="pt-PT" sz="1900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resposta </a:t>
            </a:r>
            <a:r>
              <a:rPr lang="pt-PT" sz="1900" dirty="0"/>
              <a:t>a 10 </a:t>
            </a:r>
            <a:r>
              <a:rPr lang="pt-PT" sz="1900" dirty="0" smtClean="0"/>
              <a:t>questões colocadas </a:t>
            </a:r>
            <a:r>
              <a:rPr lang="pt-PT" sz="1900" dirty="0"/>
              <a:t>na página </a:t>
            </a:r>
            <a:r>
              <a:rPr lang="pt-PT" sz="1900" dirty="0" smtClean="0"/>
              <a:t>do </a:t>
            </a:r>
            <a:r>
              <a:rPr lang="pt-PT" sz="1900" dirty="0" err="1" smtClean="0"/>
              <a:t>moodle</a:t>
            </a:r>
            <a:endParaRPr lang="pt-PT" sz="1900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respostas </a:t>
            </a:r>
            <a:r>
              <a:rPr lang="pt-PT" sz="1900" dirty="0"/>
              <a:t>certas serão cotadas de acordo com a ordem de envio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estudante </a:t>
            </a:r>
            <a:r>
              <a:rPr lang="pt-PT" sz="1900" dirty="0"/>
              <a:t>com a maior pontuação </a:t>
            </a:r>
            <a:r>
              <a:rPr lang="pt-PT" sz="1900" dirty="0" smtClean="0"/>
              <a:t>final </a:t>
            </a:r>
            <a:r>
              <a:rPr lang="pt-PT" sz="1900" dirty="0" smtClean="0"/>
              <a:t>em cada turma </a:t>
            </a:r>
            <a:r>
              <a:rPr lang="pt-PT" sz="1900" dirty="0"/>
              <a:t>tem </a:t>
            </a:r>
            <a:r>
              <a:rPr lang="pt-PT" sz="1900" dirty="0" smtClean="0"/>
              <a:t>classificação máxima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restantes classificações são dadas em função da pontuação máxima </a:t>
            </a:r>
            <a:endParaRPr lang="pt-PT" sz="1900" dirty="0" smtClean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avalia </a:t>
            </a:r>
            <a:r>
              <a:rPr lang="pt-PT" sz="1900" dirty="0" smtClean="0"/>
              <a:t>a capacidade de pesquisa e interpretação de informação online, e de trabalhar com rapidez em ambiente competitivo (sob stress)</a:t>
            </a:r>
            <a:endParaRPr lang="pt-PT" sz="1900" dirty="0"/>
          </a:p>
        </p:txBody>
      </p:sp>
    </p:spTree>
    <p:extLst>
      <p:ext uri="{BB962C8B-B14F-4D97-AF65-F5344CB8AC3E}">
        <p14:creationId xmlns:p14="http://schemas.microsoft.com/office/powerpoint/2010/main" val="86421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12</a:t>
            </a:fld>
            <a:endParaRPr lang="pt-P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69888" y="260648"/>
            <a:ext cx="8459787" cy="551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pt-PT" sz="2400" b="1" i="1" dirty="0" smtClean="0">
                <a:solidFill>
                  <a:srgbClr val="0070C0"/>
                </a:solidFill>
              </a:rPr>
              <a:t>Apresentação oral</a:t>
            </a:r>
            <a:endParaRPr lang="pt-PT" sz="2400" b="1" i="1" dirty="0">
              <a:solidFill>
                <a:srgbClr val="0070C0"/>
              </a:solidFill>
            </a:endParaRP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b="1" u="sng" dirty="0" smtClean="0">
                <a:solidFill>
                  <a:srgbClr val="FF0000"/>
                </a:solidFill>
              </a:rPr>
              <a:t>objetivo:</a:t>
            </a:r>
            <a:r>
              <a:rPr lang="pt-PT" sz="2000" dirty="0" smtClean="0">
                <a:solidFill>
                  <a:srgbClr val="FF0000"/>
                </a:solidFill>
              </a:rPr>
              <a:t> integração dos conteúdos lecionados na Bioquímica II, em conjunto com outras unidades curriculares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projeto pedagógico integrado </a:t>
            </a:r>
            <a:r>
              <a:rPr lang="pt-PT" sz="1900" dirty="0"/>
              <a:t>(Bioquímica II, Biologia Celular e Molecular II, Epidemiologia e Bioestatística II e Tecnologias de Informação e Comunicação)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trabalho de grupo</a:t>
            </a:r>
            <a:endParaRPr lang="pt-PT" sz="1900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40 </a:t>
            </a:r>
            <a:r>
              <a:rPr lang="pt-PT" sz="1900" dirty="0"/>
              <a:t>minutos de apresentação + 20 minutos de </a:t>
            </a:r>
            <a:r>
              <a:rPr lang="pt-PT" sz="1900" dirty="0" smtClean="0"/>
              <a:t>discussão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melhores </a:t>
            </a:r>
            <a:r>
              <a:rPr lang="pt-PT" sz="1900" dirty="0" smtClean="0"/>
              <a:t>trabalhos </a:t>
            </a:r>
            <a:r>
              <a:rPr lang="pt-PT" sz="1900" dirty="0" smtClean="0"/>
              <a:t>apresentados nas </a:t>
            </a:r>
            <a:r>
              <a:rPr lang="pt-PT" sz="1900" dirty="0" smtClean="0"/>
              <a:t>Jornadas de Medicina Dentária da FMDUP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monografia ou página web sobre o tema desenvolvido (até 1 valor de bonificação)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avalia a capacidade de trabalho em grupo, de comunicação oral e de compreensão e integração da informação recolhida</a:t>
            </a:r>
            <a:endParaRPr lang="pt-PT" sz="1900" dirty="0"/>
          </a:p>
        </p:txBody>
      </p:sp>
    </p:spTree>
    <p:extLst>
      <p:ext uri="{BB962C8B-B14F-4D97-AF65-F5344CB8AC3E}">
        <p14:creationId xmlns:p14="http://schemas.microsoft.com/office/powerpoint/2010/main" val="4571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13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755576" y="943614"/>
            <a:ext cx="7704856" cy="493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pt-PT" sz="2200" b="1" u="sng" dirty="0" smtClean="0">
                <a:solidFill>
                  <a:srgbClr val="FF0000"/>
                </a:solidFill>
              </a:rPr>
              <a:t>Desafios: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FF0000"/>
                </a:solidFill>
              </a:rPr>
              <a:t>Esforço adicional para o docente</a:t>
            </a:r>
          </a:p>
          <a:p>
            <a:pPr marL="742950" lvl="1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FF0000"/>
                </a:solidFill>
              </a:rPr>
              <a:t>Criar elementos de avaliação</a:t>
            </a:r>
          </a:p>
          <a:p>
            <a:pPr marL="742950" lvl="1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FF0000"/>
                </a:solidFill>
              </a:rPr>
              <a:t>Corrigir elementos de avaliação</a:t>
            </a:r>
            <a:endParaRPr lang="pt-PT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FF0000"/>
                </a:solidFill>
              </a:rPr>
              <a:t>Criação </a:t>
            </a:r>
            <a:r>
              <a:rPr lang="pt-PT" dirty="0" smtClean="0">
                <a:solidFill>
                  <a:srgbClr val="FF0000"/>
                </a:solidFill>
              </a:rPr>
              <a:t>de elementos que visem valorizar o tempo letivo e não sobrecarregar o tempo </a:t>
            </a:r>
            <a:r>
              <a:rPr lang="pt-PT" dirty="0" err="1" smtClean="0">
                <a:solidFill>
                  <a:srgbClr val="FF0000"/>
                </a:solidFill>
              </a:rPr>
              <a:t>extra-letivo</a:t>
            </a:r>
            <a:endParaRPr lang="pt-PT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30000"/>
              </a:lnSpc>
              <a:buFontTx/>
              <a:buChar char="-"/>
            </a:pPr>
            <a:endParaRPr lang="pt-PT" dirty="0" smtClean="0"/>
          </a:p>
          <a:p>
            <a:pPr>
              <a:lnSpc>
                <a:spcPct val="130000"/>
              </a:lnSpc>
            </a:pPr>
            <a:r>
              <a:rPr lang="pt-PT" sz="2200" b="1" u="sng" dirty="0">
                <a:solidFill>
                  <a:srgbClr val="00B050"/>
                </a:solidFill>
              </a:rPr>
              <a:t>Mais valias: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>
                <a:solidFill>
                  <a:srgbClr val="00B050"/>
                </a:solidFill>
              </a:rPr>
              <a:t>Informação detalhada das capacidades dos estudantes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00B050"/>
                </a:solidFill>
              </a:rPr>
              <a:t>Valorização </a:t>
            </a:r>
            <a:r>
              <a:rPr lang="pt-PT" dirty="0">
                <a:solidFill>
                  <a:srgbClr val="00B050"/>
                </a:solidFill>
              </a:rPr>
              <a:t>do tempo letivo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>
                <a:solidFill>
                  <a:srgbClr val="00B050"/>
                </a:solidFill>
              </a:rPr>
              <a:t>Estudo para a avaliação final é mais apelativo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>
                <a:solidFill>
                  <a:srgbClr val="00B050"/>
                </a:solidFill>
              </a:rPr>
              <a:t>Valorização final do modelo por parte dos estudantes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PT" dirty="0" smtClean="0">
                <a:solidFill>
                  <a:srgbClr val="00B050"/>
                </a:solidFill>
              </a:rPr>
              <a:t>Melhoria nas classificações </a:t>
            </a:r>
            <a:r>
              <a:rPr lang="pt-PT" dirty="0">
                <a:solidFill>
                  <a:srgbClr val="00B050"/>
                </a:solidFill>
              </a:rPr>
              <a:t>finais (6-10</a:t>
            </a:r>
            <a:r>
              <a:rPr lang="pt-PT" dirty="0" smtClean="0">
                <a:solidFill>
                  <a:srgbClr val="00B050"/>
                </a:solidFill>
              </a:rPr>
              <a:t>% desde a implementação do modelo)</a:t>
            </a:r>
            <a:endParaRPr lang="pt-PT" dirty="0">
              <a:solidFill>
                <a:srgbClr val="00B05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4340" y="134275"/>
            <a:ext cx="8618140" cy="63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600" b="1" dirty="0" smtClean="0"/>
              <a:t>Modelo de avaliação proposto</a:t>
            </a:r>
          </a:p>
        </p:txBody>
      </p:sp>
    </p:spTree>
    <p:extLst>
      <p:ext uri="{BB962C8B-B14F-4D97-AF65-F5344CB8AC3E}">
        <p14:creationId xmlns:p14="http://schemas.microsoft.com/office/powerpoint/2010/main" val="253366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14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683568" y="704309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b="1" dirty="0" smtClean="0"/>
              <a:t>Indicadores </a:t>
            </a:r>
            <a:r>
              <a:rPr lang="pt-PT" sz="2600" b="1" dirty="0" smtClean="0"/>
              <a:t>pedagógicos </a:t>
            </a:r>
          </a:p>
          <a:p>
            <a:r>
              <a:rPr lang="pt-PT" sz="2200" b="1" dirty="0" smtClean="0"/>
              <a:t>(inquéritos aos estudantes da FMDUP)</a:t>
            </a:r>
            <a:endParaRPr lang="pt-PT" sz="22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825518"/>
              </p:ext>
            </p:extLst>
          </p:nvPr>
        </p:nvGraphicFramePr>
        <p:xfrm>
          <a:off x="1518860" y="3169528"/>
          <a:ext cx="5933460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365"/>
                <a:gridCol w="1483365"/>
                <a:gridCol w="1483365"/>
                <a:gridCol w="1483365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 smtClean="0"/>
                        <a:t>2009/2010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 smtClean="0"/>
                        <a:t>2010/2011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 smtClean="0"/>
                        <a:t>2011/2012</a:t>
                      </a:r>
                      <a:endParaRPr lang="pt-P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800" b="1" i="1" dirty="0" smtClean="0"/>
                        <a:t>Bioquímica II</a:t>
                      </a:r>
                      <a:endParaRPr lang="pt-PT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dirty="0" smtClean="0"/>
                        <a:t>4,5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dirty="0" smtClean="0"/>
                        <a:t>4,5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dirty="0" smtClean="0"/>
                        <a:t>4,6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55576" y="219443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Classificação: 1-5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000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15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107504" y="332656"/>
            <a:ext cx="8927976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b="1" dirty="0" smtClean="0">
                <a:solidFill>
                  <a:srgbClr val="0070C0"/>
                </a:solidFill>
              </a:rPr>
              <a:t>Considerações finais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ensino </a:t>
            </a:r>
            <a:r>
              <a:rPr lang="pt-PT" dirty="0"/>
              <a:t>superior está em constante evolução e adaptação às necessidades da </a:t>
            </a:r>
            <a:r>
              <a:rPr lang="pt-PT" dirty="0" smtClean="0"/>
              <a:t>sociedade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modelo </a:t>
            </a:r>
            <a:r>
              <a:rPr lang="pt-PT" dirty="0" smtClean="0"/>
              <a:t>de avaliação adotado </a:t>
            </a:r>
            <a:r>
              <a:rPr lang="pt-PT" dirty="0"/>
              <a:t>permite avaliar um conjunto alargado de competências dos </a:t>
            </a:r>
            <a:r>
              <a:rPr lang="pt-PT" dirty="0" smtClean="0"/>
              <a:t>estudantes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320" y="2442032"/>
            <a:ext cx="3534880" cy="359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1619672" y="6037337"/>
            <a:ext cx="64087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000" dirty="0"/>
              <a:t>http://4.bp.blogspot.com/_</a:t>
            </a:r>
            <a:r>
              <a:rPr lang="pt-PT" sz="1000" dirty="0" smtClean="0"/>
              <a:t>ZZqdo7P0cdQ/S1qeN5ghHI/AAAAAAAAAsw/SGf5k30nbnk/s400/el+principio+de+Peter.jpg</a:t>
            </a: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33823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1691680" y="1000467"/>
            <a:ext cx="655272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PT" sz="2600" b="1" u="sng" dirty="0" smtClean="0"/>
              <a:t>Estrutura da apresentação</a:t>
            </a:r>
          </a:p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PT" sz="2000" b="1" dirty="0" smtClean="0"/>
              <a:t>1. O ensino superior universitário</a:t>
            </a:r>
          </a:p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PT" sz="2000" b="1" dirty="0" smtClean="0"/>
              <a:t>2. O ensino da Bioquímica na FMDUP</a:t>
            </a:r>
          </a:p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PT" sz="2000" b="1" dirty="0" smtClean="0"/>
              <a:t>3. Estrutura e funcionamento da Bioquímica II</a:t>
            </a:r>
            <a:endParaRPr lang="pt-PT" sz="2000" b="1" dirty="0"/>
          </a:p>
          <a:p>
            <a:pPr algn="just">
              <a:lnSpc>
                <a:spcPct val="200000"/>
              </a:lnSpc>
              <a:spcBef>
                <a:spcPts val="300"/>
              </a:spcBef>
            </a:pPr>
            <a:r>
              <a:rPr lang="pt-PT" sz="2000" b="1" dirty="0" smtClean="0"/>
              <a:t>4. Considerações finais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69498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755576" y="634618"/>
            <a:ext cx="76328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dirty="0" smtClean="0"/>
              <a:t>O Ensino Superior é uma entidade dinâmica.</a:t>
            </a:r>
          </a:p>
          <a:p>
            <a:pPr algn="ctr">
              <a:lnSpc>
                <a:spcPct val="150000"/>
              </a:lnSpc>
            </a:pPr>
            <a:endParaRPr lang="pt-PT" sz="2000" dirty="0"/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endParaRPr lang="pt-PT" sz="2000" dirty="0"/>
          </a:p>
          <a:p>
            <a:pPr algn="ctr">
              <a:lnSpc>
                <a:spcPct val="150000"/>
              </a:lnSpc>
            </a:pPr>
            <a:r>
              <a:rPr lang="pt-PT" sz="2000" dirty="0" smtClean="0"/>
              <a:t>Deve ir de encontro às necessidades e expectativas da sociedade.</a:t>
            </a:r>
          </a:p>
          <a:p>
            <a:pPr algn="ctr">
              <a:lnSpc>
                <a:spcPct val="150000"/>
              </a:lnSpc>
            </a:pPr>
            <a:endParaRPr lang="pt-PT" sz="2000" dirty="0"/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endParaRPr lang="pt-PT" sz="2000" dirty="0" smtClean="0"/>
          </a:p>
          <a:p>
            <a:pPr algn="ctr">
              <a:lnSpc>
                <a:spcPct val="150000"/>
              </a:lnSpc>
            </a:pPr>
            <a:r>
              <a:rPr lang="pt-PT" sz="2200" b="1" i="1" dirty="0" smtClean="0"/>
              <a:t>Ensino superior de banda larga</a:t>
            </a:r>
            <a:r>
              <a:rPr lang="pt-PT" sz="2200" dirty="0" smtClean="0"/>
              <a:t>: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t-PT" dirty="0" smtClean="0"/>
              <a:t>Competências mais abrangentes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t-PT" dirty="0" smtClean="0"/>
              <a:t>Formação de profissionais mais capazes</a:t>
            </a: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4572000" y="1280289"/>
            <a:ext cx="0" cy="1080120"/>
          </a:xfrm>
          <a:prstGeom prst="straightConnector1">
            <a:avLst/>
          </a:prstGeom>
          <a:ln w="41275">
            <a:gradFill>
              <a:gsLst>
                <a:gs pos="0">
                  <a:srgbClr val="FFFF00"/>
                </a:gs>
                <a:gs pos="95000">
                  <a:schemeClr val="accent6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unidireccional 7"/>
          <p:cNvCxnSpPr/>
          <p:nvPr/>
        </p:nvCxnSpPr>
        <p:spPr>
          <a:xfrm>
            <a:off x="4572000" y="3140968"/>
            <a:ext cx="0" cy="1080120"/>
          </a:xfrm>
          <a:prstGeom prst="straightConnector1">
            <a:avLst/>
          </a:prstGeom>
          <a:ln w="41275">
            <a:gradFill>
              <a:gsLst>
                <a:gs pos="0">
                  <a:srgbClr val="FFFF00"/>
                </a:gs>
                <a:gs pos="95000">
                  <a:schemeClr val="accent6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1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251520" y="404663"/>
            <a:ext cx="496855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000" b="1" dirty="0" smtClean="0"/>
              <a:t>Desafios do </a:t>
            </a:r>
            <a:r>
              <a:rPr lang="pt-PT" sz="2000" b="1" i="1" dirty="0" smtClean="0"/>
              <a:t>ensino de banda larga</a:t>
            </a:r>
            <a:r>
              <a:rPr lang="pt-PT" sz="2000" b="1" dirty="0" smtClean="0"/>
              <a:t>: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t-PT" dirty="0" smtClean="0"/>
              <a:t>Adaptação contínua de planos de estudos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t-PT" dirty="0" smtClean="0"/>
              <a:t>Adaptação contínua de planos curriculares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pt-PT" dirty="0" smtClean="0"/>
              <a:t>Adaptação contínua de modelos de avaliação</a:t>
            </a:r>
          </a:p>
        </p:txBody>
      </p:sp>
      <p:cxnSp>
        <p:nvCxnSpPr>
          <p:cNvPr id="6" name="Conexão recta unidireccional 5"/>
          <p:cNvCxnSpPr/>
          <p:nvPr/>
        </p:nvCxnSpPr>
        <p:spPr>
          <a:xfrm>
            <a:off x="5292080" y="1340768"/>
            <a:ext cx="1224136" cy="1368152"/>
          </a:xfrm>
          <a:prstGeom prst="straightConnector1">
            <a:avLst/>
          </a:prstGeom>
          <a:ln w="41275">
            <a:gradFill>
              <a:gsLst>
                <a:gs pos="0">
                  <a:srgbClr val="FFFF00"/>
                </a:gs>
                <a:gs pos="95000">
                  <a:schemeClr val="accent6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unidireccional 7"/>
          <p:cNvCxnSpPr/>
          <p:nvPr/>
        </p:nvCxnSpPr>
        <p:spPr>
          <a:xfrm flipH="1">
            <a:off x="4499992" y="3861048"/>
            <a:ext cx="2304256" cy="1224136"/>
          </a:xfrm>
          <a:prstGeom prst="straightConnector1">
            <a:avLst/>
          </a:prstGeom>
          <a:ln w="41275">
            <a:gradFill>
              <a:gsLst>
                <a:gs pos="0">
                  <a:srgbClr val="FFFF00"/>
                </a:gs>
                <a:gs pos="95000">
                  <a:schemeClr val="accent6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339752" y="2852936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dirty="0"/>
              <a:t>Modelo tradicional de avaliação </a:t>
            </a:r>
            <a:r>
              <a:rPr lang="pt-PT" u="sng" dirty="0"/>
              <a:t>não permite uma perspetiva de global</a:t>
            </a:r>
            <a:r>
              <a:rPr lang="pt-PT" dirty="0"/>
              <a:t> das capacidades dos estudantes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403648" y="5229200"/>
            <a:ext cx="62646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400" b="1" u="sng" dirty="0"/>
              <a:t>Avaliação de banda larga</a:t>
            </a:r>
            <a:r>
              <a:rPr lang="pt-PT" sz="3400" b="1" u="sng" dirty="0" smtClean="0"/>
              <a:t>!</a:t>
            </a:r>
            <a:endParaRPr lang="pt-PT" sz="3400" b="1" u="sng" dirty="0"/>
          </a:p>
        </p:txBody>
      </p:sp>
    </p:spTree>
    <p:extLst>
      <p:ext uri="{BB962C8B-B14F-4D97-AF65-F5344CB8AC3E}">
        <p14:creationId xmlns:p14="http://schemas.microsoft.com/office/powerpoint/2010/main" val="217638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981125" y="2689756"/>
            <a:ext cx="7056784" cy="523220"/>
          </a:xfrm>
          <a:prstGeom prst="rect">
            <a:avLst/>
          </a:prstGeom>
          <a:noFill/>
          <a:ln w="38100" cap="rnd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FF0000"/>
                </a:solidFill>
              </a:rPr>
              <a:t>Como se define o que é um </a:t>
            </a:r>
            <a:r>
              <a:rPr lang="pt-PT" sz="2800" b="1" u="sng" dirty="0" smtClean="0">
                <a:solidFill>
                  <a:srgbClr val="FF0000"/>
                </a:solidFill>
              </a:rPr>
              <a:t>bom aluno</a:t>
            </a:r>
            <a:r>
              <a:rPr lang="pt-PT" sz="2800" b="1" dirty="0" smtClean="0">
                <a:solidFill>
                  <a:srgbClr val="FF0000"/>
                </a:solidFill>
              </a:rPr>
              <a:t>?</a:t>
            </a:r>
            <a:endParaRPr lang="pt-PT" sz="2800" b="1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940658"/>
            <a:ext cx="316835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Capacidade de memorização</a:t>
            </a:r>
            <a:endParaRPr lang="pt-PT" sz="2000" i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051720" y="263670"/>
            <a:ext cx="324036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Raciocínio</a:t>
            </a:r>
            <a:endParaRPr lang="pt-PT" sz="2000" i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5652120" y="488866"/>
            <a:ext cx="3312368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Domínio das tecnologias de informação</a:t>
            </a:r>
            <a:endParaRPr lang="pt-PT" sz="2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148064" y="3685371"/>
            <a:ext cx="352839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Capacidade de comunicação escrita</a:t>
            </a:r>
            <a:endParaRPr lang="pt-PT" sz="2000" i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067944" y="5733256"/>
            <a:ext cx="3528392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Capacidade de comunicação oral</a:t>
            </a:r>
            <a:endParaRPr lang="pt-PT" sz="2000" i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251520" y="4941168"/>
            <a:ext cx="381642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Rapidez de resposta</a:t>
            </a:r>
            <a:endParaRPr lang="pt-PT" sz="2000" i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400092" y="1782688"/>
            <a:ext cx="352839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Eficiência no estudo</a:t>
            </a:r>
            <a:endParaRPr lang="pt-PT" sz="2000" i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48147" y="1628800"/>
            <a:ext cx="410445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Capacidade de integrar os conhecimentos adquiridos</a:t>
            </a:r>
            <a:endParaRPr lang="pt-PT" sz="2000" i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508104" y="4918358"/>
            <a:ext cx="3312368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Atenção nas aulas</a:t>
            </a:r>
            <a:endParaRPr lang="pt-PT" sz="2000" i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208187" y="3884652"/>
            <a:ext cx="338437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000" i="1" dirty="0" smtClean="0"/>
              <a:t>Capacidade de lidar com o stress</a:t>
            </a:r>
            <a:endParaRPr lang="pt-PT" sz="2000" i="1" dirty="0"/>
          </a:p>
        </p:txBody>
      </p:sp>
    </p:spTree>
    <p:extLst>
      <p:ext uri="{BB962C8B-B14F-4D97-AF65-F5344CB8AC3E}">
        <p14:creationId xmlns:p14="http://schemas.microsoft.com/office/powerpoint/2010/main" val="127177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3" name="CaixaDeTexto 2"/>
          <p:cNvSpPr txBox="1"/>
          <p:nvPr/>
        </p:nvSpPr>
        <p:spPr>
          <a:xfrm>
            <a:off x="400869" y="941233"/>
            <a:ext cx="842493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200" b="1" u="sng" dirty="0" smtClean="0">
                <a:solidFill>
                  <a:srgbClr val="FF0000"/>
                </a:solidFill>
              </a:rPr>
              <a:t>Desafios:</a:t>
            </a:r>
            <a:endParaRPr lang="pt-PT" sz="2200" b="1" u="sng" dirty="0">
              <a:solidFill>
                <a:srgbClr val="FF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0000"/>
                </a:solidFill>
              </a:rPr>
              <a:t>1º ano – transição do ensino secundário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FF0000"/>
                </a:solidFill>
              </a:rPr>
              <a:t>Heterogeneidade </a:t>
            </a:r>
            <a:r>
              <a:rPr lang="pt-PT" dirty="0">
                <a:solidFill>
                  <a:srgbClr val="FF0000"/>
                </a:solidFill>
              </a:rPr>
              <a:t>no conhecimento prévio dos estudantes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FF0000"/>
                </a:solidFill>
              </a:rPr>
              <a:t>Elevada </a:t>
            </a:r>
            <a:r>
              <a:rPr lang="pt-PT" dirty="0">
                <a:solidFill>
                  <a:srgbClr val="FF0000"/>
                </a:solidFill>
              </a:rPr>
              <a:t>quantidade </a:t>
            </a:r>
            <a:r>
              <a:rPr lang="pt-PT" dirty="0" smtClean="0">
                <a:solidFill>
                  <a:srgbClr val="FF0000"/>
                </a:solidFill>
              </a:rPr>
              <a:t>e complexidade de </a:t>
            </a:r>
            <a:r>
              <a:rPr lang="pt-PT" dirty="0">
                <a:solidFill>
                  <a:srgbClr val="FF0000"/>
                </a:solidFill>
              </a:rPr>
              <a:t>conteúdos </a:t>
            </a:r>
            <a:r>
              <a:rPr lang="pt-PT" dirty="0" smtClean="0">
                <a:solidFill>
                  <a:srgbClr val="FF0000"/>
                </a:solidFill>
              </a:rPr>
              <a:t>programáticos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pt-PT" dirty="0" smtClean="0"/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pt-PT" dirty="0" smtClean="0"/>
          </a:p>
          <a:p>
            <a:pPr algn="just">
              <a:lnSpc>
                <a:spcPct val="150000"/>
              </a:lnSpc>
            </a:pPr>
            <a:r>
              <a:rPr lang="pt-PT" sz="2200" b="1" u="sng" dirty="0" smtClean="0">
                <a:solidFill>
                  <a:srgbClr val="00B050"/>
                </a:solidFill>
              </a:rPr>
              <a:t>Mais-valias</a:t>
            </a:r>
            <a:r>
              <a:rPr lang="pt-PT" sz="2200" b="1" u="sng" dirty="0">
                <a:solidFill>
                  <a:srgbClr val="00B050"/>
                </a:solidFill>
              </a:rPr>
              <a:t>: </a:t>
            </a:r>
            <a:endParaRPr lang="pt-PT" sz="2200" b="1" u="sng" dirty="0" smtClean="0">
              <a:solidFill>
                <a:srgbClr val="00B05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00B050"/>
                </a:solidFill>
              </a:rPr>
              <a:t>Conteúdos abrangentes e fundamentais para a compreensão das restantes unidades curriculares (básicas, pré-clínicas e clínicas)</a:t>
            </a:r>
            <a:endParaRPr lang="pt-PT" dirty="0">
              <a:solidFill>
                <a:srgbClr val="00B05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00B050"/>
                </a:solidFill>
              </a:rPr>
              <a:t>Introdução a </a:t>
            </a:r>
            <a:r>
              <a:rPr lang="pt-PT" dirty="0">
                <a:solidFill>
                  <a:srgbClr val="00B050"/>
                </a:solidFill>
              </a:rPr>
              <a:t>conceitos relacionados com a </a:t>
            </a:r>
            <a:r>
              <a:rPr lang="pt-PT" dirty="0" smtClean="0">
                <a:solidFill>
                  <a:srgbClr val="00B050"/>
                </a:solidFill>
              </a:rPr>
              <a:t>bioquímica oral</a:t>
            </a:r>
            <a:endParaRPr lang="pt-PT" dirty="0">
              <a:solidFill>
                <a:srgbClr val="00B05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4340" y="134275"/>
            <a:ext cx="86181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600" b="1" dirty="0" smtClean="0"/>
              <a:t>O ensino da Bioquímica na FMDUP</a:t>
            </a:r>
          </a:p>
        </p:txBody>
      </p:sp>
    </p:spTree>
    <p:extLst>
      <p:ext uri="{BB962C8B-B14F-4D97-AF65-F5344CB8AC3E}">
        <p14:creationId xmlns:p14="http://schemas.microsoft.com/office/powerpoint/2010/main" val="122603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4" name="CaixaDeTexto 3"/>
          <p:cNvSpPr txBox="1"/>
          <p:nvPr/>
        </p:nvSpPr>
        <p:spPr>
          <a:xfrm>
            <a:off x="827584" y="620688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i="1" dirty="0" smtClean="0"/>
              <a:t>6 </a:t>
            </a:r>
            <a:r>
              <a:rPr lang="pt-PT" sz="2000" b="1" i="1" dirty="0"/>
              <a:t>ECTS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i="1" dirty="0"/>
              <a:t>1 docente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i="1" dirty="0"/>
              <a:t>1 aula teórica semanal</a:t>
            </a:r>
            <a:r>
              <a:rPr lang="pt-PT" sz="2000" dirty="0"/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i="1" dirty="0" smtClean="0"/>
              <a:t>1 </a:t>
            </a:r>
            <a:r>
              <a:rPr lang="pt-PT" sz="2000" b="1" i="1" dirty="0"/>
              <a:t>aula teórico-prática semanal</a:t>
            </a:r>
            <a:r>
              <a:rPr lang="pt-PT" sz="2000" dirty="0"/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b="1" i="1" dirty="0" smtClean="0"/>
              <a:t>1 </a:t>
            </a:r>
            <a:r>
              <a:rPr lang="pt-PT" sz="2000" b="1" i="1" dirty="0"/>
              <a:t>aula prática semanal </a:t>
            </a: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b="1" i="1" dirty="0" smtClean="0"/>
              <a:t>Conteúdos programáticos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 smtClean="0"/>
              <a:t>Conceitos </a:t>
            </a:r>
            <a:r>
              <a:rPr lang="pt-PT" sz="2000" i="1" dirty="0"/>
              <a:t>gerais de metabolismo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/>
              <a:t>Digestão e absorção das biomoléculas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/>
              <a:t>Metabolismo dos hidratos de carbono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/>
              <a:t>Metabolismo dos lípidos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/>
              <a:t>Metabolismo do azoto</a:t>
            </a:r>
          </a:p>
          <a:p>
            <a:pPr marL="742950" lvl="1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i="1" dirty="0"/>
              <a:t>Bioquímica </a:t>
            </a:r>
            <a:r>
              <a:rPr lang="pt-PT" sz="2000" i="1" dirty="0" smtClean="0"/>
              <a:t>oral</a:t>
            </a:r>
            <a:endParaRPr lang="pt-PT" sz="2000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200253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b="1" dirty="0" smtClean="0">
                <a:solidFill>
                  <a:srgbClr val="0070C0"/>
                </a:solidFill>
              </a:rPr>
              <a:t>Estrutura da unidade curricular de Bioquímica II</a:t>
            </a:r>
            <a:endParaRPr lang="pt-PT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528" y="1268174"/>
            <a:ext cx="871296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b="1" dirty="0" smtClean="0"/>
              <a:t>Avaliação contínua (9 valores)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Questionários sobre </a:t>
            </a:r>
            <a:r>
              <a:rPr lang="pt-PT" sz="1900" dirty="0"/>
              <a:t>vias metabólicas </a:t>
            </a:r>
            <a:r>
              <a:rPr lang="pt-PT" dirty="0" smtClean="0"/>
              <a:t>(</a:t>
            </a:r>
            <a:r>
              <a:rPr lang="pt-PT" i="1" dirty="0"/>
              <a:t>3,5 valores</a:t>
            </a:r>
            <a:r>
              <a:rPr lang="pt-PT" dirty="0"/>
              <a:t>)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Fichas </a:t>
            </a:r>
            <a:r>
              <a:rPr lang="pt-PT" sz="1900" dirty="0"/>
              <a:t>de </a:t>
            </a:r>
            <a:r>
              <a:rPr lang="pt-PT" sz="1900" dirty="0" smtClean="0"/>
              <a:t>trabalho </a:t>
            </a:r>
            <a:r>
              <a:rPr lang="pt-PT" dirty="0" smtClean="0"/>
              <a:t>(</a:t>
            </a:r>
            <a:r>
              <a:rPr lang="pt-PT" i="1" dirty="0" smtClean="0"/>
              <a:t>2 </a:t>
            </a:r>
            <a:r>
              <a:rPr lang="pt-PT" i="1" dirty="0"/>
              <a:t>x 1 valor</a:t>
            </a:r>
            <a:r>
              <a:rPr lang="pt-PT" dirty="0"/>
              <a:t>)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err="1" smtClean="0"/>
              <a:t>NetQuest</a:t>
            </a:r>
            <a:r>
              <a:rPr lang="pt-PT" sz="1900" dirty="0" smtClean="0"/>
              <a:t> (</a:t>
            </a:r>
            <a:r>
              <a:rPr lang="pt-PT" i="1" dirty="0" smtClean="0"/>
              <a:t>2 </a:t>
            </a:r>
            <a:r>
              <a:rPr lang="pt-PT" i="1" dirty="0" smtClean="0"/>
              <a:t>x 0,75 </a:t>
            </a:r>
            <a:r>
              <a:rPr lang="pt-PT" i="1" dirty="0"/>
              <a:t>valores</a:t>
            </a:r>
            <a:r>
              <a:rPr lang="pt-PT" dirty="0"/>
              <a:t>)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Apresentação </a:t>
            </a:r>
            <a:r>
              <a:rPr lang="pt-PT" sz="1900" dirty="0"/>
              <a:t>oral </a:t>
            </a:r>
            <a:r>
              <a:rPr lang="pt-PT" dirty="0" smtClean="0"/>
              <a:t>(</a:t>
            </a:r>
            <a:r>
              <a:rPr lang="pt-PT" i="1" dirty="0"/>
              <a:t>2 valores</a:t>
            </a:r>
            <a:r>
              <a:rPr lang="pt-PT" dirty="0"/>
              <a:t>)</a:t>
            </a:r>
          </a:p>
          <a:p>
            <a:pPr marL="800100" lvl="1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/>
              <a:t>Monografia ou página web acerca da apresentação oral </a:t>
            </a:r>
            <a:r>
              <a:rPr lang="pt-PT" dirty="0" smtClean="0"/>
              <a:t>(</a:t>
            </a:r>
            <a:r>
              <a:rPr lang="pt-PT" i="1" dirty="0"/>
              <a:t>1 valor de bonificação</a:t>
            </a:r>
            <a:r>
              <a:rPr lang="pt-PT" dirty="0"/>
              <a:t>)</a:t>
            </a:r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b="1" dirty="0" smtClean="0"/>
              <a:t>Exame </a:t>
            </a:r>
            <a:r>
              <a:rPr lang="pt-PT" sz="1900" b="1" dirty="0"/>
              <a:t>escrito </a:t>
            </a:r>
            <a:r>
              <a:rPr lang="pt-PT" b="1" dirty="0" smtClean="0"/>
              <a:t>(</a:t>
            </a:r>
            <a:r>
              <a:rPr lang="pt-PT" b="1" dirty="0"/>
              <a:t>9 </a:t>
            </a:r>
            <a:r>
              <a:rPr lang="pt-PT" b="1" dirty="0" smtClean="0"/>
              <a:t>valores)</a:t>
            </a:r>
            <a:endParaRPr lang="pt-PT" b="1" dirty="0"/>
          </a:p>
          <a:p>
            <a:pPr marL="342900" indent="-34290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b="1" dirty="0"/>
              <a:t>A</a:t>
            </a:r>
            <a:r>
              <a:rPr lang="pt-PT" sz="1900" b="1" dirty="0" smtClean="0"/>
              <a:t>ssiduidade </a:t>
            </a:r>
            <a:r>
              <a:rPr lang="pt-PT" b="1" dirty="0" smtClean="0"/>
              <a:t>(</a:t>
            </a:r>
            <a:r>
              <a:rPr lang="pt-PT" b="1" dirty="0"/>
              <a:t>2 valores</a:t>
            </a:r>
            <a:r>
              <a:rPr lang="pt-PT" b="1" dirty="0" smtClean="0"/>
              <a:t>)</a:t>
            </a:r>
            <a:r>
              <a:rPr lang="pt-PT" b="1" dirty="0"/>
              <a:t> </a:t>
            </a:r>
            <a:endParaRPr lang="pt-PT" b="1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1547664" y="6639163"/>
            <a:ext cx="74888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 smtClean="0"/>
              <a:t>* De acordo com o </a:t>
            </a:r>
            <a:r>
              <a:rPr lang="pt-PT" sz="1000" b="1" dirty="0"/>
              <a:t>Regulamento da Harmonização do Sistema de Avaliação para as unidades curriculares do Plano de Estudos do </a:t>
            </a:r>
            <a:r>
              <a:rPr lang="pt-PT" sz="1000" b="1" dirty="0" smtClean="0"/>
              <a:t>MIMD</a:t>
            </a:r>
            <a:endParaRPr lang="pt-PT" sz="1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95536" y="704309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b="1" dirty="0" smtClean="0">
                <a:solidFill>
                  <a:srgbClr val="0070C0"/>
                </a:solidFill>
              </a:rPr>
              <a:t>Normas de avaliação*</a:t>
            </a:r>
            <a:endParaRPr lang="pt-PT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D4267B0-1351-49E0-BFA5-3823EE634F98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84213" y="1185133"/>
            <a:ext cx="777716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pt-PT" sz="2400" b="1" i="1" dirty="0">
                <a:solidFill>
                  <a:srgbClr val="0070C0"/>
                </a:solidFill>
              </a:rPr>
              <a:t>Questionários elaborados nas aulas de vias metabólicas</a:t>
            </a: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2000" b="1" u="sng" dirty="0">
                <a:solidFill>
                  <a:srgbClr val="FF0000"/>
                </a:solidFill>
              </a:rPr>
              <a:t>objetivo:</a:t>
            </a:r>
            <a:r>
              <a:rPr lang="pt-PT" sz="2000" dirty="0">
                <a:solidFill>
                  <a:srgbClr val="FF0000"/>
                </a:solidFill>
              </a:rPr>
              <a:t> consolidação da aprendizagem de conteúdos que apresentam uma complexidade elevada</a:t>
            </a: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matéria </a:t>
            </a:r>
            <a:r>
              <a:rPr lang="pt-PT" sz="1900" dirty="0" smtClean="0"/>
              <a:t>lecionada </a:t>
            </a:r>
            <a:r>
              <a:rPr lang="pt-PT" sz="1900" dirty="0"/>
              <a:t>na própria aula</a:t>
            </a: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30 </a:t>
            </a:r>
            <a:r>
              <a:rPr lang="pt-PT" sz="1900" dirty="0"/>
              <a:t>perguntas de verdadeiro ou falso</a:t>
            </a:r>
          </a:p>
          <a:p>
            <a:pPr marL="285750" indent="-285750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pt-PT" sz="1900" dirty="0" smtClean="0"/>
              <a:t>avalia a capacidade de atenção, motivação e aprendizagem dos estudantes nas aulas</a:t>
            </a:r>
          </a:p>
        </p:txBody>
      </p:sp>
    </p:spTree>
    <p:extLst>
      <p:ext uri="{BB962C8B-B14F-4D97-AF65-F5344CB8AC3E}">
        <p14:creationId xmlns:p14="http://schemas.microsoft.com/office/powerpoint/2010/main" val="9700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16590</TotalTime>
  <Words>796</Words>
  <Application>Microsoft Office PowerPoint</Application>
  <PresentationFormat>Apresentação no Ecrã (4:3)</PresentationFormat>
  <Paragraphs>146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PC</dc:creator>
  <cp:lastModifiedBy>João Rodrigues</cp:lastModifiedBy>
  <cp:revision>242</cp:revision>
  <dcterms:created xsi:type="dcterms:W3CDTF">2011-02-02T06:28:34Z</dcterms:created>
  <dcterms:modified xsi:type="dcterms:W3CDTF">2015-02-02T11:31:27Z</dcterms:modified>
</cp:coreProperties>
</file>