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99" r:id="rId2"/>
    <p:sldId id="397" r:id="rId3"/>
    <p:sldId id="347" r:id="rId4"/>
    <p:sldId id="348" r:id="rId5"/>
    <p:sldId id="398" r:id="rId6"/>
    <p:sldId id="406" r:id="rId7"/>
    <p:sldId id="401" r:id="rId8"/>
    <p:sldId id="402" r:id="rId9"/>
    <p:sldId id="400" r:id="rId10"/>
    <p:sldId id="407" r:id="rId11"/>
    <p:sldId id="403" r:id="rId12"/>
    <p:sldId id="409" r:id="rId1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530"/>
    <a:srgbClr val="99CC00"/>
    <a:srgbClr val="008000"/>
    <a:srgbClr val="F68912"/>
    <a:srgbClr val="E25CD2"/>
    <a:srgbClr val="963A6A"/>
    <a:srgbClr val="FFFFCC"/>
    <a:srgbClr val="4B8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52ECB-D531-4882-97B4-22540F0DB2CC}" type="datetimeFigureOut">
              <a:rPr lang="pt-PT" smtClean="0"/>
              <a:t>03-02-2015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14469-FF39-47ED-AA9F-E512F4429E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02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4469-FF39-47ED-AA9F-E512F4429E26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8746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0612-7825-4E8D-877E-CACB63B4A812}" type="datetimeFigureOut">
              <a:rPr lang="pt-PT" smtClean="0"/>
              <a:t>03-02-2015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03B9-7019-45EF-BA4E-0A07CA977050}" type="slidenum">
              <a:rPr lang="pt-PT" smtClean="0"/>
              <a:t>‹nº›</a:t>
            </a:fld>
            <a:endParaRPr lang="pt-P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0612-7825-4E8D-877E-CACB63B4A812}" type="datetimeFigureOut">
              <a:rPr lang="pt-PT" smtClean="0"/>
              <a:t>03-02-2015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03B9-7019-45EF-BA4E-0A07CA97705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0612-7825-4E8D-877E-CACB63B4A812}" type="datetimeFigureOut">
              <a:rPr lang="pt-PT" smtClean="0"/>
              <a:t>03-02-2015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03B9-7019-45EF-BA4E-0A07CA97705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0612-7825-4E8D-877E-CACB63B4A812}" type="datetimeFigureOut">
              <a:rPr lang="pt-PT" smtClean="0"/>
              <a:t>03-02-2015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03B9-7019-45EF-BA4E-0A07CA97705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0612-7825-4E8D-877E-CACB63B4A812}" type="datetimeFigureOut">
              <a:rPr lang="pt-PT" smtClean="0"/>
              <a:t>03-02-2015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03B9-7019-45EF-BA4E-0A07CA977050}" type="slidenum">
              <a:rPr lang="pt-PT" smtClean="0"/>
              <a:t>‹nº›</a:t>
            </a:fld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0612-7825-4E8D-877E-CACB63B4A812}" type="datetimeFigureOut">
              <a:rPr lang="pt-PT" smtClean="0"/>
              <a:t>03-02-2015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03B9-7019-45EF-BA4E-0A07CA97705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0612-7825-4E8D-877E-CACB63B4A812}" type="datetimeFigureOut">
              <a:rPr lang="pt-PT" smtClean="0"/>
              <a:t>03-02-2015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03B9-7019-45EF-BA4E-0A07CA977050}" type="slidenum">
              <a:rPr lang="pt-PT" smtClean="0"/>
              <a:t>‹nº›</a:t>
            </a:fld>
            <a:endParaRPr lang="pt-P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0612-7825-4E8D-877E-CACB63B4A812}" type="datetimeFigureOut">
              <a:rPr lang="pt-PT" smtClean="0"/>
              <a:t>03-02-2015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03B9-7019-45EF-BA4E-0A07CA97705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0612-7825-4E8D-877E-CACB63B4A812}" type="datetimeFigureOut">
              <a:rPr lang="pt-PT" smtClean="0"/>
              <a:t>03-02-2015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03B9-7019-45EF-BA4E-0A07CA97705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0612-7825-4E8D-877E-CACB63B4A812}" type="datetimeFigureOut">
              <a:rPr lang="pt-PT" smtClean="0"/>
              <a:t>03-02-2015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03B9-7019-45EF-BA4E-0A07CA977050}" type="slidenum">
              <a:rPr lang="pt-PT" smtClean="0"/>
              <a:t>‹nº›</a:t>
            </a:fld>
            <a:endParaRPr lang="pt-P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0612-7825-4E8D-877E-CACB63B4A812}" type="datetimeFigureOut">
              <a:rPr lang="pt-PT" smtClean="0"/>
              <a:t>03-02-2015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03B9-7019-45EF-BA4E-0A07CA97705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48B0612-7825-4E8D-877E-CACB63B4A812}" type="datetimeFigureOut">
              <a:rPr lang="pt-PT" smtClean="0"/>
              <a:t>03-02-2015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1AA03B9-7019-45EF-BA4E-0A07CA977050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59570" y="347734"/>
            <a:ext cx="3984430" cy="4757666"/>
          </a:xfrm>
          <a:solidFill>
            <a:schemeClr val="tx1"/>
          </a:solidFill>
        </p:spPr>
        <p:txBody>
          <a:bodyPr anchor="t">
            <a:normAutofit/>
          </a:bodyPr>
          <a:lstStyle/>
          <a:p>
            <a:pPr algn="ctr"/>
            <a:r>
              <a:rPr lang="pt-PT" sz="4400" dirty="0" smtClean="0">
                <a:solidFill>
                  <a:schemeClr val="bg1"/>
                </a:solidFill>
              </a:rPr>
              <a:t/>
            </a:r>
            <a:br>
              <a:rPr lang="pt-PT" sz="4400" dirty="0" smtClean="0">
                <a:solidFill>
                  <a:schemeClr val="bg1"/>
                </a:solidFill>
              </a:rPr>
            </a:br>
            <a:r>
              <a:rPr lang="pt-PT" sz="4400" dirty="0">
                <a:solidFill>
                  <a:schemeClr val="bg1"/>
                </a:solidFill>
              </a:rPr>
              <a:t/>
            </a:r>
            <a:br>
              <a:rPr lang="pt-PT" sz="4400" dirty="0">
                <a:solidFill>
                  <a:schemeClr val="bg1"/>
                </a:solidFill>
              </a:rPr>
            </a:br>
            <a:r>
              <a:rPr lang="pt-PT" sz="4400" dirty="0" smtClean="0">
                <a:solidFill>
                  <a:schemeClr val="bg1"/>
                </a:solidFill>
              </a:rPr>
              <a:t>2015</a:t>
            </a:r>
            <a:endParaRPr lang="pt-PT" sz="44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9144000" cy="1752600"/>
          </a:xfr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/>
            <a:r>
              <a:rPr lang="pt-PT" sz="5400" dirty="0">
                <a:solidFill>
                  <a:schemeClr val="bg1"/>
                </a:solidFill>
              </a:rPr>
              <a:t>Práticas lúdicas na infância em contexto escolar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5885"/>
            <a:ext cx="5159570" cy="3329516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892" y="2611233"/>
            <a:ext cx="3984430" cy="87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4" y="347734"/>
            <a:ext cx="9131995" cy="14281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807" y="4361623"/>
            <a:ext cx="3984431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793" y="620136"/>
            <a:ext cx="9121751" cy="1119336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600" b="1" dirty="0"/>
              <a:t>Inquérito Pedagógico da Universidade do </a:t>
            </a:r>
            <a:r>
              <a:rPr lang="pt-PT" sz="3600" b="1" dirty="0" smtClean="0"/>
              <a:t>Porto</a:t>
            </a:r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72805" cy="5334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12576"/>
            <a:ext cx="9144793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20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22604"/>
            <a:ext cx="8229600" cy="990600"/>
          </a:xfrm>
        </p:spPr>
        <p:txBody>
          <a:bodyPr>
            <a:normAutofit/>
          </a:bodyPr>
          <a:lstStyle/>
          <a:p>
            <a:r>
              <a:rPr lang="pt-PT" sz="3600" dirty="0" smtClean="0"/>
              <a:t>Conclusões </a:t>
            </a:r>
            <a:endParaRPr lang="pt-PT" sz="360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PT" dirty="0" smtClean="0"/>
              <a:t>O </a:t>
            </a:r>
            <a:r>
              <a:rPr lang="pt-PT" dirty="0"/>
              <a:t>esforço </a:t>
            </a:r>
            <a:r>
              <a:rPr lang="pt-PT" dirty="0" smtClean="0"/>
              <a:t>realizado nesta UC tem tido reflexos positivos no </a:t>
            </a:r>
            <a:r>
              <a:rPr lang="pt-PT" dirty="0"/>
              <a:t>aproveitamento </a:t>
            </a:r>
            <a:r>
              <a:rPr lang="pt-PT" dirty="0" smtClean="0"/>
              <a:t>escolar dos estudantes</a:t>
            </a:r>
          </a:p>
          <a:p>
            <a:pPr algn="just"/>
            <a:endParaRPr lang="pt-PT" dirty="0"/>
          </a:p>
          <a:p>
            <a:pPr algn="just"/>
            <a:r>
              <a:rPr lang="pt-PT" dirty="0" smtClean="0"/>
              <a:t>Pela análise </a:t>
            </a:r>
            <a:r>
              <a:rPr lang="pt-PT" dirty="0"/>
              <a:t>dos comentários dos estudantes ao inquérito </a:t>
            </a:r>
            <a:r>
              <a:rPr lang="pt-PT" dirty="0" smtClean="0"/>
              <a:t>pedagógico pode-se </a:t>
            </a:r>
            <a:r>
              <a:rPr lang="pt-PT" dirty="0"/>
              <a:t>concluir que foi muito </a:t>
            </a:r>
            <a:r>
              <a:rPr lang="pt-PT" dirty="0" smtClean="0"/>
              <a:t>apreciada </a:t>
            </a:r>
            <a:r>
              <a:rPr lang="pt-PT" dirty="0"/>
              <a:t>a </a:t>
            </a:r>
            <a:r>
              <a:rPr lang="pt-PT" dirty="0" smtClean="0"/>
              <a:t>implementação desta UC optativa</a:t>
            </a:r>
            <a:endParaRPr lang="pt-PT" dirty="0"/>
          </a:p>
          <a:p>
            <a:pPr marL="0" indent="0">
              <a:buNone/>
            </a:pPr>
            <a:endParaRPr lang="pt-PT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PT" sz="4000" dirty="0" smtClean="0">
                <a:solidFill>
                  <a:srgbClr val="C00000"/>
                </a:solidFill>
              </a:rPr>
              <a:t>desafios </a:t>
            </a:r>
            <a:r>
              <a:rPr lang="pt-PT" sz="4000" dirty="0">
                <a:solidFill>
                  <a:srgbClr val="C00000"/>
                </a:solidFill>
              </a:rPr>
              <a:t>futuros…</a:t>
            </a:r>
            <a:endParaRPr lang="pt-PT" sz="4000" dirty="0" smtClean="0">
              <a:solidFill>
                <a:srgbClr val="C00000"/>
              </a:solidFill>
            </a:endParaRPr>
          </a:p>
          <a:p>
            <a:endParaRPr lang="pt-PT" dirty="0" smtClean="0"/>
          </a:p>
          <a:p>
            <a:pPr algn="just"/>
            <a:r>
              <a:rPr lang="pt-PT" dirty="0" smtClean="0"/>
              <a:t>Proporcionar aos estudantes sessões </a:t>
            </a:r>
            <a:r>
              <a:rPr lang="pt-PT" dirty="0"/>
              <a:t>de Práticas Lúdicas </a:t>
            </a:r>
            <a:r>
              <a:rPr lang="pt-PT" dirty="0" smtClean="0"/>
              <a:t>envolvendo a </a:t>
            </a:r>
            <a:r>
              <a:rPr lang="pt-PT" dirty="0"/>
              <a:t>aplicação </a:t>
            </a:r>
            <a:r>
              <a:rPr lang="pt-PT" dirty="0" smtClean="0"/>
              <a:t>dos conhecimentos adquiridos e a consequente intervenção em populações infantis (bebés e crianças dos ensinos pré-escolar e escolar).</a:t>
            </a:r>
          </a:p>
          <a:p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76"/>
            <a:ext cx="9144793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6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36904" cy="5660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747864" y="2768723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 smtClean="0">
                <a:solidFill>
                  <a:srgbClr val="FFFF00"/>
                </a:solidFill>
              </a:rPr>
              <a:t>Obrigada pela atenção!</a:t>
            </a:r>
            <a:endParaRPr lang="pt-PT" sz="4000" b="1" dirty="0">
              <a:solidFill>
                <a:srgbClr val="FFFF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76"/>
            <a:ext cx="9144793" cy="823031"/>
          </a:xfrm>
          <a:prstGeom prst="rect">
            <a:avLst/>
          </a:prstGeom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57" y="5776137"/>
            <a:ext cx="9216008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376821" y="4054758"/>
            <a:ext cx="3350597" cy="46166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pt-PT" altLang="pt-PT" dirty="0" smtClean="0">
                <a:solidFill>
                  <a:schemeClr val="bg1"/>
                </a:solidFill>
              </a:rPr>
              <a:t>prodrigues@fade.up.pt</a:t>
            </a:r>
            <a:endParaRPr lang="pt-PT" alt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304800" y="971550"/>
            <a:ext cx="72136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altLang="pt-PT" sz="1800" b="0">
              <a:latin typeface="TradeGothic LH Extended" charset="0"/>
            </a:endParaRPr>
          </a:p>
        </p:txBody>
      </p:sp>
      <p:sp>
        <p:nvSpPr>
          <p:cNvPr id="3079" name="Rectangle 17"/>
          <p:cNvSpPr>
            <a:spLocks noChangeArrowheads="1"/>
          </p:cNvSpPr>
          <p:nvPr/>
        </p:nvSpPr>
        <p:spPr bwMode="auto">
          <a:xfrm>
            <a:off x="-30857" y="632079"/>
            <a:ext cx="9154865" cy="950060"/>
          </a:xfrm>
          <a:prstGeom prst="rect">
            <a:avLst/>
          </a:prstGeom>
          <a:solidFill>
            <a:srgbClr val="0070C0"/>
          </a:solidFill>
          <a:ln>
            <a:solidFill>
              <a:srgbClr val="99CC00"/>
            </a:solidFill>
          </a:ln>
          <a:extLst/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pt-PT" dirty="0">
                <a:solidFill>
                  <a:schemeClr val="bg1"/>
                </a:solidFill>
              </a:rPr>
              <a:t>CONTEXTUALIZAÇÃO DA UNIDADE CURRICULAR</a:t>
            </a:r>
            <a:endParaRPr lang="en-US" altLang="pt-PT" dirty="0">
              <a:solidFill>
                <a:schemeClr val="bg1"/>
              </a:solidFill>
              <a:latin typeface="TradeGothic LH Extended" charset="0"/>
            </a:endParaRPr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0" y="-5873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3082" name="Rectangle 12"/>
          <p:cNvSpPr>
            <a:spLocks noChangeArrowheads="1"/>
          </p:cNvSpPr>
          <p:nvPr/>
        </p:nvSpPr>
        <p:spPr bwMode="auto">
          <a:xfrm>
            <a:off x="0" y="1878858"/>
            <a:ext cx="9144000" cy="4154984"/>
          </a:xfrm>
          <a:prstGeom prst="rect">
            <a:avLst/>
          </a:prstGeom>
          <a:solidFill>
            <a:srgbClr val="F0953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pt-PT" altLang="pt-PT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Nome</a:t>
            </a:r>
            <a:r>
              <a:rPr lang="pt-PT" altLang="pt-PT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PT" altLang="pt-PT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800" dirty="0" smtClean="0">
                <a:cs typeface="Times New Roman" panose="02020603050405020304" pitchFamily="18" charset="0"/>
              </a:rPr>
              <a:t>Práticas lúdicas na infância em contexto escolar</a:t>
            </a:r>
          </a:p>
          <a:p>
            <a:pPr algn="just" eaLnBrk="1" hangingPunct="1"/>
            <a:endParaRPr lang="pt-PT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endParaRPr lang="pt-PT" dirty="0" smtClean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pt-PT" altLang="pt-PT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Faculdade:</a:t>
            </a:r>
          </a:p>
          <a:p>
            <a:pPr algn="just" eaLnBrk="1" hangingPunct="1"/>
            <a:endParaRPr lang="pt-PT" altLang="pt-PT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pt-PT" altLang="pt-PT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pt-PT" altLang="pt-PT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Semestre</a:t>
            </a:r>
            <a:r>
              <a:rPr lang="pt-PT" altLang="pt-PT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PT" altLang="pt-PT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altLang="pt-PT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Optativa (2º </a:t>
            </a:r>
            <a:r>
              <a:rPr lang="pt-PT" altLang="pt-PT" dirty="0">
                <a:ea typeface="Times New Roman" panose="02020603050405020304" pitchFamily="18" charset="0"/>
                <a:cs typeface="Times New Roman" panose="02020603050405020304" pitchFamily="18" charset="0"/>
              </a:rPr>
              <a:t>semestre</a:t>
            </a:r>
            <a:r>
              <a:rPr lang="pt-PT" altLang="pt-PT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eaLnBrk="1" hangingPunct="1"/>
            <a:endParaRPr lang="pt-PT" altLang="pt-PT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pt-PT" altLang="pt-PT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pt-PT" altLang="pt-PT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Nº de </a:t>
            </a:r>
            <a:r>
              <a:rPr lang="pt-PT" altLang="pt-PT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Estudantes inscritos</a:t>
            </a:r>
            <a:r>
              <a:rPr lang="pt-PT" altLang="pt-PT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: 41</a:t>
            </a:r>
            <a:r>
              <a:rPr lang="pt-PT" altLang="pt-PT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PT" altLang="pt-PT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(2014)</a:t>
            </a:r>
            <a:r>
              <a:rPr lang="pt-PT" altLang="pt-PT" sz="2000" dirty="0">
                <a:latin typeface="TradeGothic LH Extended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</a:p>
          <a:p>
            <a:pPr algn="just"/>
            <a:r>
              <a:rPr lang="pt-PT" altLang="pt-PT" sz="2000" dirty="0">
                <a:latin typeface="TradeGothic LH Extended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altLang="pt-PT" sz="1800" b="0" dirty="0">
              <a:latin typeface="TradeGothic LH Extended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888" y="2996952"/>
            <a:ext cx="6346520" cy="74488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33842"/>
            <a:ext cx="9145721" cy="82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2" y="509040"/>
            <a:ext cx="8229600" cy="990600"/>
          </a:xfrm>
        </p:spPr>
        <p:txBody>
          <a:bodyPr>
            <a:normAutofit/>
          </a:bodyPr>
          <a:lstStyle/>
          <a:p>
            <a:r>
              <a:rPr lang="pt-PT" sz="3600" dirty="0" smtClean="0"/>
              <a:t>2 grandes OBJETIVOS:</a:t>
            </a:r>
            <a:endParaRPr lang="pt-P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598" y="1331778"/>
            <a:ext cx="4023512" cy="5526222"/>
          </a:xfrm>
        </p:spPr>
        <p:txBody>
          <a:bodyPr/>
          <a:lstStyle/>
          <a:p>
            <a:pPr marL="0" indent="0" algn="ctr">
              <a:buNone/>
            </a:pPr>
            <a:r>
              <a:rPr lang="pt-PT" b="1" dirty="0" smtClean="0"/>
              <a:t>Pré-escolar</a:t>
            </a:r>
          </a:p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buNone/>
            </a:pPr>
            <a:r>
              <a:rPr lang="pt-PT" dirty="0" smtClean="0"/>
              <a:t>Psicomotricidade 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1778"/>
            <a:ext cx="4038600" cy="5526222"/>
          </a:xfrm>
        </p:spPr>
        <p:txBody>
          <a:bodyPr/>
          <a:lstStyle/>
          <a:p>
            <a:pPr marL="0" indent="0" algn="ctr">
              <a:buNone/>
            </a:pPr>
            <a:r>
              <a:rPr lang="pt-PT" b="1" dirty="0" smtClean="0"/>
              <a:t>1º Ciclo do Ensino Básico</a:t>
            </a:r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pt-PT" dirty="0" smtClean="0"/>
              <a:t>Expressão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PT" dirty="0" smtClean="0"/>
              <a:t>Físico-motora</a:t>
            </a:r>
            <a:endParaRPr lang="pt-P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65" y="2024751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97" y="4686048"/>
            <a:ext cx="4023512" cy="217195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897587" y="2253027"/>
            <a:ext cx="3576895" cy="1511772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371" y="4686048"/>
            <a:ext cx="4025329" cy="221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70338"/>
            <a:ext cx="9144793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6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1238"/>
            <a:ext cx="8229600" cy="742761"/>
          </a:xfrm>
        </p:spPr>
        <p:txBody>
          <a:bodyPr>
            <a:normAutofit/>
          </a:bodyPr>
          <a:lstStyle/>
          <a:p>
            <a:r>
              <a:rPr lang="pt-PT" sz="3600" dirty="0" smtClean="0"/>
              <a:t>CONTEÚDOS:</a:t>
            </a:r>
            <a:endParaRPr lang="pt-P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64558" y="1523998"/>
            <a:ext cx="8122241" cy="5297069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pt-PT" sz="3200" dirty="0" smtClean="0"/>
              <a:t>Evolução </a:t>
            </a:r>
            <a:r>
              <a:rPr lang="pt-PT" sz="3200" dirty="0"/>
              <a:t>histórica </a:t>
            </a:r>
            <a:r>
              <a:rPr lang="pt-PT" sz="3200" dirty="0" smtClean="0"/>
              <a:t>e concetual da </a:t>
            </a:r>
            <a:r>
              <a:rPr lang="pt-PT" sz="3200" dirty="0"/>
              <a:t>Psicomotricidade</a:t>
            </a:r>
            <a:r>
              <a:rPr lang="pt-PT" sz="3200" dirty="0" smtClean="0"/>
              <a:t>;</a:t>
            </a:r>
          </a:p>
          <a:p>
            <a:pPr lvl="0" algn="just"/>
            <a:endParaRPr lang="en-GB" sz="3200" dirty="0"/>
          </a:p>
          <a:p>
            <a:pPr lvl="0" algn="just"/>
            <a:r>
              <a:rPr lang="pt-PT" sz="3200" dirty="0" smtClean="0"/>
              <a:t>Autores </a:t>
            </a:r>
            <a:r>
              <a:rPr lang="pt-PT" sz="3200" dirty="0"/>
              <a:t>fundadores da </a:t>
            </a:r>
            <a:r>
              <a:rPr lang="pt-PT" sz="3200" dirty="0" smtClean="0"/>
              <a:t>Psicomotricidade</a:t>
            </a:r>
          </a:p>
          <a:p>
            <a:pPr marL="0" lvl="0" indent="0" algn="just">
              <a:buNone/>
            </a:pPr>
            <a:endParaRPr lang="pt-PT" sz="2900" dirty="0" smtClean="0"/>
          </a:p>
          <a:p>
            <a:pPr marL="0" lvl="0" indent="0" algn="just">
              <a:buNone/>
            </a:pPr>
            <a:endParaRPr lang="pt-PT" sz="2900" dirty="0"/>
          </a:p>
          <a:p>
            <a:pPr marL="0" lvl="0" indent="0" algn="just">
              <a:buNone/>
            </a:pPr>
            <a:endParaRPr lang="pt-PT" sz="2900" dirty="0" smtClean="0"/>
          </a:p>
          <a:p>
            <a:pPr marL="0" lvl="0" indent="0" algn="just">
              <a:buNone/>
            </a:pPr>
            <a:endParaRPr lang="pt-PT" sz="2900" dirty="0"/>
          </a:p>
          <a:p>
            <a:pPr marL="0" lvl="0" indent="0" algn="just">
              <a:buNone/>
            </a:pPr>
            <a:endParaRPr lang="pt-PT" sz="2900" dirty="0" smtClean="0"/>
          </a:p>
          <a:p>
            <a:pPr lvl="0" algn="just"/>
            <a:r>
              <a:rPr lang="pt-PT" sz="3200" dirty="0" smtClean="0"/>
              <a:t>Fatores Psicomotores</a:t>
            </a:r>
          </a:p>
          <a:p>
            <a:pPr lvl="0" algn="just"/>
            <a:endParaRPr lang="pt-PT" sz="2900" dirty="0" smtClean="0"/>
          </a:p>
          <a:p>
            <a:pPr lvl="0" algn="just"/>
            <a:endParaRPr lang="pt-PT" sz="2900" dirty="0" smtClean="0"/>
          </a:p>
          <a:p>
            <a:pPr lvl="0" algn="just"/>
            <a:endParaRPr lang="pt-PT" sz="2900" dirty="0" smtClean="0"/>
          </a:p>
          <a:p>
            <a:pPr lvl="0" algn="just"/>
            <a:endParaRPr lang="pt-PT" sz="2900" dirty="0" smtClean="0"/>
          </a:p>
          <a:p>
            <a:pPr lvl="0" algn="just"/>
            <a:endParaRPr lang="pt-PT" sz="2900" dirty="0"/>
          </a:p>
          <a:p>
            <a:pPr lvl="0" algn="just"/>
            <a:endParaRPr lang="pt-PT" sz="2900" dirty="0" smtClean="0"/>
          </a:p>
          <a:p>
            <a:pPr lvl="0"/>
            <a:r>
              <a:rPr lang="pt-PT" sz="3200" dirty="0"/>
              <a:t>O jogo na </a:t>
            </a:r>
            <a:r>
              <a:rPr lang="pt-PT" sz="3200" dirty="0" smtClean="0"/>
              <a:t>infância</a:t>
            </a:r>
          </a:p>
          <a:p>
            <a:pPr lvl="0"/>
            <a:endParaRPr lang="pt-PT" sz="3200" dirty="0"/>
          </a:p>
          <a:p>
            <a:pPr lvl="0"/>
            <a:r>
              <a:rPr lang="pt-PT" sz="3200" dirty="0"/>
              <a:t>Espaço de jogo e recreio </a:t>
            </a:r>
            <a:r>
              <a:rPr lang="pt-PT" sz="3200" dirty="0" smtClean="0"/>
              <a:t>escolar</a:t>
            </a:r>
            <a:endParaRPr lang="pt-PT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48199" y="938036"/>
            <a:ext cx="40386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chemeClr val="bg1"/>
                </a:solidFill>
              </a:rPr>
              <a:t>Psicomotricidade</a:t>
            </a:r>
          </a:p>
        </p:txBody>
      </p:sp>
      <p:sp>
        <p:nvSpPr>
          <p:cNvPr id="11" name="TextBox 10"/>
          <p:cNvSpPr txBox="1"/>
          <p:nvPr/>
        </p:nvSpPr>
        <p:spPr>
          <a:xfrm rot="493378">
            <a:off x="5350823" y="6080301"/>
            <a:ext cx="3636850" cy="307777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</a:rPr>
              <a:t>BATERIAS DE TESTES DE AVALIAÇÃO</a:t>
            </a:r>
            <a:endParaRPr lang="pt-PT" sz="1400" b="1" dirty="0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59" y="2396203"/>
            <a:ext cx="708985" cy="101152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174" y="2409690"/>
            <a:ext cx="737670" cy="98455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870" y="2415277"/>
            <a:ext cx="684020" cy="98455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143" y="2436070"/>
            <a:ext cx="704578" cy="97896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2513" y="2443282"/>
            <a:ext cx="804318" cy="95654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6580" y="2433304"/>
            <a:ext cx="812453" cy="95222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3104" y="2433304"/>
            <a:ext cx="752059" cy="951914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5641" y="2415277"/>
            <a:ext cx="842880" cy="953879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5879" y="3935280"/>
            <a:ext cx="1259140" cy="1514224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0699" y="4058752"/>
            <a:ext cx="1149765" cy="133189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8477" y="3958283"/>
            <a:ext cx="1550044" cy="155305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31808" y="4072820"/>
            <a:ext cx="1207897" cy="133189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7231" y="4083758"/>
            <a:ext cx="1412124" cy="128233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397" y="16988"/>
            <a:ext cx="9144793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9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" y="817266"/>
            <a:ext cx="8229600" cy="748138"/>
          </a:xfrm>
        </p:spPr>
        <p:txBody>
          <a:bodyPr>
            <a:normAutofit/>
          </a:bodyPr>
          <a:lstStyle/>
          <a:p>
            <a:r>
              <a:rPr lang="pt-PT" sz="3600" dirty="0" smtClean="0"/>
              <a:t>CONTEÚDOS:</a:t>
            </a:r>
            <a:endParaRPr lang="pt-PT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79512" y="1515804"/>
            <a:ext cx="8964488" cy="458554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PT" dirty="0" smtClean="0"/>
              <a:t>Programa:</a:t>
            </a:r>
          </a:p>
          <a:p>
            <a:pPr marL="0" indent="0" algn="just">
              <a:buNone/>
            </a:pPr>
            <a:endParaRPr lang="pt-PT" dirty="0" smtClean="0"/>
          </a:p>
          <a:p>
            <a:pPr marL="536575" indent="-173038" algn="just"/>
            <a:r>
              <a:rPr lang="pt-PT" dirty="0"/>
              <a:t>Perícia e </a:t>
            </a:r>
            <a:r>
              <a:rPr lang="pt-PT" dirty="0" smtClean="0"/>
              <a:t>Manipulação</a:t>
            </a:r>
          </a:p>
          <a:p>
            <a:pPr marL="536575" indent="-173038" algn="just"/>
            <a:endParaRPr lang="pt-PT" dirty="0" smtClean="0"/>
          </a:p>
          <a:p>
            <a:pPr marL="536575" indent="-173038" algn="just"/>
            <a:r>
              <a:rPr lang="pt-PT" dirty="0"/>
              <a:t>Deslocamentos e </a:t>
            </a:r>
            <a:r>
              <a:rPr lang="pt-PT" dirty="0" smtClean="0"/>
              <a:t>Equilíbrios</a:t>
            </a:r>
          </a:p>
          <a:p>
            <a:pPr marL="536575" indent="-173038" algn="just"/>
            <a:endParaRPr lang="pt-PT" dirty="0" smtClean="0"/>
          </a:p>
          <a:p>
            <a:pPr marL="536575" indent="-173038" algn="just"/>
            <a:r>
              <a:rPr lang="pt-PT" dirty="0" smtClean="0"/>
              <a:t>Ginástica</a:t>
            </a:r>
          </a:p>
          <a:p>
            <a:pPr marL="536575" indent="-173038" algn="just"/>
            <a:endParaRPr lang="pt-PT" dirty="0" smtClean="0"/>
          </a:p>
          <a:p>
            <a:pPr marL="536575" indent="-173038" algn="just"/>
            <a:r>
              <a:rPr lang="pt-PT" dirty="0" smtClean="0"/>
              <a:t>Jogos</a:t>
            </a:r>
          </a:p>
          <a:p>
            <a:pPr marL="536575" indent="-173038" algn="just"/>
            <a:endParaRPr lang="pt-PT" dirty="0" smtClean="0"/>
          </a:p>
          <a:p>
            <a:pPr algn="just"/>
            <a:r>
              <a:rPr lang="pt-PT" dirty="0" smtClean="0"/>
              <a:t>Estrutura da sessão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3713" y="940322"/>
            <a:ext cx="4171392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PT" sz="2800" dirty="0">
                <a:solidFill>
                  <a:schemeClr val="bg1"/>
                </a:solidFill>
              </a:rPr>
              <a:t>Expressão </a:t>
            </a:r>
            <a:r>
              <a:rPr lang="pt-PT" sz="2800" dirty="0" smtClean="0">
                <a:solidFill>
                  <a:schemeClr val="bg1"/>
                </a:solidFill>
              </a:rPr>
              <a:t>Físico-motora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430" y="1620328"/>
            <a:ext cx="1712735" cy="1243819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416" y="2276598"/>
            <a:ext cx="2247705" cy="1384145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299" y="3631485"/>
            <a:ext cx="1799971" cy="1292488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841" y="3631485"/>
            <a:ext cx="1299846" cy="1953320"/>
          </a:xfrm>
          <a:prstGeom prst="rect">
            <a:avLst/>
          </a:prstGeom>
        </p:spPr>
      </p:pic>
      <p:sp>
        <p:nvSpPr>
          <p:cNvPr id="28" name="TextBox 10"/>
          <p:cNvSpPr txBox="1"/>
          <p:nvPr/>
        </p:nvSpPr>
        <p:spPr>
          <a:xfrm>
            <a:off x="1646065" y="6101350"/>
            <a:ext cx="4545100" cy="369332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</a:rPr>
              <a:t>BATERIA DE TESTES DE AVALIAÇÃO</a:t>
            </a:r>
            <a:endParaRPr lang="pt-PT" b="1" dirty="0">
              <a:solidFill>
                <a:schemeClr val="bg1"/>
              </a:solidFill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871" y="5065621"/>
            <a:ext cx="2408129" cy="17923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Seta para a direita 29"/>
          <p:cNvSpPr/>
          <p:nvPr/>
        </p:nvSpPr>
        <p:spPr>
          <a:xfrm>
            <a:off x="3953636" y="2455136"/>
            <a:ext cx="326860" cy="20902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eta para a direita 30"/>
          <p:cNvSpPr/>
          <p:nvPr/>
        </p:nvSpPr>
        <p:spPr>
          <a:xfrm>
            <a:off x="4860032" y="3262153"/>
            <a:ext cx="1152128" cy="24995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Seta para a direita 31"/>
          <p:cNvSpPr/>
          <p:nvPr/>
        </p:nvSpPr>
        <p:spPr>
          <a:xfrm>
            <a:off x="2241521" y="4054117"/>
            <a:ext cx="326860" cy="20902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Seta para a direita 32"/>
          <p:cNvSpPr/>
          <p:nvPr/>
        </p:nvSpPr>
        <p:spPr>
          <a:xfrm>
            <a:off x="6261084" y="6166378"/>
            <a:ext cx="326860" cy="20902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Seta em curva 33"/>
          <p:cNvSpPr/>
          <p:nvPr/>
        </p:nvSpPr>
        <p:spPr>
          <a:xfrm flipV="1">
            <a:off x="2241521" y="4923972"/>
            <a:ext cx="2009267" cy="516545"/>
          </a:xfrm>
          <a:prstGeom prst="bentArrow">
            <a:avLst>
              <a:gd name="adj1" fmla="val 25000"/>
              <a:gd name="adj2" fmla="val 19756"/>
              <a:gd name="adj3" fmla="val 25000"/>
              <a:gd name="adj4" fmla="val 4375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93" y="2916"/>
            <a:ext cx="9144793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4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87152"/>
            <a:ext cx="8229600" cy="990600"/>
          </a:xfrm>
        </p:spPr>
        <p:txBody>
          <a:bodyPr>
            <a:normAutofit/>
          </a:bodyPr>
          <a:lstStyle/>
          <a:p>
            <a:r>
              <a:rPr lang="pt-PT" sz="3600" dirty="0" smtClean="0"/>
              <a:t>O que esperamos do estudante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123" y="1667309"/>
            <a:ext cx="8640960" cy="5019254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O estudante deve </a:t>
            </a:r>
            <a:r>
              <a:rPr lang="pt-PT" dirty="0"/>
              <a:t>desenvolver um pensamento e um discurso </a:t>
            </a:r>
            <a:r>
              <a:rPr lang="pt-PT" dirty="0" smtClean="0"/>
              <a:t>críticos</a:t>
            </a:r>
          </a:p>
          <a:p>
            <a:pPr algn="just"/>
            <a:endParaRPr lang="pt-PT" dirty="0"/>
          </a:p>
          <a:p>
            <a:r>
              <a:rPr lang="pt-PT" dirty="0"/>
              <a:t>O estudante deve desenvolver competências de autonomia a nível do seu pensamento e da sua realização académica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O estudante deve ser capaz de problematizar situações e resolver </a:t>
            </a:r>
            <a:r>
              <a:rPr lang="pt-PT" dirty="0" smtClean="0"/>
              <a:t>problemas em conformidade</a:t>
            </a:r>
          </a:p>
          <a:p>
            <a:pPr algn="just"/>
            <a:endParaRPr lang="pt-PT" dirty="0"/>
          </a:p>
          <a:p>
            <a:pPr algn="just"/>
            <a:r>
              <a:rPr lang="pt-PT" dirty="0" smtClean="0"/>
              <a:t>O </a:t>
            </a:r>
            <a:r>
              <a:rPr lang="pt-PT" dirty="0"/>
              <a:t>estudante deve ser inovador </a:t>
            </a:r>
            <a:r>
              <a:rPr lang="pt-PT" dirty="0" smtClean="0"/>
              <a:t>e</a:t>
            </a:r>
          </a:p>
          <a:p>
            <a:pPr marL="0" indent="0" algn="just">
              <a:buNone/>
            </a:pPr>
            <a:r>
              <a:rPr lang="pt-PT" dirty="0" smtClean="0"/>
              <a:t>  criativo</a:t>
            </a:r>
          </a:p>
          <a:p>
            <a:pPr algn="just"/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82303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4663059"/>
            <a:ext cx="3160419" cy="21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00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793" y="730616"/>
            <a:ext cx="9133706" cy="990600"/>
          </a:xfrm>
        </p:spPr>
        <p:txBody>
          <a:bodyPr>
            <a:normAutofit/>
          </a:bodyPr>
          <a:lstStyle/>
          <a:p>
            <a:r>
              <a:rPr lang="pt-PT" b="1" dirty="0"/>
              <a:t>Métodos de </a:t>
            </a:r>
            <a:r>
              <a:rPr lang="pt-PT" b="1" dirty="0" smtClean="0"/>
              <a:t>Ensino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1835696" y="2636912"/>
            <a:ext cx="7186736" cy="423044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PT" dirty="0" smtClean="0"/>
              <a:t>Expositivo </a:t>
            </a:r>
            <a:r>
              <a:rPr lang="pt-PT" dirty="0"/>
              <a:t>(aulas teórico-práticas</a:t>
            </a:r>
            <a:r>
              <a:rPr lang="pt-PT" dirty="0" smtClean="0"/>
              <a:t>) e aulas práticas, visando estimular o </a:t>
            </a:r>
            <a:r>
              <a:rPr lang="pt-PT" dirty="0"/>
              <a:t>pensamento </a:t>
            </a:r>
            <a:r>
              <a:rPr lang="pt-PT" dirty="0" smtClean="0"/>
              <a:t>crítico</a:t>
            </a:r>
            <a:r>
              <a:rPr lang="pt-PT" dirty="0"/>
              <a:t> </a:t>
            </a:r>
            <a:r>
              <a:rPr lang="pt-PT" dirty="0" smtClean="0"/>
              <a:t>e criativo dos estudantes</a:t>
            </a:r>
          </a:p>
          <a:p>
            <a:pPr algn="just"/>
            <a:endParaRPr lang="pt-PT" dirty="0"/>
          </a:p>
          <a:p>
            <a:r>
              <a:rPr lang="pt-PT" dirty="0" smtClean="0"/>
              <a:t>Vídeos</a:t>
            </a:r>
          </a:p>
          <a:p>
            <a:endParaRPr lang="pt-PT" dirty="0"/>
          </a:p>
          <a:p>
            <a:r>
              <a:rPr lang="pt-PT" dirty="0" smtClean="0"/>
              <a:t>Tarefas</a:t>
            </a:r>
            <a:r>
              <a:rPr lang="pt-PT" dirty="0"/>
              <a:t>, problemas ou casos </a:t>
            </a:r>
            <a:r>
              <a:rPr lang="pt-PT" dirty="0" smtClean="0"/>
              <a:t>(NEE)</a:t>
            </a:r>
          </a:p>
          <a:p>
            <a:endParaRPr lang="pt-PT" dirty="0"/>
          </a:p>
          <a:p>
            <a:pPr algn="just"/>
            <a:r>
              <a:rPr lang="pt-PT" dirty="0" smtClean="0"/>
              <a:t>Estimular o </a:t>
            </a:r>
            <a:r>
              <a:rPr lang="pt-PT" dirty="0"/>
              <a:t>estudante </a:t>
            </a:r>
            <a:r>
              <a:rPr lang="pt-PT" dirty="0" smtClean="0"/>
              <a:t>a comprometer-se </a:t>
            </a:r>
            <a:r>
              <a:rPr lang="pt-PT" dirty="0"/>
              <a:t>e </a:t>
            </a:r>
            <a:r>
              <a:rPr lang="pt-PT" dirty="0" smtClean="0"/>
              <a:t>a assumir </a:t>
            </a:r>
            <a:r>
              <a:rPr lang="pt-PT" dirty="0"/>
              <a:t>alguma responsabilidade com a sua aprendizagem </a:t>
            </a:r>
            <a:endParaRPr lang="pt-PT" dirty="0" smtClean="0"/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Aulas </a:t>
            </a:r>
            <a:r>
              <a:rPr lang="pt-PT" dirty="0"/>
              <a:t>práticas com tarefas em grupo envolvendo a realização de uma aula em grupo sobre um dos conteúdos do programa de Expressão físico-motora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10622"/>
          <a:stretch/>
        </p:blipFill>
        <p:spPr>
          <a:xfrm>
            <a:off x="4970513" y="823031"/>
            <a:ext cx="4162400" cy="172819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" y="1628800"/>
            <a:ext cx="1981200" cy="52292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" y="0"/>
            <a:ext cx="9144793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8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87152"/>
            <a:ext cx="8229600" cy="990600"/>
          </a:xfrm>
        </p:spPr>
        <p:txBody>
          <a:bodyPr>
            <a:normAutofit/>
          </a:bodyPr>
          <a:lstStyle/>
          <a:p>
            <a:r>
              <a:rPr lang="pt-PT" sz="3600" dirty="0" smtClean="0"/>
              <a:t>Sessões </a:t>
            </a:r>
            <a:r>
              <a:rPr lang="pt-PT" sz="3600" dirty="0"/>
              <a:t>teórico-práticas e práticas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12976" y="1746920"/>
            <a:ext cx="6131024" cy="5019254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dirty="0" smtClean="0"/>
              <a:t>Contacto </a:t>
            </a:r>
            <a:r>
              <a:rPr lang="pt-PT" dirty="0"/>
              <a:t>dos </a:t>
            </a:r>
            <a:r>
              <a:rPr lang="pt-PT" dirty="0" smtClean="0"/>
              <a:t>estudantes com </a:t>
            </a:r>
            <a:r>
              <a:rPr lang="pt-PT" dirty="0"/>
              <a:t>aprendizagens </a:t>
            </a:r>
            <a:r>
              <a:rPr lang="pt-PT" sz="2800" b="1" dirty="0">
                <a:solidFill>
                  <a:srgbClr val="008000"/>
                </a:solidFill>
              </a:rPr>
              <a:t>significativas</a:t>
            </a:r>
            <a:r>
              <a:rPr lang="pt-PT" dirty="0"/>
              <a:t> e </a:t>
            </a:r>
            <a:r>
              <a:rPr lang="pt-PT" sz="2800" b="1" dirty="0" smtClean="0">
                <a:solidFill>
                  <a:srgbClr val="0070C0"/>
                </a:solidFill>
              </a:rPr>
              <a:t>motivantes</a:t>
            </a:r>
          </a:p>
          <a:p>
            <a:pPr marL="0" indent="0" algn="just">
              <a:buNone/>
            </a:pPr>
            <a:endParaRPr lang="pt-PT" dirty="0" smtClean="0"/>
          </a:p>
          <a:p>
            <a:pPr marL="0" indent="0" algn="just">
              <a:buNone/>
            </a:pPr>
            <a:endParaRPr lang="pt-PT" dirty="0"/>
          </a:p>
          <a:p>
            <a:pPr algn="just"/>
            <a:r>
              <a:rPr lang="pt-PT" dirty="0" smtClean="0"/>
              <a:t>Contacto </a:t>
            </a:r>
            <a:r>
              <a:rPr lang="pt-PT" dirty="0"/>
              <a:t>com </a:t>
            </a:r>
            <a:r>
              <a:rPr lang="pt-PT" b="1" dirty="0">
                <a:solidFill>
                  <a:srgbClr val="FF0000"/>
                </a:solidFill>
              </a:rPr>
              <a:t>linguagens</a:t>
            </a:r>
            <a:r>
              <a:rPr lang="pt-PT" dirty="0"/>
              <a:t>, </a:t>
            </a:r>
            <a:r>
              <a:rPr lang="pt-PT" b="1" dirty="0" smtClean="0">
                <a:solidFill>
                  <a:srgbClr val="0070C0"/>
                </a:solidFill>
              </a:rPr>
              <a:t>regras</a:t>
            </a:r>
            <a:r>
              <a:rPr lang="pt-PT" dirty="0" smtClean="0"/>
              <a:t> </a:t>
            </a:r>
            <a:r>
              <a:rPr lang="pt-PT" dirty="0"/>
              <a:t>e </a:t>
            </a:r>
            <a:r>
              <a:rPr lang="pt-PT" b="1" dirty="0">
                <a:solidFill>
                  <a:srgbClr val="E25CD2"/>
                </a:solidFill>
              </a:rPr>
              <a:t>ambientes</a:t>
            </a:r>
            <a:r>
              <a:rPr lang="pt-PT" dirty="0"/>
              <a:t> específicos da "cultura profissional</a:t>
            </a:r>
            <a:r>
              <a:rPr lang="pt-PT" dirty="0" smtClean="0"/>
              <a:t>“</a:t>
            </a:r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r>
              <a:rPr lang="pt-PT" dirty="0" smtClean="0"/>
              <a:t>Desenvolvimento </a:t>
            </a:r>
            <a:r>
              <a:rPr lang="pt-PT" dirty="0"/>
              <a:t>de atitudes de </a:t>
            </a:r>
            <a:r>
              <a:rPr lang="pt-PT" b="1" dirty="0">
                <a:solidFill>
                  <a:srgbClr val="F68912"/>
                </a:solidFill>
              </a:rPr>
              <a:t>pesquisa</a:t>
            </a:r>
            <a:r>
              <a:rPr lang="pt-PT" dirty="0"/>
              <a:t> e </a:t>
            </a:r>
            <a:r>
              <a:rPr lang="pt-PT" dirty="0" smtClean="0"/>
              <a:t>de </a:t>
            </a:r>
            <a:r>
              <a:rPr lang="pt-PT" b="1" dirty="0" smtClean="0">
                <a:solidFill>
                  <a:srgbClr val="008000"/>
                </a:solidFill>
              </a:rPr>
              <a:t>autoformação</a:t>
            </a:r>
            <a:endParaRPr lang="pt-PT" dirty="0"/>
          </a:p>
          <a:p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88" y="1700808"/>
            <a:ext cx="2848672" cy="50653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48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793" y="620136"/>
            <a:ext cx="9121751" cy="1119336"/>
          </a:xfrm>
        </p:spPr>
        <p:txBody>
          <a:bodyPr>
            <a:normAutofit/>
          </a:bodyPr>
          <a:lstStyle/>
          <a:p>
            <a:pPr algn="ctr"/>
            <a:r>
              <a:rPr lang="pt-PT" sz="1800" b="1" dirty="0" smtClean="0"/>
              <a:t>RESULTADOS DA APRENDIZAGEM</a:t>
            </a:r>
            <a:br>
              <a:rPr lang="pt-PT" sz="1800" b="1" dirty="0" smtClean="0"/>
            </a:br>
            <a:endParaRPr lang="pt-PT" sz="1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12576"/>
            <a:ext cx="9144793" cy="82303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9180"/>
            <a:ext cx="9144000" cy="4026043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139841"/>
              </p:ext>
            </p:extLst>
          </p:nvPr>
        </p:nvGraphicFramePr>
        <p:xfrm>
          <a:off x="-2" y="5486400"/>
          <a:ext cx="9144000" cy="13716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248411">
                <a:tc gridSpan="3">
                  <a:txBody>
                    <a:bodyPr/>
                    <a:lstStyle/>
                    <a:p>
                      <a:r>
                        <a:rPr lang="pt-PT" dirty="0"/>
                        <a:t>Nº de Estudantes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t-PT" dirty="0"/>
                        <a:t>Rácios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434719">
                <a:tc>
                  <a:txBody>
                    <a:bodyPr/>
                    <a:lstStyle/>
                    <a:p>
                      <a:r>
                        <a:rPr lang="pt-PT" dirty="0"/>
                        <a:t>Inscritos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Avaliados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Aprovados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Avaliados</a:t>
                      </a:r>
                      <a:r>
                        <a:rPr lang="pt-PT" dirty="0" smtClean="0"/>
                        <a:t>/</a:t>
                      </a:r>
                    </a:p>
                    <a:p>
                      <a:r>
                        <a:rPr lang="pt-PT" dirty="0" smtClean="0"/>
                        <a:t>Inscritos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Aprovados</a:t>
                      </a:r>
                      <a:r>
                        <a:rPr lang="pt-PT" dirty="0" smtClean="0"/>
                        <a:t>/</a:t>
                      </a:r>
                    </a:p>
                    <a:p>
                      <a:r>
                        <a:rPr lang="pt-PT" dirty="0" smtClean="0"/>
                        <a:t>Inscritos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Aprovados</a:t>
                      </a:r>
                      <a:r>
                        <a:rPr lang="pt-PT" dirty="0" smtClean="0"/>
                        <a:t>/</a:t>
                      </a:r>
                    </a:p>
                    <a:p>
                      <a:r>
                        <a:rPr lang="pt-PT" dirty="0" smtClean="0"/>
                        <a:t>Avaliados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8411">
                <a:tc>
                  <a:txBody>
                    <a:bodyPr/>
                    <a:lstStyle/>
                    <a:p>
                      <a:r>
                        <a:rPr lang="pt-PT"/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/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/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/>
                        <a:t>100.00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100.00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100.00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063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e">
  <a:themeElements>
    <a:clrScheme name="Claridade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á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2110</TotalTime>
  <Words>361</Words>
  <Application>Microsoft Office PowerPoint</Application>
  <PresentationFormat>Apresentação no Ecrã (4:3)</PresentationFormat>
  <Paragraphs>120</Paragraphs>
  <Slides>12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TradeGothic LH Extended</vt:lpstr>
      <vt:lpstr>Trebuchet MS</vt:lpstr>
      <vt:lpstr>Claridade</vt:lpstr>
      <vt:lpstr>  2015</vt:lpstr>
      <vt:lpstr>Apresentação do PowerPoint</vt:lpstr>
      <vt:lpstr>2 grandes OBJETIVOS:</vt:lpstr>
      <vt:lpstr>CONTEÚDOS:</vt:lpstr>
      <vt:lpstr>CONTEÚDOS:</vt:lpstr>
      <vt:lpstr>O que esperamos do estudante</vt:lpstr>
      <vt:lpstr>Métodos de Ensino</vt:lpstr>
      <vt:lpstr>Sessões teórico-práticas e práticas</vt:lpstr>
      <vt:lpstr>RESULTADOS DA APRENDIZAGEM </vt:lpstr>
      <vt:lpstr>Inquérito Pedagógico da Universidade do Porto</vt:lpstr>
      <vt:lpstr>Conclusões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Pedagogias activas e expressões em educação especial</dc:title>
  <dc:creator>Paula Rodrigues</dc:creator>
  <cp:lastModifiedBy>Paula</cp:lastModifiedBy>
  <cp:revision>152</cp:revision>
  <dcterms:created xsi:type="dcterms:W3CDTF">2011-12-07T15:25:27Z</dcterms:created>
  <dcterms:modified xsi:type="dcterms:W3CDTF">2015-02-03T10:11:18Z</dcterms:modified>
</cp:coreProperties>
</file>