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6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F3A9D-7D93-4EF5-8A07-E4CF5D9B4A7E}" type="datetimeFigureOut">
              <a:rPr lang="pt-PT" smtClean="0"/>
              <a:t>02/02/2015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F1172-7979-4439-BCC8-0A55FB5DD002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9984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1172-7979-4439-BCC8-0A55FB5DD002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554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Determinação da relevância emocional dos estomulois recebidos. A amígdala recebe a informação cerca de ¼ de segundo mais cedo que o córtex.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1172-7979-4439-BCC8-0A55FB5DD002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687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Seu bem-estar e o prazer na aprendizagem no centro da ação educativa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1172-7979-4439-BCC8-0A55FB5DD002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22449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Melhorem o aproveitamento</a:t>
            </a:r>
          </a:p>
          <a:p>
            <a:pPr lvl="0"/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Aumentem os níveis de motivação e empenho</a:t>
            </a:r>
          </a:p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Entendam o carácter transversal da UC</a:t>
            </a:r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F1172-7979-4439-BCC8-0A55FB5DD002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29783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787B-5C16-4344-9760-074939E12158}" type="datetimeFigureOut">
              <a:rPr lang="pt-PT" smtClean="0"/>
              <a:t>02/02/2015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5658-AFE0-48B6-8F01-E1C55D7EF7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407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787B-5C16-4344-9760-074939E12158}" type="datetimeFigureOut">
              <a:rPr lang="pt-PT" smtClean="0"/>
              <a:t>02/02/2015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5658-AFE0-48B6-8F01-E1C55D7EF7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3840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787B-5C16-4344-9760-074939E12158}" type="datetimeFigureOut">
              <a:rPr lang="pt-PT" smtClean="0"/>
              <a:t>02/02/2015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5658-AFE0-48B6-8F01-E1C55D7EF7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656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787B-5C16-4344-9760-074939E12158}" type="datetimeFigureOut">
              <a:rPr lang="pt-PT" smtClean="0"/>
              <a:t>02/02/2015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5658-AFE0-48B6-8F01-E1C55D7EF7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14016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787B-5C16-4344-9760-074939E12158}" type="datetimeFigureOut">
              <a:rPr lang="pt-PT" smtClean="0"/>
              <a:t>02/02/2015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5658-AFE0-48B6-8F01-E1C55D7EF7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253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787B-5C16-4344-9760-074939E12158}" type="datetimeFigureOut">
              <a:rPr lang="pt-PT" smtClean="0"/>
              <a:t>02/02/2015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5658-AFE0-48B6-8F01-E1C55D7EF7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6782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787B-5C16-4344-9760-074939E12158}" type="datetimeFigureOut">
              <a:rPr lang="pt-PT" smtClean="0"/>
              <a:t>02/02/2015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5658-AFE0-48B6-8F01-E1C55D7EF7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468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787B-5C16-4344-9760-074939E12158}" type="datetimeFigureOut">
              <a:rPr lang="pt-PT" smtClean="0"/>
              <a:t>02/02/2015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5658-AFE0-48B6-8F01-E1C55D7EF7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1082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787B-5C16-4344-9760-074939E12158}" type="datetimeFigureOut">
              <a:rPr lang="pt-PT" smtClean="0"/>
              <a:t>02/02/2015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5658-AFE0-48B6-8F01-E1C55D7EF7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9094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787B-5C16-4344-9760-074939E12158}" type="datetimeFigureOut">
              <a:rPr lang="pt-PT" smtClean="0"/>
              <a:t>02/02/2015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5658-AFE0-48B6-8F01-E1C55D7EF7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2153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2787B-5C16-4344-9760-074939E12158}" type="datetimeFigureOut">
              <a:rPr lang="pt-PT" smtClean="0"/>
              <a:t>02/02/2015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85658-AFE0-48B6-8F01-E1C55D7EF7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2324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2787B-5C16-4344-9760-074939E12158}" type="datetimeFigureOut">
              <a:rPr lang="pt-PT" smtClean="0"/>
              <a:t>02/02/2015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85658-AFE0-48B6-8F01-E1C55D7EF717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564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523" y="5190190"/>
            <a:ext cx="7772400" cy="1470025"/>
          </a:xfrm>
        </p:spPr>
        <p:txBody>
          <a:bodyPr>
            <a:noAutofit/>
          </a:bodyPr>
          <a:lstStyle/>
          <a:p>
            <a:r>
              <a:rPr lang="pt-PT" sz="3200" b="1" dirty="0">
                <a:latin typeface="Calibri Light" pitchFamily="34" charset="0"/>
              </a:rPr>
              <a:t>Pensar para fazer e fazer para pensar:</a:t>
            </a:r>
            <a:r>
              <a:rPr lang="pt-PT" sz="3200" dirty="0">
                <a:latin typeface="Calibri Light" pitchFamily="34" charset="0"/>
              </a:rPr>
              <a:t/>
            </a:r>
            <a:br>
              <a:rPr lang="pt-PT" sz="3200" dirty="0">
                <a:latin typeface="Calibri Light" pitchFamily="34" charset="0"/>
              </a:rPr>
            </a:br>
            <a:r>
              <a:rPr lang="pt-PT" sz="3200" b="1" dirty="0">
                <a:latin typeface="Calibri Light" pitchFamily="34" charset="0"/>
              </a:rPr>
              <a:t> um projeto pedagógico em construção</a:t>
            </a:r>
            <a:r>
              <a:rPr lang="pt-PT" sz="3200" dirty="0">
                <a:latin typeface="Calibri Light" pitchFamily="34" charset="0"/>
              </a:rPr>
              <a:t/>
            </a:r>
            <a:br>
              <a:rPr lang="pt-PT" sz="3200" dirty="0">
                <a:latin typeface="Calibri Light" pitchFamily="34" charset="0"/>
              </a:rPr>
            </a:br>
            <a:endParaRPr lang="pt-PT" sz="3200" dirty="0">
              <a:latin typeface="Calibri Ligh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4048" y="-118335"/>
            <a:ext cx="4139952" cy="1122581"/>
          </a:xfrm>
        </p:spPr>
        <p:txBody>
          <a:bodyPr>
            <a:normAutofit fontScale="47500" lnSpcReduction="20000"/>
          </a:bodyPr>
          <a:lstStyle/>
          <a:p>
            <a:endParaRPr lang="pt-PT" dirty="0" smtClean="0"/>
          </a:p>
          <a:p>
            <a:pPr algn="r"/>
            <a:r>
              <a:rPr lang="pt-PT" dirty="0" smtClean="0"/>
              <a:t>Licenciatura Ciência de Informação</a:t>
            </a:r>
          </a:p>
          <a:p>
            <a:pPr algn="r"/>
            <a:r>
              <a:rPr lang="pt-PT" dirty="0" smtClean="0"/>
              <a:t>Faculdade </a:t>
            </a:r>
            <a:r>
              <a:rPr lang="pt-PT" dirty="0"/>
              <a:t>de Engenharia da U.P.</a:t>
            </a:r>
          </a:p>
          <a:p>
            <a:pPr algn="r"/>
            <a:r>
              <a:rPr lang="pt-PT" dirty="0"/>
              <a:t>Assistente convidada</a:t>
            </a:r>
          </a:p>
          <a:p>
            <a:endParaRPr lang="pt-PT" dirty="0"/>
          </a:p>
        </p:txBody>
      </p:sp>
      <p:pic>
        <p:nvPicPr>
          <p:cNvPr id="5" name="Imagem 5" descr="Sist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49916"/>
            <a:ext cx="8334375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aurorahealthcare.org/yourhealth/healthgate/images/AP0001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478"/>
          <a:stretch>
            <a:fillRect/>
          </a:stretch>
        </p:blipFill>
        <p:spPr bwMode="auto">
          <a:xfrm rot="20381610">
            <a:off x="4424611" y="1595991"/>
            <a:ext cx="3724275" cy="2720975"/>
          </a:xfrm>
          <a:prstGeom prst="rect">
            <a:avLst/>
          </a:prstGeom>
          <a:noFill/>
          <a:effectLst>
            <a:outerShdw dist="50800" dir="5400000" algn="ctr" rotWithShape="0">
              <a:schemeClr val="tx1"/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370298" y="6211669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dirty="0" smtClean="0"/>
              <a:t>Teresa Silveira</a:t>
            </a:r>
          </a:p>
          <a:p>
            <a:pPr algn="ctr"/>
            <a:r>
              <a:rPr lang="pt-PT" sz="1600" dirty="0" smtClean="0"/>
              <a:t>tsilveira@fe.up.pt</a:t>
            </a:r>
            <a:endParaRPr lang="pt-PT" sz="1600" dirty="0"/>
          </a:p>
        </p:txBody>
      </p:sp>
      <p:pic>
        <p:nvPicPr>
          <p:cNvPr id="7172" name="Picture 4" descr="http://www.apees.pt/images/UPor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160239" cy="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819580"/>
            <a:ext cx="594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Workshop Anual de Inovação e Partilha Pedagógica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1933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dirty="0" smtClean="0"/>
              <a:t>Eixos estratégicos </a:t>
            </a:r>
            <a:br>
              <a:rPr lang="pt-PT" dirty="0" smtClean="0"/>
            </a:br>
            <a:r>
              <a:rPr lang="pt-PT" dirty="0" smtClean="0"/>
              <a:t>Exemplos</a:t>
            </a:r>
            <a:endParaRPr lang="pt-P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50" y="908720"/>
            <a:ext cx="2676525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051" y="2564904"/>
            <a:ext cx="6687994" cy="4293096"/>
          </a:xfrm>
        </p:spPr>
      </p:pic>
    </p:spTree>
    <p:extLst>
      <p:ext uri="{BB962C8B-B14F-4D97-AF65-F5344CB8AC3E}">
        <p14:creationId xmlns:p14="http://schemas.microsoft.com/office/powerpoint/2010/main" val="6582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dirty="0" smtClean="0"/>
              <a:t>Eixos estratégicos </a:t>
            </a:r>
            <a:br>
              <a:rPr lang="pt-PT" dirty="0" smtClean="0"/>
            </a:br>
            <a:r>
              <a:rPr lang="pt-PT" dirty="0" smtClean="0"/>
              <a:t>Exemplos</a:t>
            </a:r>
            <a:endParaRPr lang="pt-PT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84784"/>
            <a:ext cx="6026578" cy="5024678"/>
          </a:xfrm>
        </p:spPr>
      </p:pic>
      <p:sp>
        <p:nvSpPr>
          <p:cNvPr id="6" name="Action Button: Back or Previous 5">
            <a:hlinkClick r:id="rId3" action="ppaction://hlinksldjump" highlightClick="1"/>
          </p:cNvPr>
          <p:cNvSpPr/>
          <p:nvPr/>
        </p:nvSpPr>
        <p:spPr>
          <a:xfrm>
            <a:off x="8460432" y="6345015"/>
            <a:ext cx="576064" cy="33265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682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Teresa Silveira\Documents\Candidatura UP\Imagens\Recursos_1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79" y="1988840"/>
            <a:ext cx="4320480" cy="197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220072" y="1916832"/>
            <a:ext cx="3682752" cy="45365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pt-PT" sz="2800" dirty="0" smtClean="0">
                <a:latin typeface="Calibri Light" pitchFamily="34" charset="0"/>
              </a:rPr>
              <a:t>A tecnolgia permite levar a aula e a segurança que esta confere ao processo de ensino-aprendizagem do Estudante.</a:t>
            </a:r>
          </a:p>
          <a:p>
            <a:pPr marL="0" indent="0" algn="just">
              <a:buFont typeface="Arial" pitchFamily="34" charset="0"/>
              <a:buNone/>
            </a:pPr>
            <a:endParaRPr lang="pt-PT" sz="2800" dirty="0">
              <a:latin typeface="Calibri Light" pitchFamily="34" charset="0"/>
            </a:endParaRPr>
          </a:p>
          <a:p>
            <a:pPr marL="0" indent="0" algn="just">
              <a:buNone/>
            </a:pPr>
            <a:r>
              <a:rPr lang="pt-PT" sz="2800" dirty="0">
                <a:latin typeface="Calibri Light" pitchFamily="34" charset="0"/>
              </a:rPr>
              <a:t>A</a:t>
            </a:r>
            <a:r>
              <a:rPr lang="pt-PT" sz="2800" dirty="0" smtClean="0">
                <a:latin typeface="Calibri Light" pitchFamily="34" charset="0"/>
              </a:rPr>
              <a:t>posta </a:t>
            </a:r>
            <a:r>
              <a:rPr lang="pt-PT" sz="2800" dirty="0">
                <a:latin typeface="Calibri Light" pitchFamily="34" charset="0"/>
              </a:rPr>
              <a:t>no Moodle como uma extensão e um complemento  da aula, e não como uma forma de a substituir. </a:t>
            </a:r>
            <a:endParaRPr lang="pt-PT" sz="2800" dirty="0" smtClean="0">
              <a:latin typeface="Calibri Light" pitchFamily="34" charset="0"/>
            </a:endParaRPr>
          </a:p>
          <a:p>
            <a:endParaRPr lang="pt-PT" dirty="0">
              <a:latin typeface="Calibri Ligh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509120"/>
            <a:ext cx="4343101" cy="19442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64533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Duração: 3’5 (Min.)</a:t>
            </a:r>
            <a:endParaRPr lang="pt-PT" dirty="0"/>
          </a:p>
        </p:txBody>
      </p:sp>
      <p:sp>
        <p:nvSpPr>
          <p:cNvPr id="11" name="TextBox 10"/>
          <p:cNvSpPr txBox="1"/>
          <p:nvPr/>
        </p:nvSpPr>
        <p:spPr>
          <a:xfrm>
            <a:off x="1691680" y="40050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/>
              <a:t>Duração: 3’0 (Min.)</a:t>
            </a:r>
            <a:endParaRPr lang="pt-PT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PT" dirty="0" smtClean="0"/>
              <a:t>Eixos estratégicos </a:t>
            </a:r>
            <a:br>
              <a:rPr lang="pt-PT" dirty="0" smtClean="0"/>
            </a:br>
            <a:r>
              <a:rPr lang="pt-PT" dirty="0" smtClean="0"/>
              <a:t>Exemplos</a:t>
            </a:r>
            <a:endParaRPr lang="pt-PT" dirty="0"/>
          </a:p>
        </p:txBody>
      </p:sp>
      <p:sp>
        <p:nvSpPr>
          <p:cNvPr id="10" name="Bevel 9"/>
          <p:cNvSpPr/>
          <p:nvPr/>
        </p:nvSpPr>
        <p:spPr>
          <a:xfrm>
            <a:off x="539552" y="1373172"/>
            <a:ext cx="3456384" cy="504056"/>
          </a:xfrm>
          <a:prstGeom prst="beve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ASPETOS CHAVE  E REFLEXÃO</a:t>
            </a:r>
            <a:endParaRPr lang="pt-PT" dirty="0"/>
          </a:p>
        </p:txBody>
      </p:sp>
      <p:pic>
        <p:nvPicPr>
          <p:cNvPr id="14" name="Picture 4" descr="http://www.apees.pt/images/UPor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60239" cy="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9512" y="819580"/>
            <a:ext cx="4291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Workshop Anual de Inovação e Partilha Pedagógica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423590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874" y="550954"/>
            <a:ext cx="7859216" cy="1143000"/>
          </a:xfrm>
        </p:spPr>
        <p:txBody>
          <a:bodyPr/>
          <a:lstStyle/>
          <a:p>
            <a:pPr algn="l"/>
            <a:r>
              <a:rPr lang="pt-PT" dirty="0" smtClean="0"/>
              <a:t>Portanto...</a:t>
            </a:r>
            <a:endParaRPr lang="pt-PT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3761885"/>
              </p:ext>
            </p:extLst>
          </p:nvPr>
        </p:nvGraphicFramePr>
        <p:xfrm>
          <a:off x="3118047" y="3417597"/>
          <a:ext cx="5486400" cy="34086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DESIGNAÇÃO</a:t>
                      </a:r>
                      <a:r>
                        <a:rPr lang="pt-PT" baseline="0" dirty="0" smtClean="0"/>
                        <a:t> DO RECURSO</a:t>
                      </a:r>
                      <a:endParaRPr lang="pt-P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CONTEÚDOS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dirty="0" smtClean="0"/>
                        <a:t>Aspetos chave e reflexão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Vídeos síntese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dirty="0" smtClean="0"/>
                        <a:t>A</a:t>
                      </a:r>
                      <a:r>
                        <a:rPr lang="pt-PT" baseline="0" dirty="0" smtClean="0"/>
                        <a:t> prática da teória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Entrevistas 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dirty="0" smtClean="0"/>
                        <a:t>Recursos de referência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Artigos e esquemas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dirty="0" smtClean="0"/>
                        <a:t>Conhecimento</a:t>
                      </a:r>
                      <a:r>
                        <a:rPr lang="pt-PT" baseline="0" dirty="0" smtClean="0"/>
                        <a:t> adquirido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Testes</a:t>
                      </a:r>
                      <a:r>
                        <a:rPr lang="pt-PT" baseline="0" dirty="0" smtClean="0"/>
                        <a:t> de auto-avaliação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pt-PT" dirty="0" smtClean="0"/>
                        <a:t>Para construir o meu conhecimento</a:t>
                      </a:r>
                      <a:endParaRPr lang="pt-P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Textos</a:t>
                      </a:r>
                      <a:r>
                        <a:rPr lang="pt-PT" baseline="0" dirty="0" smtClean="0"/>
                        <a:t> de apoio, fichas de exercícios, Doc. </a:t>
                      </a:r>
                      <a:r>
                        <a:rPr lang="pt-PT" baseline="0" dirty="0" smtClean="0"/>
                        <a:t>de </a:t>
                      </a:r>
                      <a:r>
                        <a:rPr lang="pt-PT" baseline="0" dirty="0" smtClean="0"/>
                        <a:t>apoio à aula, conteúdo media.</a:t>
                      </a:r>
                      <a:endParaRPr lang="pt-P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3568" y="1484784"/>
            <a:ext cx="6336704" cy="2304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just">
              <a:buFont typeface="Arial" pitchFamily="34" charset="0"/>
              <a:buChar char="•"/>
            </a:pPr>
            <a:r>
              <a:rPr lang="pt-PT" dirty="0" smtClean="0"/>
              <a:t>O investimento na produção diversificada de recursos pedagógicos justifica-se pela necessidade de modelar o cérebro  para o saber e saber-fazer.</a:t>
            </a:r>
          </a:p>
          <a:p>
            <a:pPr algn="just"/>
            <a:endParaRPr lang="pt-PT" dirty="0"/>
          </a:p>
          <a:p>
            <a:pPr marL="571500" indent="-571500" algn="just">
              <a:buFont typeface="Arial" pitchFamily="34" charset="0"/>
              <a:buChar char="•"/>
            </a:pPr>
            <a:r>
              <a:rPr lang="pt-PT" dirty="0" smtClean="0"/>
              <a:t>Educar significa modelar a estruturas cerebrais  para serem capazes de dar respostas aos estímulos do meio.</a:t>
            </a:r>
          </a:p>
          <a:p>
            <a:pPr algn="just"/>
            <a:endParaRPr lang="pt-PT" dirty="0"/>
          </a:p>
        </p:txBody>
      </p:sp>
      <p:pic>
        <p:nvPicPr>
          <p:cNvPr id="6" name="Picture 4" descr="http://www.apees.pt/images/UPor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8144"/>
            <a:ext cx="2160239" cy="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01583" y="847076"/>
            <a:ext cx="4291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Workshop Anual de Inovação e Partilha Pedagógica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34453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71462"/>
            <a:ext cx="8229600" cy="1143000"/>
          </a:xfrm>
        </p:spPr>
        <p:txBody>
          <a:bodyPr/>
          <a:lstStyle/>
          <a:p>
            <a:pPr algn="r"/>
            <a:r>
              <a:rPr lang="pt-PT" dirty="0" smtClean="0"/>
              <a:t>AÇÃO-REAÇÃO</a:t>
            </a:r>
            <a:endParaRPr lang="pt-P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7" r="48485"/>
          <a:stretch/>
        </p:blipFill>
        <p:spPr>
          <a:xfrm>
            <a:off x="1068043" y="1914462"/>
            <a:ext cx="6837431" cy="1368152"/>
          </a:xfrm>
        </p:spPr>
      </p:pic>
      <p:sp>
        <p:nvSpPr>
          <p:cNvPr id="8" name="TextBox 7"/>
          <p:cNvSpPr txBox="1"/>
          <p:nvPr/>
        </p:nvSpPr>
        <p:spPr>
          <a:xfrm>
            <a:off x="1140051" y="191446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FISR 2011_2012</a:t>
            </a:r>
            <a:endParaRPr lang="pt-PT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01" r="50000" b="2405"/>
          <a:stretch/>
        </p:blipFill>
        <p:spPr>
          <a:xfrm>
            <a:off x="1014291" y="3282613"/>
            <a:ext cx="6678488" cy="890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0051" y="309794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FISR 2012_2013</a:t>
            </a:r>
            <a:endParaRPr lang="pt-PT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1" r="50000"/>
          <a:stretch/>
        </p:blipFill>
        <p:spPr>
          <a:xfrm>
            <a:off x="1014291" y="4568128"/>
            <a:ext cx="6565386" cy="9234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40051" y="435774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FISR 2013_2014</a:t>
            </a:r>
            <a:endParaRPr lang="pt-PT" dirty="0"/>
          </a:p>
        </p:txBody>
      </p:sp>
      <p:pic>
        <p:nvPicPr>
          <p:cNvPr id="13" name="Picture 4" descr="http://www.apees.pt/images/UPor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60239" cy="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9512" y="819580"/>
            <a:ext cx="4291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Workshop Anual de Inovação e Partilha Pedagógica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6730926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54550" y="207908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GI 2012_2013</a:t>
            </a:r>
            <a:endParaRPr lang="pt-PT" dirty="0"/>
          </a:p>
        </p:txBody>
      </p:sp>
      <p:sp>
        <p:nvSpPr>
          <p:cNvPr id="12" name="TextBox 11"/>
          <p:cNvSpPr txBox="1"/>
          <p:nvPr/>
        </p:nvSpPr>
        <p:spPr>
          <a:xfrm>
            <a:off x="1489333" y="37352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G</a:t>
            </a:r>
            <a:r>
              <a:rPr lang="pt-PT" dirty="0" smtClean="0"/>
              <a:t>I 2013_2014</a:t>
            </a:r>
            <a:endParaRPr lang="pt-P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33" r="50000"/>
          <a:stretch/>
        </p:blipFill>
        <p:spPr>
          <a:xfrm>
            <a:off x="1259631" y="2448412"/>
            <a:ext cx="6719161" cy="908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56" r="50000"/>
          <a:stretch/>
        </p:blipFill>
        <p:spPr>
          <a:xfrm>
            <a:off x="1468698" y="4119195"/>
            <a:ext cx="6580844" cy="1073871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39552" y="77146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PT" smtClean="0"/>
              <a:t>AÇÃO-REAÇÃO</a:t>
            </a:r>
            <a:endParaRPr lang="pt-PT" dirty="0"/>
          </a:p>
        </p:txBody>
      </p:sp>
      <p:pic>
        <p:nvPicPr>
          <p:cNvPr id="14" name="Picture 4" descr="http://www.apees.pt/images/UPor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60239" cy="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79512" y="819580"/>
            <a:ext cx="4291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Workshop Anual de Inovação e Partilha Pedagógica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81464489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13478"/>
            <a:ext cx="8367861" cy="5193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6853" y="6021287"/>
            <a:ext cx="489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200" b="1" dirty="0" smtClean="0"/>
              <a:t>Agradeço a Vossa atenção</a:t>
            </a:r>
            <a:endParaRPr lang="pt-PT" sz="3200" b="1" dirty="0"/>
          </a:p>
        </p:txBody>
      </p:sp>
      <p:sp>
        <p:nvSpPr>
          <p:cNvPr id="3" name="Rectangle 2"/>
          <p:cNvSpPr/>
          <p:nvPr/>
        </p:nvSpPr>
        <p:spPr>
          <a:xfrm>
            <a:off x="1165564" y="2708920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2800" b="1" dirty="0">
                <a:latin typeface="Calibri Light" pitchFamily="34" charset="0"/>
              </a:rPr>
              <a:t>O Docente bem sucedido será aquele que consegue captar a atenção do Estudante, desafiar o Seu pensamento e enchê-Lo de motivação para explorar caminhos por Si  não desbravados, até então, levando-O a arriscar. </a:t>
            </a:r>
          </a:p>
        </p:txBody>
      </p:sp>
      <p:pic>
        <p:nvPicPr>
          <p:cNvPr id="5" name="Picture 4" descr="http://www.apees.pt/images/UPor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79" y="154546"/>
            <a:ext cx="2160239" cy="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5079" y="713478"/>
            <a:ext cx="4291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Workshop Anual de Inovação e Partilha Pedagógica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7697417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5949280"/>
            <a:ext cx="8229600" cy="1143000"/>
          </a:xfrm>
        </p:spPr>
        <p:txBody>
          <a:bodyPr/>
          <a:lstStyle/>
          <a:p>
            <a:r>
              <a:rPr lang="pt-PT" b="1" dirty="0" smtClean="0">
                <a:latin typeface="Calibri Light" pitchFamily="34" charset="0"/>
              </a:rPr>
              <a:t>PARA QUEM ENSINO?</a:t>
            </a:r>
            <a:endParaRPr lang="pt-PT" b="1" dirty="0">
              <a:latin typeface="Calibri Light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88912"/>
            <a:ext cx="6768752" cy="4846427"/>
          </a:xfrm>
        </p:spPr>
      </p:pic>
      <p:sp>
        <p:nvSpPr>
          <p:cNvPr id="5" name="TextBox 4"/>
          <p:cNvSpPr txBox="1"/>
          <p:nvPr/>
        </p:nvSpPr>
        <p:spPr>
          <a:xfrm>
            <a:off x="4499992" y="2348880"/>
            <a:ext cx="2736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 smtClean="0"/>
              <a:t>HOW</a:t>
            </a:r>
            <a:endParaRPr lang="pt-PT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491880" y="2902878"/>
            <a:ext cx="41044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6600" dirty="0" smtClean="0"/>
              <a:t>Know-How</a:t>
            </a:r>
            <a:endParaRPr lang="pt-PT" sz="6600" dirty="0"/>
          </a:p>
        </p:txBody>
      </p:sp>
      <p:pic>
        <p:nvPicPr>
          <p:cNvPr id="7" name="Picture 4" descr="http://www.apees.pt/images/UPor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160239" cy="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6" y="819580"/>
            <a:ext cx="594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Workshop Anual de Inovação e Partilha Pedagógica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5189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5" grpId="2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677272"/>
            <a:ext cx="4085695" cy="1180728"/>
          </a:xfrm>
        </p:spPr>
        <p:txBody>
          <a:bodyPr>
            <a:normAutofit fontScale="92500"/>
          </a:bodyPr>
          <a:lstStyle/>
          <a:p>
            <a:r>
              <a:rPr lang="pt-PT" b="1" dirty="0" smtClean="0">
                <a:latin typeface="Calibri Light" pitchFamily="34" charset="0"/>
              </a:rPr>
              <a:t>O córtex racionaliza a tonalidade emocional.</a:t>
            </a:r>
            <a:endParaRPr lang="pt-PT" b="1" dirty="0">
              <a:latin typeface="Calibri Light" pitchFamily="34" charset="0"/>
            </a:endParaRPr>
          </a:p>
        </p:txBody>
      </p:sp>
      <p:pic>
        <p:nvPicPr>
          <p:cNvPr id="3074" name="Picture 2" descr="http://es.brainexplorer.org/brain-images/thalam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989545" cy="43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veja.abril.com.br/saladeaula/220605/imagens/cereb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26532"/>
            <a:ext cx="4680520" cy="343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41316" y="1340768"/>
            <a:ext cx="4085695" cy="11807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b="1" dirty="0" smtClean="0">
                <a:latin typeface="Calibri Light" pitchFamily="34" charset="0"/>
              </a:rPr>
              <a:t>Por defeito o cérebro está em atenção permanente.</a:t>
            </a:r>
            <a:endParaRPr lang="pt-PT" b="1" dirty="0">
              <a:latin typeface="Calibri Light" pitchFamily="34" charset="0"/>
            </a:endParaRPr>
          </a:p>
        </p:txBody>
      </p:sp>
      <p:pic>
        <p:nvPicPr>
          <p:cNvPr id="9" name="Picture 4" descr="http://www.apees.pt/images/UPor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160239" cy="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5536" y="819580"/>
            <a:ext cx="594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Workshop Anual de Inovação e Partilha Pedagógica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7590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0688"/>
          </a:xfrm>
        </p:spPr>
        <p:txBody>
          <a:bodyPr/>
          <a:lstStyle/>
          <a:p>
            <a:r>
              <a:rPr lang="pt-PT" dirty="0" smtClean="0"/>
              <a:t>NEUROPLASTICIDADE</a:t>
            </a:r>
          </a:p>
          <a:p>
            <a:endParaRPr lang="pt-PT" dirty="0"/>
          </a:p>
        </p:txBody>
      </p:sp>
      <p:pic>
        <p:nvPicPr>
          <p:cNvPr id="2052" name="Picture 4" descr="http://www.youcanbeatms.com/wp-content/uploads/2013/06/running-bra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240360" cy="389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91880" y="5733256"/>
            <a:ext cx="5472608" cy="82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ENSINO-APRENDIZAGEM</a:t>
            </a:r>
          </a:p>
          <a:p>
            <a:endParaRPr lang="pt-PT" dirty="0"/>
          </a:p>
        </p:txBody>
      </p:sp>
      <p:pic>
        <p:nvPicPr>
          <p:cNvPr id="8" name="Picture 4" descr="http://www.apees.pt/images/UPort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160239" cy="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819580"/>
            <a:ext cx="594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 smtClean="0"/>
              <a:t>Workshop Anual de Inovação e Partilha Pedagógica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9331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PT" dirty="0" smtClean="0"/>
              <a:t>ENSINO-APRENDIZAGEM</a:t>
            </a:r>
            <a:br>
              <a:rPr lang="pt-PT" dirty="0" smtClean="0"/>
            </a:br>
            <a:r>
              <a:rPr lang="pt-PT" dirty="0" smtClean="0"/>
              <a:t>Eixos estratégicos</a:t>
            </a:r>
            <a:endParaRPr lang="pt-PT" dirty="0"/>
          </a:p>
        </p:txBody>
      </p:sp>
      <p:pic>
        <p:nvPicPr>
          <p:cNvPr id="10" name="Picture 2" descr="http://sites.360graus.pt/UserFiles/Image/academia-seo/artigos-seo-usabilidade/so-primeiro-lugar-interessa/centralidade-utilizado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2" r="6800"/>
          <a:stretch/>
        </p:blipFill>
        <p:spPr bwMode="auto">
          <a:xfrm>
            <a:off x="20038" y="1806578"/>
            <a:ext cx="8213008" cy="409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131840" y="1903146"/>
            <a:ext cx="2736304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smtClean="0">
                <a:solidFill>
                  <a:schemeClr val="tx1"/>
                </a:solidFill>
              </a:rPr>
              <a:t>BEM-ESTAR</a:t>
            </a:r>
            <a:endParaRPr lang="pt-PT" sz="40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52120" y="4005443"/>
            <a:ext cx="2880320" cy="43204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smtClean="0">
                <a:solidFill>
                  <a:schemeClr val="tx1"/>
                </a:solidFill>
              </a:rPr>
              <a:t>MOTIVAÇÃO</a:t>
            </a:r>
            <a:endParaRPr lang="pt-PT" sz="40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83496" y="5462370"/>
            <a:ext cx="2376264" cy="43204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smtClean="0">
                <a:solidFill>
                  <a:schemeClr val="tx1"/>
                </a:solidFill>
              </a:rPr>
              <a:t>PRAZER</a:t>
            </a:r>
            <a:endParaRPr lang="pt-PT" sz="4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2511" y="3985396"/>
            <a:ext cx="2376264" cy="43204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4000" dirty="0" smtClean="0">
                <a:solidFill>
                  <a:schemeClr val="tx1"/>
                </a:solidFill>
              </a:rPr>
              <a:t>DESAFIO</a:t>
            </a:r>
            <a:endParaRPr lang="pt-PT" sz="40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4471125" y="3097833"/>
            <a:ext cx="0" cy="1728192"/>
          </a:xfrm>
          <a:prstGeom prst="line">
            <a:avLst/>
          </a:pr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9992" y="3284984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chemeClr val="accent6">
                    <a:lumMod val="75000"/>
                  </a:schemeClr>
                </a:solidFill>
              </a:rPr>
              <a:t>AUTOMATISMO</a:t>
            </a:r>
            <a:endParaRPr lang="pt-P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771261" y="4201420"/>
            <a:ext cx="1296144" cy="0"/>
          </a:xfrm>
          <a:prstGeom prst="line">
            <a:avLst/>
          </a:prstGeom>
          <a:ln w="508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35696" y="4364360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7030A0"/>
                </a:solidFill>
              </a:rPr>
              <a:t>ESFORÇO</a:t>
            </a:r>
            <a:endParaRPr lang="pt-PT" sz="2400" b="1" dirty="0">
              <a:solidFill>
                <a:srgbClr val="7030A0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 rot="19769641">
            <a:off x="6516216" y="1822188"/>
            <a:ext cx="576064" cy="1887016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5" name="Curved Left Arrow 24"/>
          <p:cNvSpPr/>
          <p:nvPr/>
        </p:nvSpPr>
        <p:spPr>
          <a:xfrm rot="3367689">
            <a:off x="6461711" y="4518861"/>
            <a:ext cx="576064" cy="1887016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6" name="Curved Left Arrow 25"/>
          <p:cNvSpPr/>
          <p:nvPr/>
        </p:nvSpPr>
        <p:spPr>
          <a:xfrm rot="7652320">
            <a:off x="1861539" y="4239170"/>
            <a:ext cx="506140" cy="2075142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7" name="Curved Left Arrow 26"/>
          <p:cNvSpPr/>
          <p:nvPr/>
        </p:nvSpPr>
        <p:spPr>
          <a:xfrm rot="13495944">
            <a:off x="1666720" y="1523354"/>
            <a:ext cx="672968" cy="2299623"/>
          </a:xfrm>
          <a:prstGeom prst="curved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pic>
        <p:nvPicPr>
          <p:cNvPr id="28" name="Picture 4" descr="http://www.apees.pt/images/UPor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60239" cy="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79512" y="819580"/>
            <a:ext cx="4291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Workshop Anual de Inovação e Partilha Pedagógica</a:t>
            </a:r>
            <a:endParaRPr lang="pt-PT" sz="14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56828" y="587819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b="1" dirty="0" smtClean="0">
                <a:latin typeface="Calibri Light" pitchFamily="34" charset="0"/>
              </a:rPr>
              <a:t>COMO ENSINO?</a:t>
            </a:r>
            <a:endParaRPr lang="pt-PT" b="1" dirty="0">
              <a:latin typeface="Calibri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0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  <p:bldP spid="18" grpId="0"/>
      <p:bldP spid="22" grpId="0"/>
      <p:bldP spid="23" grpId="0" animBg="1"/>
      <p:bldP spid="25" grpId="0" animBg="1"/>
      <p:bldP spid="26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dirty="0" smtClean="0"/>
              <a:t>Eixos estratégicos </a:t>
            </a:r>
            <a:br>
              <a:rPr lang="pt-PT" dirty="0" smtClean="0"/>
            </a:br>
            <a:r>
              <a:rPr lang="pt-PT" dirty="0" smtClean="0"/>
              <a:t>Aplicabilidade</a:t>
            </a:r>
            <a:endParaRPr lang="pt-P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060848"/>
            <a:ext cx="5296639" cy="3153215"/>
          </a:xfrm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5975648" y="2000148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000" b="1" dirty="0" smtClean="0">
                <a:latin typeface="Calibri Light" pitchFamily="34" charset="0"/>
              </a:rPr>
              <a:t>Começo vindo do </a:t>
            </a:r>
            <a:r>
              <a:rPr lang="pt-PT" sz="2000" b="1" i="1" dirty="0" smtClean="0">
                <a:latin typeface="Calibri Light" pitchFamily="34" charset="0"/>
              </a:rPr>
              <a:t>input</a:t>
            </a:r>
            <a:r>
              <a:rPr lang="pt-PT" sz="2000" b="1" dirty="0" smtClean="0">
                <a:latin typeface="Calibri Light" pitchFamily="34" charset="0"/>
              </a:rPr>
              <a:t> e do “</a:t>
            </a:r>
            <a:r>
              <a:rPr lang="pt-PT" sz="2000" b="1" i="1" dirty="0" smtClean="0">
                <a:latin typeface="Calibri Light" pitchFamily="34" charset="0"/>
              </a:rPr>
              <a:t>how”</a:t>
            </a:r>
            <a:r>
              <a:rPr lang="pt-PT" sz="2000" b="1" dirty="0" smtClean="0">
                <a:latin typeface="Calibri Light" pitchFamily="34" charset="0"/>
              </a:rPr>
              <a:t> do Estdante</a:t>
            </a:r>
            <a:endParaRPr lang="pt-PT" sz="2400" dirty="0">
              <a:latin typeface="Calibri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51089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Calibri Light" pitchFamily="34" charset="0"/>
              </a:rPr>
              <a:t>Início da aula</a:t>
            </a:r>
            <a:endParaRPr lang="pt-PT" sz="2400" b="1" dirty="0">
              <a:latin typeface="Calibri Light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71800" y="1972558"/>
            <a:ext cx="864096" cy="23230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40497" y="2473431"/>
            <a:ext cx="1219735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956376" y="2708034"/>
            <a:ext cx="0" cy="28803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56276" y="305127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latin typeface="Calibri Light" pitchFamily="34" charset="0"/>
              </a:rPr>
              <a:t>Conteúdos</a:t>
            </a:r>
            <a:endParaRPr lang="pt-PT" sz="2400" b="1" dirty="0">
              <a:latin typeface="Calibri Light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380312" y="3457542"/>
            <a:ext cx="714992" cy="54752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hlinkClick r:id="rId4" action="ppaction://hlinksldjump"/>
          </p:cNvPr>
          <p:cNvSpPr txBox="1"/>
          <p:nvPr/>
        </p:nvSpPr>
        <p:spPr>
          <a:xfrm>
            <a:off x="179512" y="4005064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latin typeface="Calibri Light" pitchFamily="34" charset="0"/>
              </a:rPr>
              <a:t>Materialização da teoria.</a:t>
            </a:r>
            <a:endParaRPr lang="pt-PT" sz="2400" b="1" dirty="0">
              <a:latin typeface="Calibri Light" pitchFamily="34" charset="0"/>
            </a:endParaRPr>
          </a:p>
        </p:txBody>
      </p:sp>
      <p:sp>
        <p:nvSpPr>
          <p:cNvPr id="21" name="TextBox 20">
            <a:hlinkClick r:id="rId5" action="ppaction://hlinksldjump"/>
          </p:cNvPr>
          <p:cNvSpPr txBox="1"/>
          <p:nvPr/>
        </p:nvSpPr>
        <p:spPr>
          <a:xfrm>
            <a:off x="2627784" y="5949280"/>
            <a:ext cx="403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latin typeface="Calibri Light" pitchFamily="34" charset="0"/>
              </a:rPr>
              <a:t>PARA ALÉM DA SALA DE AULA</a:t>
            </a:r>
            <a:endParaRPr lang="pt-PT" sz="2400" b="1" dirty="0">
              <a:latin typeface="Calibri Ligh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51719" y="2000148"/>
            <a:ext cx="5184576" cy="3212497"/>
          </a:xfrm>
          <a:prstGeom prst="rect">
            <a:avLst/>
          </a:prstGeom>
          <a:solidFill>
            <a:schemeClr val="accent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Down Arrow 22"/>
          <p:cNvSpPr/>
          <p:nvPr/>
        </p:nvSpPr>
        <p:spPr>
          <a:xfrm>
            <a:off x="4355976" y="5301208"/>
            <a:ext cx="792088" cy="504056"/>
          </a:xfrm>
          <a:prstGeom prst="downArrow">
            <a:avLst/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4" name="Rectangle 23"/>
          <p:cNvSpPr/>
          <p:nvPr/>
        </p:nvSpPr>
        <p:spPr>
          <a:xfrm>
            <a:off x="179512" y="4709829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Compreensão </a:t>
            </a:r>
            <a:r>
              <a:rPr lang="pt-PT" dirty="0" smtClean="0"/>
              <a:t>do </a:t>
            </a:r>
            <a:r>
              <a:rPr lang="pt-PT" dirty="0"/>
              <a:t>valor e </a:t>
            </a:r>
            <a:r>
              <a:rPr lang="pt-PT" dirty="0" smtClean="0"/>
              <a:t>da </a:t>
            </a:r>
            <a:r>
              <a:rPr lang="pt-PT" dirty="0"/>
              <a:t>pertinência  do saber teórico, apostando pro-ativamente neste</a:t>
            </a:r>
          </a:p>
        </p:txBody>
      </p:sp>
      <p:pic>
        <p:nvPicPr>
          <p:cNvPr id="25" name="Picture 4" descr="http://www.apees.pt/images/UPor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60239" cy="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179512" y="819580"/>
            <a:ext cx="4291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Workshop Anual de Inovação e Partilha Pedagógica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77413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/>
      <p:bldP spid="20" grpId="0"/>
      <p:bldP spid="21" grpId="0"/>
      <p:bldP spid="22" grpId="0" animBg="1"/>
      <p:bldP spid="23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dirty="0" smtClean="0"/>
              <a:t>Eixos estratégicos </a:t>
            </a:r>
            <a:br>
              <a:rPr lang="pt-PT" dirty="0" smtClean="0"/>
            </a:br>
            <a:r>
              <a:rPr lang="pt-PT" dirty="0" smtClean="0"/>
              <a:t>Exemplos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911" y="1572644"/>
            <a:ext cx="8229600" cy="748680"/>
          </a:xfrm>
        </p:spPr>
        <p:txBody>
          <a:bodyPr/>
          <a:lstStyle/>
          <a:p>
            <a:r>
              <a:rPr lang="pt-PT" dirty="0" smtClean="0"/>
              <a:t>Questões de reflexão sobre conteúdos</a:t>
            </a:r>
          </a:p>
          <a:p>
            <a:endParaRPr lang="pt-PT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2276872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Solicitação de esquema síntese</a:t>
            </a:r>
          </a:p>
          <a:p>
            <a:endParaRPr lang="pt-PT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3025552"/>
            <a:ext cx="8229600" cy="7486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 smtClean="0"/>
              <a:t>Apresentação de artigos científicos para Si pertinentes</a:t>
            </a:r>
          </a:p>
          <a:p>
            <a:endParaRPr lang="pt-PT" dirty="0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8532440" y="6381328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Bent-Up Arrow 7"/>
          <p:cNvSpPr/>
          <p:nvPr/>
        </p:nvSpPr>
        <p:spPr>
          <a:xfrm rot="5400000">
            <a:off x="1673780" y="3731452"/>
            <a:ext cx="864096" cy="648072"/>
          </a:xfrm>
          <a:prstGeom prst="bent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ound Diagonal Corner Rectangle 8"/>
          <p:cNvSpPr/>
          <p:nvPr/>
        </p:nvSpPr>
        <p:spPr>
          <a:xfrm>
            <a:off x="478249" y="2192020"/>
            <a:ext cx="7985751" cy="1368152"/>
          </a:xfrm>
          <a:prstGeom prst="round2DiagRect">
            <a:avLst/>
          </a:prstGeom>
          <a:solidFill>
            <a:schemeClr val="bg1">
              <a:lumMod val="95000"/>
              <a:alpha val="41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Bevel 9"/>
          <p:cNvSpPr/>
          <p:nvPr/>
        </p:nvSpPr>
        <p:spPr>
          <a:xfrm>
            <a:off x="2555776" y="4012945"/>
            <a:ext cx="3744416" cy="720080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RECURSOS DE REFRÊNCIA</a:t>
            </a:r>
            <a:endParaRPr lang="pt-PT" b="1" dirty="0"/>
          </a:p>
        </p:txBody>
      </p:sp>
      <p:sp>
        <p:nvSpPr>
          <p:cNvPr id="11" name="Rectangle 10"/>
          <p:cNvSpPr/>
          <p:nvPr/>
        </p:nvSpPr>
        <p:spPr>
          <a:xfrm>
            <a:off x="1336246" y="5048016"/>
            <a:ext cx="65527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/>
              <a:t>Como forma de operacionalizar os conhecimentos teóricos no âmbito da seleção e pesquisa de recursos informativos, os estudantes  terão de procurar e selecionar um a dois recursos de referência,  justificando a sua pertinência.  Após a validação do docente os artigos devem ser disponibilizados no Moodle.</a:t>
            </a:r>
          </a:p>
        </p:txBody>
      </p:sp>
      <p:pic>
        <p:nvPicPr>
          <p:cNvPr id="12" name="Picture 4" descr="http://www.apees.pt/images/UPor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60239" cy="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9512" y="819580"/>
            <a:ext cx="4291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Workshop Anual de Inovação e Partilha Pedagógica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73426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8" grpId="0" animBg="1"/>
      <p:bldP spid="9" grpId="0" animBg="1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dirty="0" smtClean="0"/>
              <a:t>Eixos estratégicos </a:t>
            </a:r>
            <a:br>
              <a:rPr lang="pt-PT" dirty="0" smtClean="0"/>
            </a:br>
            <a:r>
              <a:rPr lang="pt-PT" dirty="0" smtClean="0"/>
              <a:t>Exemplos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483" y="1600200"/>
            <a:ext cx="5193317" cy="4525963"/>
          </a:xfrm>
        </p:spPr>
        <p:txBody>
          <a:bodyPr/>
          <a:lstStyle/>
          <a:p>
            <a:pPr algn="just"/>
            <a:r>
              <a:rPr lang="pt-PT" sz="2800" dirty="0">
                <a:latin typeface="Calibri Light" pitchFamily="34" charset="0"/>
              </a:rPr>
              <a:t>Apresentações proferidas por convidados de diferentes organizações tendo em vista a exemplificação e a partilha da experiência profissional relativamente aos conteúdos abordados nas aulas teóricas.</a:t>
            </a:r>
          </a:p>
          <a:p>
            <a:r>
              <a:rPr lang="pt-PT" sz="2800" dirty="0">
                <a:latin typeface="Calibri Light" pitchFamily="34" charset="0"/>
              </a:rPr>
              <a:t>A</a:t>
            </a:r>
            <a:r>
              <a:rPr lang="pt-PT" sz="2800" dirty="0" smtClean="0">
                <a:latin typeface="Calibri Light" pitchFamily="34" charset="0"/>
              </a:rPr>
              <a:t>presentação de entrevistas para efeitos das UC’s.</a:t>
            </a:r>
          </a:p>
          <a:p>
            <a:pPr marL="0" indent="0">
              <a:buNone/>
            </a:pPr>
            <a:endParaRPr lang="pt-PT" sz="2800" dirty="0" smtClean="0">
              <a:latin typeface="Calibri Light" pitchFamily="34" charset="0"/>
            </a:endParaRPr>
          </a:p>
          <a:p>
            <a:endParaRPr lang="pt-PT" dirty="0">
              <a:latin typeface="Calibri Light" pitchFamily="34" charset="0"/>
            </a:endParaRPr>
          </a:p>
        </p:txBody>
      </p:sp>
      <p:sp>
        <p:nvSpPr>
          <p:cNvPr id="4" name="Action Button: Back or Previous 3">
            <a:hlinkClick r:id="rId2" action="ppaction://hlinksldjump" highlightClick="1"/>
          </p:cNvPr>
          <p:cNvSpPr/>
          <p:nvPr/>
        </p:nvSpPr>
        <p:spPr>
          <a:xfrm>
            <a:off x="8604448" y="6453336"/>
            <a:ext cx="432048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Bent-Up Arrow 4"/>
          <p:cNvSpPr/>
          <p:nvPr/>
        </p:nvSpPr>
        <p:spPr>
          <a:xfrm rot="5400000">
            <a:off x="-1836712" y="3789040"/>
            <a:ext cx="4680520" cy="648072"/>
          </a:xfrm>
          <a:prstGeom prst="bentUp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Bevel 7"/>
          <p:cNvSpPr/>
          <p:nvPr/>
        </p:nvSpPr>
        <p:spPr>
          <a:xfrm>
            <a:off x="1331640" y="5877272"/>
            <a:ext cx="6912768" cy="720080"/>
          </a:xfrm>
          <a:prstGeom prst="beve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b="1" dirty="0" smtClean="0"/>
              <a:t>EXERCÍCIOS DE AULA E TRABALHOS DE AVALIAÇÃO</a:t>
            </a:r>
            <a:endParaRPr lang="pt-PT" b="1" dirty="0"/>
          </a:p>
        </p:txBody>
      </p:sp>
      <p:pic>
        <p:nvPicPr>
          <p:cNvPr id="9" name="Picture 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32198"/>
            <a:ext cx="2474546" cy="20451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99" y="3694902"/>
            <a:ext cx="2678684" cy="2182370"/>
          </a:xfrm>
          <a:prstGeom prst="rect">
            <a:avLst/>
          </a:prstGeom>
        </p:spPr>
      </p:pic>
      <p:pic>
        <p:nvPicPr>
          <p:cNvPr id="11" name="Picture 4" descr="http://www.apees.pt/images/UPor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2160239" cy="5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9512" y="819580"/>
            <a:ext cx="42916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 smtClean="0"/>
              <a:t>Workshop Anual de Inovação e Partilha Pedagógica</a:t>
            </a:r>
            <a:endParaRPr lang="pt-PT" sz="1400" dirty="0"/>
          </a:p>
        </p:txBody>
      </p:sp>
    </p:spTree>
    <p:extLst>
      <p:ext uri="{BB962C8B-B14F-4D97-AF65-F5344CB8AC3E}">
        <p14:creationId xmlns:p14="http://schemas.microsoft.com/office/powerpoint/2010/main" val="377317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pt-PT" dirty="0" smtClean="0"/>
              <a:t>Eixos estratégicos </a:t>
            </a:r>
            <a:br>
              <a:rPr lang="pt-PT" dirty="0" smtClean="0"/>
            </a:br>
            <a:r>
              <a:rPr lang="pt-PT" dirty="0" smtClean="0"/>
              <a:t>Exemplos</a:t>
            </a:r>
            <a:endParaRPr lang="pt-PT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43314"/>
            <a:ext cx="8229600" cy="4239735"/>
          </a:xfrm>
        </p:spPr>
      </p:pic>
    </p:spTree>
    <p:extLst>
      <p:ext uri="{BB962C8B-B14F-4D97-AF65-F5344CB8AC3E}">
        <p14:creationId xmlns:p14="http://schemas.microsoft.com/office/powerpoint/2010/main" val="14863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564</Words>
  <Application>Microsoft Office PowerPoint</Application>
  <PresentationFormat>On-screen Show (4:3)</PresentationFormat>
  <Paragraphs>96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Pensar para fazer e fazer para pensar:  um projeto pedagógico em construção </vt:lpstr>
      <vt:lpstr>PARA QUEM ENSINO?</vt:lpstr>
      <vt:lpstr>PowerPoint Presentation</vt:lpstr>
      <vt:lpstr>PowerPoint Presentation</vt:lpstr>
      <vt:lpstr>ENSINO-APRENDIZAGEM Eixos estratégicos</vt:lpstr>
      <vt:lpstr>Eixos estratégicos  Aplicabilidade</vt:lpstr>
      <vt:lpstr>Eixos estratégicos  Exemplos</vt:lpstr>
      <vt:lpstr>Eixos estratégicos  Exemplos</vt:lpstr>
      <vt:lpstr>Eixos estratégicos  Exemplos</vt:lpstr>
      <vt:lpstr>Eixos estratégicos  Exemplos</vt:lpstr>
      <vt:lpstr>Eixos estratégicos  Exemplos</vt:lpstr>
      <vt:lpstr>Eixos estratégicos  Exemplos</vt:lpstr>
      <vt:lpstr>Portanto...</vt:lpstr>
      <vt:lpstr>AÇÃO-REAÇÃO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Teresa Silveira</dc:creator>
  <cp:lastModifiedBy>Teresa Silveira</cp:lastModifiedBy>
  <cp:revision>45</cp:revision>
  <dcterms:created xsi:type="dcterms:W3CDTF">2015-01-31T10:36:57Z</dcterms:created>
  <dcterms:modified xsi:type="dcterms:W3CDTF">2015-02-02T22:44:57Z</dcterms:modified>
</cp:coreProperties>
</file>