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7" r:id="rId3"/>
    <p:sldId id="265" r:id="rId4"/>
    <p:sldId id="270" r:id="rId5"/>
    <p:sldId id="272" r:id="rId6"/>
    <p:sldId id="273" r:id="rId7"/>
    <p:sldId id="275" r:id="rId8"/>
    <p:sldId id="276" r:id="rId9"/>
    <p:sldId id="277" r:id="rId10"/>
    <p:sldId id="267" r:id="rId11"/>
    <p:sldId id="278" r:id="rId12"/>
    <p:sldId id="279" r:id="rId13"/>
    <p:sldId id="280" r:id="rId14"/>
    <p:sldId id="259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laboratoriais!$O$4:$O$14</c:f>
              <c:numCache>
                <c:formatCode>General</c:formatCode>
                <c:ptCount val="11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18</c:v>
                </c:pt>
                <c:pt idx="5">
                  <c:v>11</c:v>
                </c:pt>
                <c:pt idx="6">
                  <c:v>13</c:v>
                </c:pt>
                <c:pt idx="7">
                  <c:v>12</c:v>
                </c:pt>
                <c:pt idx="8">
                  <c:v>19</c:v>
                </c:pt>
                <c:pt idx="9">
                  <c:v>10</c:v>
                </c:pt>
                <c:pt idx="10">
                  <c:v>20</c:v>
                </c:pt>
              </c:numCache>
            </c:numRef>
          </c:cat>
          <c:val>
            <c:numRef>
              <c:f>laboratoriais!$P$4:$P$14</c:f>
              <c:numCache>
                <c:formatCode>General</c:formatCode>
                <c:ptCount val="11"/>
                <c:pt idx="0">
                  <c:v>33</c:v>
                </c:pt>
                <c:pt idx="1">
                  <c:v>26</c:v>
                </c:pt>
                <c:pt idx="2">
                  <c:v>24</c:v>
                </c:pt>
                <c:pt idx="3">
                  <c:v>22</c:v>
                </c:pt>
                <c:pt idx="4">
                  <c:v>22</c:v>
                </c:pt>
                <c:pt idx="5">
                  <c:v>13</c:v>
                </c:pt>
                <c:pt idx="6">
                  <c:v>13</c:v>
                </c:pt>
                <c:pt idx="7">
                  <c:v>7</c:v>
                </c:pt>
                <c:pt idx="8">
                  <c:v>6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15136"/>
        <c:axId val="189917056"/>
      </c:barChart>
      <c:lineChart>
        <c:grouping val="standard"/>
        <c:varyColors val="0"/>
        <c:ser>
          <c:idx val="1"/>
          <c:order val="1"/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laboratoriais!$O$4:$O$14</c:f>
              <c:numCache>
                <c:formatCode>General</c:formatCode>
                <c:ptCount val="11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18</c:v>
                </c:pt>
                <c:pt idx="5">
                  <c:v>11</c:v>
                </c:pt>
                <c:pt idx="6">
                  <c:v>13</c:v>
                </c:pt>
                <c:pt idx="7">
                  <c:v>12</c:v>
                </c:pt>
                <c:pt idx="8">
                  <c:v>19</c:v>
                </c:pt>
                <c:pt idx="9">
                  <c:v>10</c:v>
                </c:pt>
                <c:pt idx="10">
                  <c:v>20</c:v>
                </c:pt>
              </c:numCache>
            </c:numRef>
          </c:cat>
          <c:val>
            <c:numRef>
              <c:f>laboratoriais!$Q$4:$Q$14</c:f>
              <c:numCache>
                <c:formatCode>0%</c:formatCode>
                <c:ptCount val="11"/>
                <c:pt idx="0">
                  <c:v>0.19526627218934911</c:v>
                </c:pt>
                <c:pt idx="1">
                  <c:v>0.34911242603550297</c:v>
                </c:pt>
                <c:pt idx="2">
                  <c:v>0.4911242603550296</c:v>
                </c:pt>
                <c:pt idx="3">
                  <c:v>0.62130177514792895</c:v>
                </c:pt>
                <c:pt idx="4">
                  <c:v>0.75147928994082835</c:v>
                </c:pt>
                <c:pt idx="5">
                  <c:v>0.82840236686390534</c:v>
                </c:pt>
                <c:pt idx="6">
                  <c:v>0.90532544378698221</c:v>
                </c:pt>
                <c:pt idx="7">
                  <c:v>0.94674556213017746</c:v>
                </c:pt>
                <c:pt idx="8">
                  <c:v>0.98224852071005919</c:v>
                </c:pt>
                <c:pt idx="9">
                  <c:v>0.99408284023668636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20768"/>
        <c:axId val="189919232"/>
      </c:lineChart>
      <c:catAx>
        <c:axId val="189915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Classificação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PT"/>
          </a:p>
        </c:txPr>
        <c:crossAx val="189917056"/>
        <c:crosses val="autoZero"/>
        <c:auto val="1"/>
        <c:lblAlgn val="ctr"/>
        <c:lblOffset val="100"/>
        <c:noMultiLvlLbl val="0"/>
      </c:catAx>
      <c:valAx>
        <c:axId val="1899170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Frequência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PT"/>
          </a:p>
        </c:txPr>
        <c:crossAx val="189915136"/>
        <c:crosses val="autoZero"/>
        <c:crossBetween val="between"/>
      </c:valAx>
      <c:valAx>
        <c:axId val="189919232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PT"/>
          </a:p>
        </c:txPr>
        <c:crossAx val="189920768"/>
        <c:crosses val="max"/>
        <c:crossBetween val="between"/>
      </c:valAx>
      <c:catAx>
        <c:axId val="189920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9192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laboratoriais!$O$20:$O$30</c:f>
              <c:numCache>
                <c:formatCode>General</c:formatCode>
                <c:ptCount val="11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15</c:v>
                </c:pt>
                <c:pt idx="4">
                  <c:v>14</c:v>
                </c:pt>
                <c:pt idx="5">
                  <c:v>19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20</c:v>
                </c:pt>
              </c:numCache>
            </c:numRef>
          </c:cat>
          <c:val>
            <c:numRef>
              <c:f>laboratoriais!$P$20:$P$30</c:f>
              <c:numCache>
                <c:formatCode>General</c:formatCode>
                <c:ptCount val="11"/>
                <c:pt idx="0">
                  <c:v>59</c:v>
                </c:pt>
                <c:pt idx="1">
                  <c:v>39</c:v>
                </c:pt>
                <c:pt idx="2">
                  <c:v>39</c:v>
                </c:pt>
                <c:pt idx="3">
                  <c:v>27</c:v>
                </c:pt>
                <c:pt idx="4">
                  <c:v>13</c:v>
                </c:pt>
                <c:pt idx="5">
                  <c:v>13</c:v>
                </c:pt>
                <c:pt idx="6">
                  <c:v>8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15168"/>
        <c:axId val="189017088"/>
      </c:barChart>
      <c:lineChart>
        <c:grouping val="standard"/>
        <c:varyColors val="0"/>
        <c:ser>
          <c:idx val="1"/>
          <c:order val="1"/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laboratoriais!$O$20:$O$30</c:f>
              <c:numCache>
                <c:formatCode>General</c:formatCode>
                <c:ptCount val="11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15</c:v>
                </c:pt>
                <c:pt idx="4">
                  <c:v>14</c:v>
                </c:pt>
                <c:pt idx="5">
                  <c:v>19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20</c:v>
                </c:pt>
              </c:numCache>
            </c:numRef>
          </c:cat>
          <c:val>
            <c:numRef>
              <c:f>laboratoriais!$Q$20:$Q$30</c:f>
              <c:numCache>
                <c:formatCode>0%</c:formatCode>
                <c:ptCount val="11"/>
                <c:pt idx="0">
                  <c:v>0.28502415458937197</c:v>
                </c:pt>
                <c:pt idx="1">
                  <c:v>0.47342995169082125</c:v>
                </c:pt>
                <c:pt idx="2">
                  <c:v>0.66183574879227058</c:v>
                </c:pt>
                <c:pt idx="3">
                  <c:v>0.79227053140096615</c:v>
                </c:pt>
                <c:pt idx="4">
                  <c:v>0.85507246376811596</c:v>
                </c:pt>
                <c:pt idx="5">
                  <c:v>0.91787439613526567</c:v>
                </c:pt>
                <c:pt idx="6">
                  <c:v>0.95652173913043481</c:v>
                </c:pt>
                <c:pt idx="7">
                  <c:v>0.97584541062801933</c:v>
                </c:pt>
                <c:pt idx="8">
                  <c:v>0.99033816425120769</c:v>
                </c:pt>
                <c:pt idx="9">
                  <c:v>0.99516908212560384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024896"/>
        <c:axId val="189023360"/>
      </c:lineChart>
      <c:catAx>
        <c:axId val="189015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Classificação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017088"/>
        <c:crosses val="autoZero"/>
        <c:auto val="1"/>
        <c:lblAlgn val="ctr"/>
        <c:lblOffset val="100"/>
        <c:noMultiLvlLbl val="0"/>
      </c:catAx>
      <c:valAx>
        <c:axId val="1890170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Frequência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015168"/>
        <c:crosses val="autoZero"/>
        <c:crossBetween val="between"/>
      </c:valAx>
      <c:valAx>
        <c:axId val="189023360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crossAx val="189024896"/>
        <c:crosses val="max"/>
        <c:crossBetween val="between"/>
      </c:valAx>
      <c:catAx>
        <c:axId val="189024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0233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b="1"/>
      </a:pPr>
      <a:endParaRPr lang="pt-P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laboratoriais!$O$4:$O$14</c:f>
              <c:numCache>
                <c:formatCode>General</c:formatCode>
                <c:ptCount val="11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18</c:v>
                </c:pt>
                <c:pt idx="5">
                  <c:v>11</c:v>
                </c:pt>
                <c:pt idx="6">
                  <c:v>13</c:v>
                </c:pt>
                <c:pt idx="7">
                  <c:v>12</c:v>
                </c:pt>
                <c:pt idx="8">
                  <c:v>19</c:v>
                </c:pt>
                <c:pt idx="9">
                  <c:v>10</c:v>
                </c:pt>
                <c:pt idx="10">
                  <c:v>20</c:v>
                </c:pt>
              </c:numCache>
            </c:numRef>
          </c:cat>
          <c:val>
            <c:numRef>
              <c:f>laboratoriais!$P$4:$P$14</c:f>
              <c:numCache>
                <c:formatCode>General</c:formatCode>
                <c:ptCount val="11"/>
                <c:pt idx="0">
                  <c:v>33</c:v>
                </c:pt>
                <c:pt idx="1">
                  <c:v>26</c:v>
                </c:pt>
                <c:pt idx="2">
                  <c:v>24</c:v>
                </c:pt>
                <c:pt idx="3">
                  <c:v>22</c:v>
                </c:pt>
                <c:pt idx="4">
                  <c:v>22</c:v>
                </c:pt>
                <c:pt idx="5">
                  <c:v>13</c:v>
                </c:pt>
                <c:pt idx="6">
                  <c:v>13</c:v>
                </c:pt>
                <c:pt idx="7">
                  <c:v>7</c:v>
                </c:pt>
                <c:pt idx="8">
                  <c:v>6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27008"/>
        <c:axId val="143629696"/>
      </c:barChart>
      <c:lineChart>
        <c:grouping val="standard"/>
        <c:varyColors val="0"/>
        <c:ser>
          <c:idx val="1"/>
          <c:order val="1"/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laboratoriais!$O$4:$O$14</c:f>
              <c:numCache>
                <c:formatCode>General</c:formatCode>
                <c:ptCount val="11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18</c:v>
                </c:pt>
                <c:pt idx="5">
                  <c:v>11</c:v>
                </c:pt>
                <c:pt idx="6">
                  <c:v>13</c:v>
                </c:pt>
                <c:pt idx="7">
                  <c:v>12</c:v>
                </c:pt>
                <c:pt idx="8">
                  <c:v>19</c:v>
                </c:pt>
                <c:pt idx="9">
                  <c:v>10</c:v>
                </c:pt>
                <c:pt idx="10">
                  <c:v>20</c:v>
                </c:pt>
              </c:numCache>
            </c:numRef>
          </c:cat>
          <c:val>
            <c:numRef>
              <c:f>laboratoriais!$Q$4:$Q$14</c:f>
              <c:numCache>
                <c:formatCode>0%</c:formatCode>
                <c:ptCount val="11"/>
                <c:pt idx="0">
                  <c:v>0.19526627218934911</c:v>
                </c:pt>
                <c:pt idx="1">
                  <c:v>0.34911242603550297</c:v>
                </c:pt>
                <c:pt idx="2">
                  <c:v>0.4911242603550296</c:v>
                </c:pt>
                <c:pt idx="3">
                  <c:v>0.62130177514792895</c:v>
                </c:pt>
                <c:pt idx="4">
                  <c:v>0.75147928994082835</c:v>
                </c:pt>
                <c:pt idx="5">
                  <c:v>0.82840236686390534</c:v>
                </c:pt>
                <c:pt idx="6">
                  <c:v>0.90532544378698221</c:v>
                </c:pt>
                <c:pt idx="7">
                  <c:v>0.94674556213017746</c:v>
                </c:pt>
                <c:pt idx="8">
                  <c:v>0.98224852071005919</c:v>
                </c:pt>
                <c:pt idx="9">
                  <c:v>0.99408284023668636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839424"/>
        <c:axId val="186713984"/>
      </c:lineChart>
      <c:catAx>
        <c:axId val="14362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Classificação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PT"/>
          </a:p>
        </c:txPr>
        <c:crossAx val="143629696"/>
        <c:crosses val="autoZero"/>
        <c:auto val="1"/>
        <c:lblAlgn val="ctr"/>
        <c:lblOffset val="100"/>
        <c:noMultiLvlLbl val="0"/>
      </c:catAx>
      <c:valAx>
        <c:axId val="1436296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Frequência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PT"/>
          </a:p>
        </c:txPr>
        <c:crossAx val="143627008"/>
        <c:crosses val="autoZero"/>
        <c:crossBetween val="between"/>
      </c:valAx>
      <c:valAx>
        <c:axId val="186713984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PT"/>
          </a:p>
        </c:txPr>
        <c:crossAx val="186839424"/>
        <c:crosses val="max"/>
        <c:crossBetween val="between"/>
      </c:valAx>
      <c:catAx>
        <c:axId val="186839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7139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laboratoriais!$O$20:$O$30</c:f>
              <c:numCache>
                <c:formatCode>General</c:formatCode>
                <c:ptCount val="11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15</c:v>
                </c:pt>
                <c:pt idx="4">
                  <c:v>14</c:v>
                </c:pt>
                <c:pt idx="5">
                  <c:v>19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20</c:v>
                </c:pt>
              </c:numCache>
            </c:numRef>
          </c:cat>
          <c:val>
            <c:numRef>
              <c:f>laboratoriais!$P$20:$P$30</c:f>
              <c:numCache>
                <c:formatCode>General</c:formatCode>
                <c:ptCount val="11"/>
                <c:pt idx="0">
                  <c:v>59</c:v>
                </c:pt>
                <c:pt idx="1">
                  <c:v>39</c:v>
                </c:pt>
                <c:pt idx="2">
                  <c:v>39</c:v>
                </c:pt>
                <c:pt idx="3">
                  <c:v>27</c:v>
                </c:pt>
                <c:pt idx="4">
                  <c:v>13</c:v>
                </c:pt>
                <c:pt idx="5">
                  <c:v>13</c:v>
                </c:pt>
                <c:pt idx="6">
                  <c:v>8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112064"/>
        <c:axId val="189027456"/>
      </c:barChart>
      <c:lineChart>
        <c:grouping val="standard"/>
        <c:varyColors val="0"/>
        <c:ser>
          <c:idx val="1"/>
          <c:order val="1"/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laboratoriais!$O$20:$O$30</c:f>
              <c:numCache>
                <c:formatCode>General</c:formatCode>
                <c:ptCount val="11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15</c:v>
                </c:pt>
                <c:pt idx="4">
                  <c:v>14</c:v>
                </c:pt>
                <c:pt idx="5">
                  <c:v>19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20</c:v>
                </c:pt>
              </c:numCache>
            </c:numRef>
          </c:cat>
          <c:val>
            <c:numRef>
              <c:f>laboratoriais!$Q$20:$Q$30</c:f>
              <c:numCache>
                <c:formatCode>0%</c:formatCode>
                <c:ptCount val="11"/>
                <c:pt idx="0">
                  <c:v>0.28502415458937197</c:v>
                </c:pt>
                <c:pt idx="1">
                  <c:v>0.47342995169082125</c:v>
                </c:pt>
                <c:pt idx="2">
                  <c:v>0.66183574879227058</c:v>
                </c:pt>
                <c:pt idx="3">
                  <c:v>0.79227053140096615</c:v>
                </c:pt>
                <c:pt idx="4">
                  <c:v>0.85507246376811596</c:v>
                </c:pt>
                <c:pt idx="5">
                  <c:v>0.91787439613526567</c:v>
                </c:pt>
                <c:pt idx="6">
                  <c:v>0.95652173913043481</c:v>
                </c:pt>
                <c:pt idx="7">
                  <c:v>0.97584541062801933</c:v>
                </c:pt>
                <c:pt idx="8">
                  <c:v>0.99033816425120769</c:v>
                </c:pt>
                <c:pt idx="9">
                  <c:v>0.99516908212560384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41248"/>
        <c:axId val="189029376"/>
      </c:lineChart>
      <c:catAx>
        <c:axId val="187112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Classificação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027456"/>
        <c:crosses val="autoZero"/>
        <c:auto val="1"/>
        <c:lblAlgn val="ctr"/>
        <c:lblOffset val="100"/>
        <c:noMultiLvlLbl val="0"/>
      </c:catAx>
      <c:valAx>
        <c:axId val="1890274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Frequência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112064"/>
        <c:crosses val="autoZero"/>
        <c:crossBetween val="between"/>
      </c:valAx>
      <c:valAx>
        <c:axId val="189029376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crossAx val="189941248"/>
        <c:crosses val="max"/>
        <c:crossBetween val="between"/>
      </c:valAx>
      <c:catAx>
        <c:axId val="189941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0293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b="1"/>
      </a:pPr>
      <a:endParaRPr lang="pt-P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70A40B1-FC64-4D4D-A9DD-380DC271C93E}" type="datetimeFigureOut">
              <a:rPr lang="pt-PT" smtClean="0"/>
              <a:t>02-02-2015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C101D77-CF15-46A4-B747-BA602E786B74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47492" cy="2461992"/>
          </a:xfrm>
        </p:spPr>
        <p:txBody>
          <a:bodyPr>
            <a:noAutofit/>
          </a:bodyPr>
          <a:lstStyle/>
          <a:p>
            <a:r>
              <a:rPr lang="pt-PT" sz="2800" b="1" dirty="0" smtClean="0"/>
              <a:t>avaliação laboratorial</a:t>
            </a:r>
            <a:r>
              <a:rPr lang="pt-PT" sz="2800" dirty="0" smtClean="0"/>
              <a:t> em unidades curriculares com</a:t>
            </a:r>
            <a:r>
              <a:rPr lang="pt-PT" sz="2800" b="1" dirty="0" smtClean="0"/>
              <a:t> componente experimental</a:t>
            </a:r>
            <a:r>
              <a:rPr lang="pt-PT" sz="2800" dirty="0" smtClean="0"/>
              <a:t>: caso prático da unidade curricular química-física, </a:t>
            </a:r>
            <a:r>
              <a:rPr lang="pt-PT" sz="2800" dirty="0" err="1" smtClean="0"/>
              <a:t>ffup</a:t>
            </a:r>
            <a:endParaRPr lang="pt-PT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7544" y="383664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pt-PT" sz="2000" b="1" u="sng" dirty="0" smtClean="0"/>
              <a:t>Marcela Segundo</a:t>
            </a:r>
            <a:r>
              <a:rPr lang="pt-PT" sz="2000" b="1" dirty="0" smtClean="0"/>
              <a:t>, Inês Ramos, </a:t>
            </a:r>
            <a:r>
              <a:rPr lang="pt-PT" sz="2000" b="1" dirty="0" err="1" smtClean="0"/>
              <a:t>Salette</a:t>
            </a:r>
            <a:r>
              <a:rPr lang="pt-PT" sz="2000" b="1" dirty="0" smtClean="0"/>
              <a:t> Reis, </a:t>
            </a:r>
            <a:endParaRPr lang="pt-PT" sz="2000" b="1" dirty="0" smtClean="0"/>
          </a:p>
          <a:p>
            <a:pPr algn="ctr"/>
            <a:endParaRPr lang="pt-PT" sz="2000" b="1" dirty="0"/>
          </a:p>
          <a:p>
            <a:pPr algn="ctr"/>
            <a:r>
              <a:rPr lang="pt-PT" sz="2000" b="1" dirty="0" err="1" smtClean="0"/>
              <a:t>Lab</a:t>
            </a:r>
            <a:r>
              <a:rPr lang="pt-PT" sz="2000" b="1" dirty="0" smtClean="0"/>
              <a:t>. Química Aplicada,</a:t>
            </a:r>
          </a:p>
          <a:p>
            <a:pPr algn="ctr"/>
            <a:r>
              <a:rPr lang="pt-PT" sz="2000" b="1" dirty="0" err="1" smtClean="0"/>
              <a:t>Dep</a:t>
            </a:r>
            <a:r>
              <a:rPr lang="pt-PT" sz="2000" b="1" dirty="0" smtClean="0"/>
              <a:t>. Ciências Químicas, FFUP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26413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Efeitos do novo modelo de avaliação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781128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dirty="0"/>
              <a:t>a responsabilização por parte dos estudantes pelos resultados experimentais obtidos em cada aula, dado que todas as aulas contam para a sua nota final, num ambiente de verdadeira avaliação contínua</a:t>
            </a:r>
            <a:r>
              <a:rPr lang="pt-PT" dirty="0" smtClean="0"/>
              <a:t>;</a:t>
            </a:r>
          </a:p>
          <a:p>
            <a:endParaRPr lang="pt-PT" dirty="0"/>
          </a:p>
          <a:p>
            <a:r>
              <a:rPr lang="pt-PT" dirty="0"/>
              <a:t>os estudantes podem efetuar os cálculos a medida que aprendem a matéria teórica correspondente pois não há necessidade de apresentar relatórios escritos semanais</a:t>
            </a:r>
            <a:r>
              <a:rPr lang="pt-PT" dirty="0" smtClean="0"/>
              <a:t>;</a:t>
            </a:r>
            <a:endParaRPr lang="pt-PT" dirty="0"/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572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Efeitos do novo modelo de avaliação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781128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dirty="0" smtClean="0"/>
              <a:t>as </a:t>
            </a:r>
            <a:r>
              <a:rPr lang="pt-PT" dirty="0"/>
              <a:t>possibilidades de fraude são </a:t>
            </a:r>
            <a:r>
              <a:rPr lang="pt-PT" dirty="0" smtClean="0"/>
              <a:t>minimizadas</a:t>
            </a:r>
            <a:r>
              <a:rPr lang="pt-PT" dirty="0"/>
              <a:t>, sendo evitado o plágio através da propagação das partes comuns presentes nos relatórios completos (introdução teórica e discussão geral dos resultados</a:t>
            </a:r>
            <a:r>
              <a:rPr lang="pt-PT" dirty="0" smtClean="0"/>
              <a:t>);</a:t>
            </a:r>
          </a:p>
          <a:p>
            <a:pPr marL="0" indent="0">
              <a:buNone/>
            </a:pPr>
            <a:endParaRPr lang="pt-PT" dirty="0" smtClean="0"/>
          </a:p>
          <a:p>
            <a:r>
              <a:rPr lang="pt-PT" dirty="0"/>
              <a:t>a componente de avaliação por solidariedade de grupo (</a:t>
            </a:r>
            <a:r>
              <a:rPr lang="pt-PT" i="1" dirty="0" err="1"/>
              <a:t>freeloading</a:t>
            </a:r>
            <a:r>
              <a:rPr lang="pt-PT" dirty="0"/>
              <a:t>) é minimizada com a discussão individual dos resultados na aula final e com a resolução de dois exercícios no exame final sobre os trabalhos </a:t>
            </a:r>
            <a:r>
              <a:rPr lang="pt-PT" dirty="0" smtClean="0"/>
              <a:t>laboratoriais.</a:t>
            </a:r>
            <a:endParaRPr lang="pt-PT" dirty="0"/>
          </a:p>
          <a:p>
            <a:endParaRPr lang="pt-PT" dirty="0" smtClean="0"/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9060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Efeitos do novo modelo de avaliação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2009/2010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 smtClean="0"/>
              <a:t>2013/2014</a:t>
            </a:r>
            <a:endParaRPr lang="pt-PT" dirty="0"/>
          </a:p>
        </p:txBody>
      </p:sp>
      <p:graphicFrame>
        <p:nvGraphicFramePr>
          <p:cNvPr id="13" name="Marcador de Posição de Conteúdo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02573150"/>
              </p:ext>
            </p:extLst>
          </p:nvPr>
        </p:nvGraphicFramePr>
        <p:xfrm>
          <a:off x="4754563" y="2438400"/>
          <a:ext cx="3932237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Marcador de Posição de Conteúdo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0907022"/>
              </p:ext>
            </p:extLst>
          </p:nvPr>
        </p:nvGraphicFramePr>
        <p:xfrm>
          <a:off x="457200" y="2438400"/>
          <a:ext cx="393223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69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Efeitos do novo modelo de avaliação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2009/2010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 smtClean="0"/>
              <a:t>2013/2014</a:t>
            </a:r>
            <a:endParaRPr lang="pt-PT" dirty="0"/>
          </a:p>
        </p:txBody>
      </p:sp>
      <p:graphicFrame>
        <p:nvGraphicFramePr>
          <p:cNvPr id="13" name="Marcador de Posição de Conteúdo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08540576"/>
              </p:ext>
            </p:extLst>
          </p:nvPr>
        </p:nvGraphicFramePr>
        <p:xfrm>
          <a:off x="4754563" y="2438400"/>
          <a:ext cx="3932237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Marcador de Posição de Conteúdo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5077629"/>
              </p:ext>
            </p:extLst>
          </p:nvPr>
        </p:nvGraphicFramePr>
        <p:xfrm>
          <a:off x="457200" y="2438400"/>
          <a:ext cx="393223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exão recta 5"/>
          <p:cNvCxnSpPr/>
          <p:nvPr/>
        </p:nvCxnSpPr>
        <p:spPr>
          <a:xfrm>
            <a:off x="5220072" y="3381266"/>
            <a:ext cx="352839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835968" y="3381266"/>
            <a:ext cx="352839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ângulo 6"/>
          <p:cNvSpPr/>
          <p:nvPr/>
        </p:nvSpPr>
        <p:spPr>
          <a:xfrm>
            <a:off x="971600" y="5733256"/>
            <a:ext cx="1152128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5292080" y="5733256"/>
            <a:ext cx="1354989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06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2751184"/>
          </a:xfrm>
        </p:spPr>
        <p:txBody>
          <a:bodyPr anchor="t">
            <a:normAutofit/>
          </a:bodyPr>
          <a:lstStyle/>
          <a:p>
            <a:r>
              <a:rPr lang="pt-PT" sz="3200" dirty="0" smtClean="0"/>
              <a:t>Obrigada pela vossa atenção!</a:t>
            </a:r>
            <a:endParaRPr lang="pt-PT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48906"/>
            <a:ext cx="4760595" cy="479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2936572" y="5640934"/>
            <a:ext cx="1686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b="1" dirty="0" err="1" smtClean="0"/>
              <a:t>Salette</a:t>
            </a:r>
            <a:r>
              <a:rPr lang="pt-PT" sz="1600" b="1" dirty="0" smtClean="0"/>
              <a:t> Reis</a:t>
            </a:r>
          </a:p>
          <a:p>
            <a:pPr algn="ctr"/>
            <a:r>
              <a:rPr lang="pt-PT" sz="1600" b="1" dirty="0" smtClean="0"/>
              <a:t>shreis@ff.up.pt</a:t>
            </a:r>
            <a:endParaRPr lang="pt-PT" sz="1600" b="1" dirty="0"/>
          </a:p>
        </p:txBody>
      </p:sp>
      <p:sp>
        <p:nvSpPr>
          <p:cNvPr id="11" name="Rectângulo 10"/>
          <p:cNvSpPr/>
          <p:nvPr/>
        </p:nvSpPr>
        <p:spPr>
          <a:xfrm>
            <a:off x="4840997" y="6016564"/>
            <a:ext cx="2117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b="1" dirty="0" smtClean="0"/>
              <a:t>Marcela Segundo</a:t>
            </a:r>
          </a:p>
          <a:p>
            <a:pPr algn="ctr"/>
            <a:r>
              <a:rPr lang="pt-PT" sz="1600" b="1" dirty="0" smtClean="0"/>
              <a:t>msegundo@ff.up.pt</a:t>
            </a:r>
            <a:endParaRPr lang="pt-PT" sz="1600" b="1" dirty="0"/>
          </a:p>
        </p:txBody>
      </p:sp>
      <p:sp>
        <p:nvSpPr>
          <p:cNvPr id="12" name="Rectângulo 11"/>
          <p:cNvSpPr/>
          <p:nvPr/>
        </p:nvSpPr>
        <p:spPr>
          <a:xfrm>
            <a:off x="7101351" y="5618945"/>
            <a:ext cx="1813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b="1" dirty="0" smtClean="0"/>
              <a:t>Inês Ramos</a:t>
            </a:r>
          </a:p>
          <a:p>
            <a:pPr algn="ctr"/>
            <a:r>
              <a:rPr lang="pt-PT" sz="1600" b="1" dirty="0" smtClean="0"/>
              <a:t>iiramos@ff.up.pt</a:t>
            </a:r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38139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UC: Química-Física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dirty="0" smtClean="0"/>
              <a:t>2º semestre do 1º ano do Mestrado Integrado em Ciências Farmacêuticas (MICF)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6 ECTS estruturados em</a:t>
            </a:r>
          </a:p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r>
              <a:rPr lang="pt-PT" dirty="0"/>
              <a:t>	aulas teóricas (metodologia expositiva): 26 h</a:t>
            </a:r>
          </a:p>
          <a:p>
            <a:pPr marL="0" indent="0">
              <a:buNone/>
            </a:pPr>
            <a:r>
              <a:rPr lang="pt-PT" dirty="0"/>
              <a:t>	aulas teórico-práticas (resolução de exercícios): 13 h</a:t>
            </a:r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b="1" dirty="0"/>
              <a:t>aulas práticas (experiências laboratoriais): 26 h</a:t>
            </a:r>
          </a:p>
          <a:p>
            <a:pPr marL="0" indent="0">
              <a:buNone/>
            </a:pPr>
            <a:r>
              <a:rPr lang="pt-PT" dirty="0"/>
              <a:t>	estudo autônomo: 103 h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7093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UC: Química-Física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Características da componente laboratorial:</a:t>
            </a:r>
          </a:p>
          <a:p>
            <a:pPr marL="0" indent="0">
              <a:buNone/>
            </a:pPr>
            <a:endParaRPr lang="pt-PT" dirty="0" smtClean="0"/>
          </a:p>
          <a:p>
            <a:r>
              <a:rPr lang="pt-PT" dirty="0" smtClean="0"/>
              <a:t>composta por 9 trabalhos </a:t>
            </a:r>
            <a:r>
              <a:rPr lang="pt-PT" dirty="0" smtClean="0"/>
              <a:t>diferentes (Termodinâmica e Cinética Química)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trabalhos realizados individualmente (até 2011) ou em grupos de 2 estudantes</a:t>
            </a:r>
          </a:p>
          <a:p>
            <a:endParaRPr lang="pt-PT" dirty="0" smtClean="0"/>
          </a:p>
          <a:p>
            <a:r>
              <a:rPr lang="pt-PT" dirty="0" smtClean="0"/>
              <a:t>tem um peso importante na nota final (6/20 valores</a:t>
            </a:r>
            <a:r>
              <a:rPr lang="pt-PT" dirty="0" smtClean="0"/>
              <a:t>)</a:t>
            </a:r>
            <a:endParaRPr lang="pt-PT" dirty="0"/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8099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Como introduzir </a:t>
            </a:r>
            <a:r>
              <a:rPr lang="pt-PT" dirty="0" smtClean="0"/>
              <a:t>avaliação individual…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dirty="0" smtClean="0"/>
              <a:t>com mais de </a:t>
            </a:r>
            <a:r>
              <a:rPr lang="pt-PT" dirty="0" smtClean="0"/>
              <a:t>250 </a:t>
            </a:r>
            <a:r>
              <a:rPr lang="pt-PT" dirty="0" smtClean="0"/>
              <a:t>alunos inscritos (180 pela 1ª vez)?</a:t>
            </a:r>
            <a:endParaRPr lang="pt-PT" dirty="0"/>
          </a:p>
          <a:p>
            <a:endParaRPr lang="pt-PT" dirty="0" smtClean="0"/>
          </a:p>
          <a:p>
            <a:r>
              <a:rPr lang="pt-PT" dirty="0" smtClean="0"/>
              <a:t>que conta com uma equipa de </a:t>
            </a:r>
            <a:r>
              <a:rPr lang="pt-PT" dirty="0"/>
              <a:t>3 docentes?</a:t>
            </a:r>
          </a:p>
          <a:p>
            <a:endParaRPr lang="pt-PT" dirty="0" smtClean="0"/>
          </a:p>
          <a:p>
            <a:r>
              <a:rPr lang="pt-PT" dirty="0" smtClean="0"/>
              <a:t>com elevada carga de trabalho experimental e estudo requerido simultaneamente pelas outras </a:t>
            </a:r>
            <a:r>
              <a:rPr lang="pt-PT" dirty="0" err="1" smtClean="0"/>
              <a:t>UCs</a:t>
            </a:r>
            <a:r>
              <a:rPr lang="pt-PT" dirty="0" smtClean="0"/>
              <a:t> do mesmo semestre (Química Orgânica II, Anatomia e Histologia, Química Analítica, Bioquímica I)?</a:t>
            </a:r>
          </a:p>
        </p:txBody>
      </p:sp>
    </p:spTree>
    <p:extLst>
      <p:ext uri="{BB962C8B-B14F-4D97-AF65-F5344CB8AC3E}">
        <p14:creationId xmlns:p14="http://schemas.microsoft.com/office/powerpoint/2010/main" val="13633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UC: Química-Física</a:t>
            </a:r>
            <a:endParaRPr lang="pt-PT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48727"/>
              </p:ext>
            </p:extLst>
          </p:nvPr>
        </p:nvGraphicFramePr>
        <p:xfrm>
          <a:off x="395536" y="1713344"/>
          <a:ext cx="8363272" cy="2651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4720"/>
                <a:gridCol w="1800200"/>
                <a:gridCol w="1077534"/>
                <a:gridCol w="20908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effectLst/>
                        </a:rPr>
                        <a:t>Descrição</a:t>
                      </a:r>
                      <a:endParaRPr lang="pt-PT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effectLst/>
                        </a:rPr>
                        <a:t>Tipo</a:t>
                      </a:r>
                      <a:endParaRPr lang="pt-PT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effectLst/>
                        </a:rPr>
                        <a:t>Tempo </a:t>
                      </a:r>
                      <a:r>
                        <a:rPr lang="pt-PT" dirty="0" smtClean="0">
                          <a:effectLst/>
                        </a:rPr>
                        <a:t>(h)</a:t>
                      </a:r>
                      <a:endParaRPr lang="pt-PT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effectLst/>
                        </a:rPr>
                        <a:t>Peso (%)</a:t>
                      </a:r>
                      <a:endParaRPr lang="pt-PT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Trabalho laboratorial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Participação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65,0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13,5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Discussão pública dos cálculos e resultados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Participação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2,0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7,5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Exame escrito (laboratorial)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Exame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0,5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9,0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effectLst/>
                        </a:rPr>
                        <a:t>Exame escrito (teórico)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effectLst/>
                        </a:rPr>
                        <a:t>Exame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2,0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70,0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1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UC: Química-Física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3861048"/>
            <a:ext cx="8280920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endParaRPr lang="pt-PT" dirty="0" smtClean="0"/>
          </a:p>
          <a:p>
            <a:r>
              <a:rPr lang="pt-PT" dirty="0" smtClean="0"/>
              <a:t>Divisão da componente laboratorial em três níveis de avaliação</a:t>
            </a:r>
            <a:endParaRPr lang="pt-PT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66937"/>
              </p:ext>
            </p:extLst>
          </p:nvPr>
        </p:nvGraphicFramePr>
        <p:xfrm>
          <a:off x="395536" y="1713344"/>
          <a:ext cx="8363272" cy="2651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4720"/>
                <a:gridCol w="1800200"/>
                <a:gridCol w="1077534"/>
                <a:gridCol w="20908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effectLst/>
                        </a:rPr>
                        <a:t>Descrição</a:t>
                      </a:r>
                      <a:endParaRPr lang="pt-PT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effectLst/>
                        </a:rPr>
                        <a:t>Tipo</a:t>
                      </a:r>
                      <a:endParaRPr lang="pt-PT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effectLst/>
                        </a:rPr>
                        <a:t>Tempo </a:t>
                      </a:r>
                      <a:r>
                        <a:rPr lang="pt-PT" dirty="0" smtClean="0">
                          <a:effectLst/>
                        </a:rPr>
                        <a:t>(h)</a:t>
                      </a:r>
                      <a:endParaRPr lang="pt-PT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effectLst/>
                        </a:rPr>
                        <a:t>Peso (%)</a:t>
                      </a:r>
                      <a:endParaRPr lang="pt-PT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Trabalho laboratorial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Participação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65,0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13,5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Discussão pública dos cálculos e resultados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Participação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2,0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7,5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Exame escrito (laboratorial)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Exame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0,5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9,0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bg1"/>
                          </a:solidFill>
                          <a:effectLst/>
                        </a:rPr>
                        <a:t>Exame escrito (teórico)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bg1"/>
                          </a:solidFill>
                          <a:effectLst/>
                        </a:rPr>
                        <a:t>Exame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effectLst/>
                        </a:rPr>
                        <a:t>2,0</a:t>
                      </a:r>
                      <a:endParaRPr lang="pt-PT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effectLst/>
                        </a:rPr>
                        <a:t>70,0</a:t>
                      </a:r>
                      <a:endParaRPr lang="pt-PT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9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UC: Química-Física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3861048"/>
            <a:ext cx="8280920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endParaRPr lang="pt-PT" dirty="0" smtClean="0"/>
          </a:p>
          <a:p>
            <a:r>
              <a:rPr lang="pt-PT" dirty="0"/>
              <a:t>(i) execução do trabalho experimental correta, traduzida pela qualidade do trabalho executado, aferida por critérios </a:t>
            </a:r>
            <a:r>
              <a:rPr lang="pt-PT" dirty="0" smtClean="0"/>
              <a:t>definidos (9 valores, 1 por cada trabalho experimental)</a:t>
            </a:r>
            <a:endParaRPr lang="pt-PT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11148"/>
              </p:ext>
            </p:extLst>
          </p:nvPr>
        </p:nvGraphicFramePr>
        <p:xfrm>
          <a:off x="395536" y="1713344"/>
          <a:ext cx="8363272" cy="2651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4720"/>
                <a:gridCol w="1800200"/>
                <a:gridCol w="1077534"/>
                <a:gridCol w="20908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effectLst/>
                        </a:rPr>
                        <a:t>Descrição</a:t>
                      </a:r>
                      <a:endParaRPr lang="pt-PT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effectLst/>
                        </a:rPr>
                        <a:t>Tipo</a:t>
                      </a:r>
                      <a:endParaRPr lang="pt-PT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effectLst/>
                        </a:rPr>
                        <a:t>Tempo </a:t>
                      </a:r>
                      <a:r>
                        <a:rPr lang="pt-PT" dirty="0" smtClean="0">
                          <a:effectLst/>
                        </a:rPr>
                        <a:t>(h)</a:t>
                      </a:r>
                      <a:endParaRPr lang="pt-PT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effectLst/>
                        </a:rPr>
                        <a:t>Peso (%)</a:t>
                      </a:r>
                      <a:endParaRPr lang="pt-PT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b="1" dirty="0">
                          <a:effectLst/>
                        </a:rPr>
                        <a:t>Trabalho laboratorial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b="1" dirty="0">
                          <a:effectLst/>
                        </a:rPr>
                        <a:t>Participação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effectLst/>
                        </a:rPr>
                        <a:t>65,0</a:t>
                      </a:r>
                      <a:endParaRPr lang="pt-PT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effectLst/>
                        </a:rPr>
                        <a:t>13,5</a:t>
                      </a:r>
                      <a:endParaRPr lang="pt-PT" b="1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Discussão pública dos cálculos e resultados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Participação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2,0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7,5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Exame escrito (laboratorial)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Exame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0,5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9,0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bg1"/>
                          </a:solidFill>
                          <a:effectLst/>
                        </a:rPr>
                        <a:t>Exame escrito (teórico)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bg1"/>
                          </a:solidFill>
                          <a:effectLst/>
                        </a:rPr>
                        <a:t>Exame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effectLst/>
                        </a:rPr>
                        <a:t>2,0</a:t>
                      </a:r>
                      <a:endParaRPr lang="pt-PT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effectLst/>
                        </a:rPr>
                        <a:t>70,0</a:t>
                      </a:r>
                      <a:endParaRPr lang="pt-PT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UC: Química-Física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3861048"/>
            <a:ext cx="8280920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endParaRPr lang="pt-PT" dirty="0" smtClean="0"/>
          </a:p>
          <a:p>
            <a:r>
              <a:rPr lang="pt-PT" dirty="0"/>
              <a:t>(</a:t>
            </a:r>
            <a:r>
              <a:rPr lang="pt-PT" dirty="0" err="1"/>
              <a:t>ii</a:t>
            </a:r>
            <a:r>
              <a:rPr lang="pt-PT" dirty="0"/>
              <a:t>) confirmação individual dos cálculos efetuados com base nos resultados obtidos na aula laboratorial, com discussão pública dos mesmos no âmbito da turma laboratorial (16 a 20 </a:t>
            </a:r>
            <a:r>
              <a:rPr lang="pt-PT" dirty="0" smtClean="0"/>
              <a:t>estudantes; 5 valores)</a:t>
            </a:r>
            <a:endParaRPr lang="pt-PT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79285"/>
              </p:ext>
            </p:extLst>
          </p:nvPr>
        </p:nvGraphicFramePr>
        <p:xfrm>
          <a:off x="395536" y="1713344"/>
          <a:ext cx="8363272" cy="2651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4720"/>
                <a:gridCol w="1800200"/>
                <a:gridCol w="1077534"/>
                <a:gridCol w="20908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effectLst/>
                        </a:rPr>
                        <a:t>Descrição</a:t>
                      </a:r>
                      <a:endParaRPr lang="pt-PT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effectLst/>
                        </a:rPr>
                        <a:t>Tipo</a:t>
                      </a:r>
                      <a:endParaRPr lang="pt-PT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effectLst/>
                        </a:rPr>
                        <a:t>Tempo </a:t>
                      </a:r>
                      <a:r>
                        <a:rPr lang="pt-PT" dirty="0" smtClean="0">
                          <a:effectLst/>
                        </a:rPr>
                        <a:t>(h)</a:t>
                      </a:r>
                      <a:endParaRPr lang="pt-PT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effectLst/>
                        </a:rPr>
                        <a:t>Peso (%)</a:t>
                      </a:r>
                      <a:endParaRPr lang="pt-PT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b="0" dirty="0">
                          <a:effectLst/>
                        </a:rPr>
                        <a:t>Trabalho laboratorial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b="0" dirty="0">
                          <a:effectLst/>
                        </a:rPr>
                        <a:t>Participação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effectLst/>
                        </a:rPr>
                        <a:t>65,0</a:t>
                      </a:r>
                      <a:endParaRPr lang="pt-PT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effectLst/>
                        </a:rPr>
                        <a:t>13,5</a:t>
                      </a:r>
                      <a:endParaRPr lang="pt-PT" b="0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b="1">
                          <a:effectLst/>
                        </a:rPr>
                        <a:t>Discussão pública dos cálculos e resultados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b="1">
                          <a:effectLst/>
                        </a:rPr>
                        <a:t>Participação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effectLst/>
                        </a:rPr>
                        <a:t>2,0</a:t>
                      </a:r>
                      <a:endParaRPr lang="pt-PT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effectLst/>
                        </a:rPr>
                        <a:t>7,5</a:t>
                      </a:r>
                      <a:endParaRPr lang="pt-PT" b="1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Exame escrito (laboratorial)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Exame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0,5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9,0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bg1"/>
                          </a:solidFill>
                          <a:effectLst/>
                        </a:rPr>
                        <a:t>Exame escrito (teórico)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bg1"/>
                          </a:solidFill>
                          <a:effectLst/>
                        </a:rPr>
                        <a:t>Exame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effectLst/>
                        </a:rPr>
                        <a:t>2,0</a:t>
                      </a:r>
                      <a:endParaRPr lang="pt-PT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effectLst/>
                        </a:rPr>
                        <a:t>70,0</a:t>
                      </a:r>
                      <a:endParaRPr lang="pt-PT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5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UC: Química-Física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3861048"/>
            <a:ext cx="8280920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endParaRPr lang="pt-PT" dirty="0" smtClean="0"/>
          </a:p>
          <a:p>
            <a:r>
              <a:rPr lang="pt-PT" dirty="0"/>
              <a:t>(</a:t>
            </a:r>
            <a:r>
              <a:rPr lang="pt-PT" dirty="0" err="1"/>
              <a:t>iii</a:t>
            </a:r>
            <a:r>
              <a:rPr lang="pt-PT" dirty="0"/>
              <a:t>) avaliação individual escrita no âmbito do exame final, em que é proposta a resolução/discussão de dois problemas sobre os trabalhos experimentais</a:t>
            </a:r>
            <a:r>
              <a:rPr lang="pt-PT" dirty="0" smtClean="0"/>
              <a:t> (6 valores)</a:t>
            </a:r>
            <a:endParaRPr lang="pt-PT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25309"/>
              </p:ext>
            </p:extLst>
          </p:nvPr>
        </p:nvGraphicFramePr>
        <p:xfrm>
          <a:off x="395536" y="1713344"/>
          <a:ext cx="8363272" cy="2651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4720"/>
                <a:gridCol w="1800200"/>
                <a:gridCol w="1077534"/>
                <a:gridCol w="20908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effectLst/>
                        </a:rPr>
                        <a:t>Descrição</a:t>
                      </a:r>
                      <a:endParaRPr lang="pt-PT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effectLst/>
                        </a:rPr>
                        <a:t>Tipo</a:t>
                      </a:r>
                      <a:endParaRPr lang="pt-PT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effectLst/>
                        </a:rPr>
                        <a:t>Tempo </a:t>
                      </a:r>
                      <a:r>
                        <a:rPr lang="pt-PT" dirty="0" smtClean="0">
                          <a:effectLst/>
                        </a:rPr>
                        <a:t>(h)</a:t>
                      </a:r>
                      <a:endParaRPr lang="pt-PT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>
                          <a:effectLst/>
                        </a:rPr>
                        <a:t>Peso (%)</a:t>
                      </a:r>
                      <a:endParaRPr lang="pt-PT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b="0" dirty="0">
                          <a:effectLst/>
                        </a:rPr>
                        <a:t>Trabalho laboratorial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b="0" dirty="0">
                          <a:effectLst/>
                        </a:rPr>
                        <a:t>Participação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effectLst/>
                        </a:rPr>
                        <a:t>65,0</a:t>
                      </a:r>
                      <a:endParaRPr lang="pt-PT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0" dirty="0" smtClean="0">
                          <a:effectLst/>
                        </a:rPr>
                        <a:t>13,5</a:t>
                      </a:r>
                      <a:endParaRPr lang="pt-PT" b="0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Discussão pública dos cálculos e resultados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>
                          <a:effectLst/>
                        </a:rPr>
                        <a:t>Participação presencial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2,0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effectLst/>
                        </a:rPr>
                        <a:t>7,5</a:t>
                      </a:r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b="1">
                          <a:effectLst/>
                        </a:rPr>
                        <a:t>Exame escrito (laboratorial)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b="1">
                          <a:effectLst/>
                        </a:rPr>
                        <a:t>Exame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effectLst/>
                        </a:rPr>
                        <a:t>0,5</a:t>
                      </a:r>
                      <a:endParaRPr lang="pt-PT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effectLst/>
                        </a:rPr>
                        <a:t>9,0</a:t>
                      </a:r>
                      <a:endParaRPr lang="pt-PT" b="1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bg1"/>
                          </a:solidFill>
                          <a:effectLst/>
                        </a:rPr>
                        <a:t>Exame escrito (teórico)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>
                          <a:solidFill>
                            <a:schemeClr val="bg1"/>
                          </a:solidFill>
                          <a:effectLst/>
                        </a:rPr>
                        <a:t>Exame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effectLst/>
                        </a:rPr>
                        <a:t>2,0</a:t>
                      </a:r>
                      <a:endParaRPr lang="pt-PT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bg1"/>
                          </a:solidFill>
                          <a:effectLst/>
                        </a:rPr>
                        <a:t>70,0</a:t>
                      </a:r>
                      <a:endParaRPr lang="pt-PT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e">
  <a:themeElements>
    <a:clrScheme name="Claridade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399</TotalTime>
  <Words>652</Words>
  <Application>Microsoft Office PowerPoint</Application>
  <PresentationFormat>Apresentação no Ecrã (4:3)</PresentationFormat>
  <Paragraphs>181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Claridade</vt:lpstr>
      <vt:lpstr>avaliação laboratorial em unidades curriculares com componente experimental: caso prático da unidade curricular química-física, ffup</vt:lpstr>
      <vt:lpstr>UC: Química-Física</vt:lpstr>
      <vt:lpstr>UC: Química-Física</vt:lpstr>
      <vt:lpstr>Como introduzir avaliação individual…</vt:lpstr>
      <vt:lpstr>UC: Química-Física</vt:lpstr>
      <vt:lpstr>UC: Química-Física</vt:lpstr>
      <vt:lpstr>UC: Química-Física</vt:lpstr>
      <vt:lpstr>UC: Química-Física</vt:lpstr>
      <vt:lpstr>UC: Química-Física</vt:lpstr>
      <vt:lpstr>Efeitos do novo modelo de avaliação</vt:lpstr>
      <vt:lpstr>Efeitos do novo modelo de avaliação</vt:lpstr>
      <vt:lpstr>Efeitos do novo modelo de avaliação</vt:lpstr>
      <vt:lpstr>Efeitos do novo modelo de avaliação</vt:lpstr>
      <vt:lpstr>Obrigada pela vossa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MSegundo</dc:creator>
  <cp:lastModifiedBy>MSegundo</cp:lastModifiedBy>
  <cp:revision>54</cp:revision>
  <dcterms:created xsi:type="dcterms:W3CDTF">2014-01-22T17:10:32Z</dcterms:created>
  <dcterms:modified xsi:type="dcterms:W3CDTF">2015-02-03T00:47:58Z</dcterms:modified>
</cp:coreProperties>
</file>