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8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BC1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84192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unica&#231;&#245;es\posteres\2015\workshop%20pedag&#243;gico\PAUTA_QFII_GLOBAL15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/>
              <a:t>Mini-teste </a:t>
            </a:r>
            <a:r>
              <a:rPr lang="pt-PT" i="1"/>
              <a:t>vs</a:t>
            </a:r>
            <a:r>
              <a:rPr lang="pt-PT" i="0" baseline="0"/>
              <a:t> Poster</a:t>
            </a:r>
            <a:endParaRPr lang="pt-PT" i="1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Avaliação Mini-teste 2009/2010  n=124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PAUTA_QFII_GLOBAL!$P$2:$P$13</c:f>
              <c:strCache>
                <c:ptCount val="12"/>
                <c:pt idx="0">
                  <c:v>&lt;10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</c:strCache>
            </c:strRef>
          </c:cat>
          <c:val>
            <c:numRef>
              <c:f>PAUTA_QFII_GLOBAL!$Q$2:$Q$13</c:f>
              <c:numCache>
                <c:formatCode>General</c:formatCode>
                <c:ptCount val="12"/>
                <c:pt idx="0">
                  <c:v>67</c:v>
                </c:pt>
                <c:pt idx="1">
                  <c:v>17</c:v>
                </c:pt>
                <c:pt idx="2">
                  <c:v>12</c:v>
                </c:pt>
                <c:pt idx="3">
                  <c:v>14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Avaliação Poster 2014/15  n=166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PAUTA_QFII_GLOBAL!$P$2:$P$13</c:f>
              <c:strCache>
                <c:ptCount val="12"/>
                <c:pt idx="0">
                  <c:v>&lt;10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</c:strCache>
            </c:strRef>
          </c:cat>
          <c:val>
            <c:numRef>
              <c:f>PAUTA_QFII_GLOBAL!$T$2:$T$13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32</c:v>
                </c:pt>
                <c:pt idx="7">
                  <c:v>31</c:v>
                </c:pt>
                <c:pt idx="8">
                  <c:v>24</c:v>
                </c:pt>
                <c:pt idx="9">
                  <c:v>32</c:v>
                </c:pt>
                <c:pt idx="10">
                  <c:v>23</c:v>
                </c:pt>
                <c:pt idx="1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27040"/>
        <c:axId val="121901056"/>
      </c:barChart>
      <c:catAx>
        <c:axId val="7712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1901056"/>
        <c:crosses val="autoZero"/>
        <c:auto val="1"/>
        <c:lblAlgn val="ctr"/>
        <c:lblOffset val="100"/>
        <c:noMultiLvlLbl val="0"/>
      </c:catAx>
      <c:valAx>
        <c:axId val="12190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12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C53EA-7352-41A2-8340-31408051DA3A}" type="doc">
      <dgm:prSet loTypeId="urn:microsoft.com/office/officeart/2005/8/layout/arrow2" loCatId="process" qsTypeId="urn:microsoft.com/office/officeart/2005/8/quickstyle/simple1" qsCatId="simple" csTypeId="urn:microsoft.com/office/officeart/2005/8/colors/colorful1#2" csCatId="colorful" phldr="1"/>
      <dgm:spPr/>
    </dgm:pt>
    <dgm:pt modelId="{F3FD9362-08A7-4D05-9726-F7666E8DB59E}">
      <dgm:prSet phldrT="[Texto]" custT="1"/>
      <dgm:spPr/>
      <dgm:t>
        <a:bodyPr/>
        <a:lstStyle/>
        <a:p>
          <a:r>
            <a:rPr lang="pt-PT" sz="1400" b="1" dirty="0" smtClean="0"/>
            <a:t>1998/99</a:t>
          </a:r>
          <a:endParaRPr lang="pt-PT" sz="1400" b="1" dirty="0"/>
        </a:p>
      </dgm:t>
    </dgm:pt>
    <dgm:pt modelId="{B70C172D-0F11-4F69-AEAF-70346CDE8F55}" type="parTrans" cxnId="{CC44A8E3-B800-408B-A45F-AE2E618EF273}">
      <dgm:prSet/>
      <dgm:spPr/>
      <dgm:t>
        <a:bodyPr/>
        <a:lstStyle/>
        <a:p>
          <a:endParaRPr lang="pt-PT" sz="2000" b="1"/>
        </a:p>
      </dgm:t>
    </dgm:pt>
    <dgm:pt modelId="{CAFFCD53-AE52-4943-ACE6-A255A8130196}" type="sibTrans" cxnId="{CC44A8E3-B800-408B-A45F-AE2E618EF273}">
      <dgm:prSet/>
      <dgm:spPr/>
      <dgm:t>
        <a:bodyPr/>
        <a:lstStyle/>
        <a:p>
          <a:endParaRPr lang="pt-PT" sz="2000" b="1"/>
        </a:p>
      </dgm:t>
    </dgm:pt>
    <dgm:pt modelId="{0F12A1C2-3A25-4EBE-A07E-30E6482164C0}">
      <dgm:prSet phldrT="[Texto]" custT="1"/>
      <dgm:spPr/>
      <dgm:t>
        <a:bodyPr/>
        <a:lstStyle/>
        <a:p>
          <a:r>
            <a:rPr lang="pt-PT" sz="1400" b="1" dirty="0" smtClean="0"/>
            <a:t>2007/08</a:t>
          </a:r>
          <a:endParaRPr lang="pt-PT" sz="1400" b="1" dirty="0"/>
        </a:p>
      </dgm:t>
    </dgm:pt>
    <dgm:pt modelId="{A0DEBC38-337F-4AA6-BD89-E6AB23A1A4D2}" type="parTrans" cxnId="{AAAE7B8F-A739-4A7D-9DDE-6963C9832E8E}">
      <dgm:prSet/>
      <dgm:spPr/>
      <dgm:t>
        <a:bodyPr/>
        <a:lstStyle/>
        <a:p>
          <a:endParaRPr lang="pt-PT" sz="2000" b="1"/>
        </a:p>
      </dgm:t>
    </dgm:pt>
    <dgm:pt modelId="{A2B639B6-0A01-467F-A809-C05977C1484D}" type="sibTrans" cxnId="{AAAE7B8F-A739-4A7D-9DDE-6963C9832E8E}">
      <dgm:prSet/>
      <dgm:spPr/>
      <dgm:t>
        <a:bodyPr/>
        <a:lstStyle/>
        <a:p>
          <a:endParaRPr lang="pt-PT" sz="2000" b="1"/>
        </a:p>
      </dgm:t>
    </dgm:pt>
    <dgm:pt modelId="{31F7BCBB-D029-443C-A51C-CBC8AF9EB76F}">
      <dgm:prSet phldrT="[Texto]" custT="1"/>
      <dgm:spPr/>
      <dgm:t>
        <a:bodyPr/>
        <a:lstStyle/>
        <a:p>
          <a:r>
            <a:rPr lang="pt-PT" sz="1400" b="1" dirty="0" smtClean="0"/>
            <a:t>2011/12</a:t>
          </a:r>
          <a:endParaRPr lang="pt-PT" sz="1400" b="1" dirty="0"/>
        </a:p>
      </dgm:t>
    </dgm:pt>
    <dgm:pt modelId="{93FAA8AB-90C3-4BF3-8AED-E45639617898}" type="parTrans" cxnId="{68EDF1EA-316D-4B13-BFE4-1DAA6FC13B52}">
      <dgm:prSet/>
      <dgm:spPr/>
      <dgm:t>
        <a:bodyPr/>
        <a:lstStyle/>
        <a:p>
          <a:endParaRPr lang="pt-PT" sz="2000" b="1"/>
        </a:p>
      </dgm:t>
    </dgm:pt>
    <dgm:pt modelId="{3524C599-4451-4F07-BD37-99CB8B8BCCF3}" type="sibTrans" cxnId="{68EDF1EA-316D-4B13-BFE4-1DAA6FC13B52}">
      <dgm:prSet/>
      <dgm:spPr/>
      <dgm:t>
        <a:bodyPr/>
        <a:lstStyle/>
        <a:p>
          <a:endParaRPr lang="pt-PT" sz="2000" b="1"/>
        </a:p>
      </dgm:t>
    </dgm:pt>
    <dgm:pt modelId="{38096BE7-A7DB-428C-8FB8-89AD9C7B9F9C}">
      <dgm:prSet phldrT="[Texto]" custT="1"/>
      <dgm:spPr/>
      <dgm:t>
        <a:bodyPr/>
        <a:lstStyle/>
        <a:p>
          <a:r>
            <a:rPr lang="pt-PT" sz="1400" b="1" dirty="0" smtClean="0"/>
            <a:t>2012/13</a:t>
          </a:r>
          <a:endParaRPr lang="pt-PT" sz="1400" b="1" dirty="0"/>
        </a:p>
      </dgm:t>
    </dgm:pt>
    <dgm:pt modelId="{31D10CC4-74D2-4ED7-A4C7-A15462430866}" type="parTrans" cxnId="{DC384AC3-D511-44CD-A981-3204E4821C7B}">
      <dgm:prSet/>
      <dgm:spPr/>
      <dgm:t>
        <a:bodyPr/>
        <a:lstStyle/>
        <a:p>
          <a:endParaRPr lang="pt-PT" sz="2000" b="1"/>
        </a:p>
      </dgm:t>
    </dgm:pt>
    <dgm:pt modelId="{8A7E566C-0757-49D9-8A4A-3F78F1ABF7C7}" type="sibTrans" cxnId="{DC384AC3-D511-44CD-A981-3204E4821C7B}">
      <dgm:prSet/>
      <dgm:spPr/>
      <dgm:t>
        <a:bodyPr/>
        <a:lstStyle/>
        <a:p>
          <a:endParaRPr lang="pt-PT" sz="2000" b="1"/>
        </a:p>
      </dgm:t>
    </dgm:pt>
    <dgm:pt modelId="{1E7AEACF-30E5-4CCC-83DF-478EF531EDD3}" type="pres">
      <dgm:prSet presAssocID="{05FC53EA-7352-41A2-8340-31408051DA3A}" presName="arrowDiagram" presStyleCnt="0">
        <dgm:presLayoutVars>
          <dgm:chMax val="5"/>
          <dgm:dir/>
          <dgm:resizeHandles val="exact"/>
        </dgm:presLayoutVars>
      </dgm:prSet>
      <dgm:spPr/>
    </dgm:pt>
    <dgm:pt modelId="{0186AA3A-EF10-4717-A0DD-305F66BF79F8}" type="pres">
      <dgm:prSet presAssocID="{05FC53EA-7352-41A2-8340-31408051DA3A}" presName="arrow" presStyleLbl="bgShp" presStyleIdx="0" presStyleCnt="1" custScaleX="251222"/>
      <dgm:spPr/>
      <dgm:t>
        <a:bodyPr/>
        <a:lstStyle/>
        <a:p>
          <a:endParaRPr lang="en-US"/>
        </a:p>
      </dgm:t>
    </dgm:pt>
    <dgm:pt modelId="{3A9A5FDA-0914-451E-B7B7-E7AF070A3542}" type="pres">
      <dgm:prSet presAssocID="{05FC53EA-7352-41A2-8340-31408051DA3A}" presName="arrowDiagram4" presStyleCnt="0"/>
      <dgm:spPr/>
    </dgm:pt>
    <dgm:pt modelId="{0F193A92-E329-4C0C-8319-2CD8273C36B0}" type="pres">
      <dgm:prSet presAssocID="{F3FD9362-08A7-4D05-9726-F7666E8DB59E}" presName="bullet4a" presStyleLbl="node1" presStyleIdx="0" presStyleCnt="4" custLinFactX="-1499155" custLinFactY="65737" custLinFactNeighborX="-1500000" custLinFactNeighborY="100000"/>
      <dgm:spPr/>
    </dgm:pt>
    <dgm:pt modelId="{86D551E3-849D-4E92-A0CB-32EEE59B5451}" type="pres">
      <dgm:prSet presAssocID="{F3FD9362-08A7-4D05-9726-F7666E8DB59E}" presName="textBox4a" presStyleLbl="revTx" presStyleIdx="0" presStyleCnt="4" custScaleX="177662" custLinFactX="-161962" custLinFactNeighborX="-2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9837F0-4BCA-4EC3-A3F1-87D68C85619A}" type="pres">
      <dgm:prSet presAssocID="{0F12A1C2-3A25-4EBE-A07E-30E6482164C0}" presName="bullet4b" presStyleLbl="node1" presStyleIdx="1" presStyleCnt="4" custLinFactX="-436799" custLinFactNeighborX="-500000" custLinFactNeighborY="57874"/>
      <dgm:spPr/>
    </dgm:pt>
    <dgm:pt modelId="{EB2E5E8C-0B66-4A36-8823-CF1DD420E6DB}" type="pres">
      <dgm:prSet presAssocID="{0F12A1C2-3A25-4EBE-A07E-30E6482164C0}" presName="textBox4b" presStyleLbl="revTx" presStyleIdx="1" presStyleCnt="4" custLinFactX="-59493" custLinFactNeighborX="-100000" custLinFactNeighborY="-79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6423A8-D81E-479C-A3A2-A3160D4D6DC4}" type="pres">
      <dgm:prSet presAssocID="{31F7BCBB-D029-443C-A51C-CBC8AF9EB76F}" presName="bullet4c" presStyleLbl="node1" presStyleIdx="2" presStyleCnt="4" custLinFactX="34089" custLinFactNeighborX="100000"/>
      <dgm:spPr>
        <a:solidFill>
          <a:srgbClr val="00B0F0"/>
        </a:solidFill>
      </dgm:spPr>
    </dgm:pt>
    <dgm:pt modelId="{BA191733-C042-44AE-99B3-D2AF8ECF3949}" type="pres">
      <dgm:prSet presAssocID="{31F7BCBB-D029-443C-A51C-CBC8AF9EB76F}" presName="textBox4c" presStyleLbl="revTx" presStyleIdx="2" presStyleCnt="4" custLinFactNeighborX="43691" custLinFactNeighborY="-81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0B35E6-674A-49B8-BDEC-24B87DDC8E7D}" type="pres">
      <dgm:prSet presAssocID="{38096BE7-A7DB-428C-8FB8-89AD9C7B9F9C}" presName="bullet4d" presStyleLbl="node1" presStyleIdx="3" presStyleCnt="4" custLinFactX="400000" custLinFactNeighborX="494842" custLinFactNeighborY="-21934"/>
      <dgm:spPr>
        <a:solidFill>
          <a:srgbClr val="BC1A8E"/>
        </a:solidFill>
      </dgm:spPr>
    </dgm:pt>
    <dgm:pt modelId="{8F6337AB-5E90-4E5E-9776-0DC29AC3DD79}" type="pres">
      <dgm:prSet presAssocID="{38096BE7-A7DB-428C-8FB8-89AD9C7B9F9C}" presName="textBox4d" presStyleLbl="revTx" presStyleIdx="3" presStyleCnt="4" custLinFactX="108614" custLinFactNeighborX="200000" custLinFactNeighborY="-123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AAE7B8F-A739-4A7D-9DDE-6963C9832E8E}" srcId="{05FC53EA-7352-41A2-8340-31408051DA3A}" destId="{0F12A1C2-3A25-4EBE-A07E-30E6482164C0}" srcOrd="1" destOrd="0" parTransId="{A0DEBC38-337F-4AA6-BD89-E6AB23A1A4D2}" sibTransId="{A2B639B6-0A01-467F-A809-C05977C1484D}"/>
    <dgm:cxn modelId="{2CF1412C-916C-4317-8747-DABC1348C15D}" type="presOf" srcId="{F3FD9362-08A7-4D05-9726-F7666E8DB59E}" destId="{86D551E3-849D-4E92-A0CB-32EEE59B5451}" srcOrd="0" destOrd="0" presId="urn:microsoft.com/office/officeart/2005/8/layout/arrow2"/>
    <dgm:cxn modelId="{DC384AC3-D511-44CD-A981-3204E4821C7B}" srcId="{05FC53EA-7352-41A2-8340-31408051DA3A}" destId="{38096BE7-A7DB-428C-8FB8-89AD9C7B9F9C}" srcOrd="3" destOrd="0" parTransId="{31D10CC4-74D2-4ED7-A4C7-A15462430866}" sibTransId="{8A7E566C-0757-49D9-8A4A-3F78F1ABF7C7}"/>
    <dgm:cxn modelId="{1ED9F288-E09B-420F-AE6E-0DC7D109C3ED}" type="presOf" srcId="{05FC53EA-7352-41A2-8340-31408051DA3A}" destId="{1E7AEACF-30E5-4CCC-83DF-478EF531EDD3}" srcOrd="0" destOrd="0" presId="urn:microsoft.com/office/officeart/2005/8/layout/arrow2"/>
    <dgm:cxn modelId="{E4E1EC2D-1B2E-4592-88C9-78E923131F8D}" type="presOf" srcId="{0F12A1C2-3A25-4EBE-A07E-30E6482164C0}" destId="{EB2E5E8C-0B66-4A36-8823-CF1DD420E6DB}" srcOrd="0" destOrd="0" presId="urn:microsoft.com/office/officeart/2005/8/layout/arrow2"/>
    <dgm:cxn modelId="{380E8C0B-8C87-4966-AD33-30FB93B7923D}" type="presOf" srcId="{38096BE7-A7DB-428C-8FB8-89AD9C7B9F9C}" destId="{8F6337AB-5E90-4E5E-9776-0DC29AC3DD79}" srcOrd="0" destOrd="0" presId="urn:microsoft.com/office/officeart/2005/8/layout/arrow2"/>
    <dgm:cxn modelId="{CC44A8E3-B800-408B-A45F-AE2E618EF273}" srcId="{05FC53EA-7352-41A2-8340-31408051DA3A}" destId="{F3FD9362-08A7-4D05-9726-F7666E8DB59E}" srcOrd="0" destOrd="0" parTransId="{B70C172D-0F11-4F69-AEAF-70346CDE8F55}" sibTransId="{CAFFCD53-AE52-4943-ACE6-A255A8130196}"/>
    <dgm:cxn modelId="{D07BE8A9-F6FF-4A1B-A123-66B188E34045}" type="presOf" srcId="{31F7BCBB-D029-443C-A51C-CBC8AF9EB76F}" destId="{BA191733-C042-44AE-99B3-D2AF8ECF3949}" srcOrd="0" destOrd="0" presId="urn:microsoft.com/office/officeart/2005/8/layout/arrow2"/>
    <dgm:cxn modelId="{68EDF1EA-316D-4B13-BFE4-1DAA6FC13B52}" srcId="{05FC53EA-7352-41A2-8340-31408051DA3A}" destId="{31F7BCBB-D029-443C-A51C-CBC8AF9EB76F}" srcOrd="2" destOrd="0" parTransId="{93FAA8AB-90C3-4BF3-8AED-E45639617898}" sibTransId="{3524C599-4451-4F07-BD37-99CB8B8BCCF3}"/>
    <dgm:cxn modelId="{3CB19DBA-F317-40C2-9CFD-0F4AAA3F65FA}" type="presParOf" srcId="{1E7AEACF-30E5-4CCC-83DF-478EF531EDD3}" destId="{0186AA3A-EF10-4717-A0DD-305F66BF79F8}" srcOrd="0" destOrd="0" presId="urn:microsoft.com/office/officeart/2005/8/layout/arrow2"/>
    <dgm:cxn modelId="{B3C8C21E-2507-41CD-A861-B03D966B46C8}" type="presParOf" srcId="{1E7AEACF-30E5-4CCC-83DF-478EF531EDD3}" destId="{3A9A5FDA-0914-451E-B7B7-E7AF070A3542}" srcOrd="1" destOrd="0" presId="urn:microsoft.com/office/officeart/2005/8/layout/arrow2"/>
    <dgm:cxn modelId="{43F1227E-DCE8-41C6-A0A9-7C33E518F37B}" type="presParOf" srcId="{3A9A5FDA-0914-451E-B7B7-E7AF070A3542}" destId="{0F193A92-E329-4C0C-8319-2CD8273C36B0}" srcOrd="0" destOrd="0" presId="urn:microsoft.com/office/officeart/2005/8/layout/arrow2"/>
    <dgm:cxn modelId="{64109ABC-D670-4DFC-BC0F-6634D805363A}" type="presParOf" srcId="{3A9A5FDA-0914-451E-B7B7-E7AF070A3542}" destId="{86D551E3-849D-4E92-A0CB-32EEE59B5451}" srcOrd="1" destOrd="0" presId="urn:microsoft.com/office/officeart/2005/8/layout/arrow2"/>
    <dgm:cxn modelId="{5CF0DD51-B779-49FF-B888-1342008F3D96}" type="presParOf" srcId="{3A9A5FDA-0914-451E-B7B7-E7AF070A3542}" destId="{AF9837F0-4BCA-4EC3-A3F1-87D68C85619A}" srcOrd="2" destOrd="0" presId="urn:microsoft.com/office/officeart/2005/8/layout/arrow2"/>
    <dgm:cxn modelId="{4DFAC3A8-3AC9-4B28-B41B-8C0CA407B45E}" type="presParOf" srcId="{3A9A5FDA-0914-451E-B7B7-E7AF070A3542}" destId="{EB2E5E8C-0B66-4A36-8823-CF1DD420E6DB}" srcOrd="3" destOrd="0" presId="urn:microsoft.com/office/officeart/2005/8/layout/arrow2"/>
    <dgm:cxn modelId="{6EC2C67A-0DCE-4C4C-A5CD-9CB01B60C38A}" type="presParOf" srcId="{3A9A5FDA-0914-451E-B7B7-E7AF070A3542}" destId="{6F6423A8-D81E-479C-A3A2-A3160D4D6DC4}" srcOrd="4" destOrd="0" presId="urn:microsoft.com/office/officeart/2005/8/layout/arrow2"/>
    <dgm:cxn modelId="{B6D93CED-D4AA-4F9E-8296-FF42251C023F}" type="presParOf" srcId="{3A9A5FDA-0914-451E-B7B7-E7AF070A3542}" destId="{BA191733-C042-44AE-99B3-D2AF8ECF3949}" srcOrd="5" destOrd="0" presId="urn:microsoft.com/office/officeart/2005/8/layout/arrow2"/>
    <dgm:cxn modelId="{521CF067-35B4-4EC1-B06A-110098E75FA3}" type="presParOf" srcId="{3A9A5FDA-0914-451E-B7B7-E7AF070A3542}" destId="{990B35E6-674A-49B8-BDEC-24B87DDC8E7D}" srcOrd="6" destOrd="0" presId="urn:microsoft.com/office/officeart/2005/8/layout/arrow2"/>
    <dgm:cxn modelId="{17DEF007-CA8C-4E36-A279-2A29093B22EF}" type="presParOf" srcId="{3A9A5FDA-0914-451E-B7B7-E7AF070A3542}" destId="{8F6337AB-5E90-4E5E-9776-0DC29AC3DD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E346E-56DD-4A27-AA54-D0C353B09833}" type="doc">
      <dgm:prSet loTypeId="urn:microsoft.com/office/officeart/2005/8/layout/lProcess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A2491B10-1776-44FA-93E3-0124821F6881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dirty="0" err="1" smtClean="0"/>
            <a:t>Objetivos</a:t>
          </a:r>
          <a:endParaRPr lang="pt-PT" b="1" dirty="0" smtClean="0"/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b="1" dirty="0"/>
        </a:p>
      </dgm:t>
    </dgm:pt>
    <dgm:pt modelId="{743FE216-A899-4F6F-ACE7-603EAA867961}" type="parTrans" cxnId="{41C4D3FF-486E-408E-94C8-2832ED54989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3A909633-60FF-476A-9496-FAC88A0CED8F}" type="sibTrans" cxnId="{41C4D3FF-486E-408E-94C8-2832ED54989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FACE56E0-1C6A-445E-ABB4-5440750DA596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PT" sz="1200" b="1" dirty="0" smtClean="0"/>
            <a:t>Comunicação  em painel sobre um tema</a:t>
          </a:r>
        </a:p>
        <a:p>
          <a:r>
            <a:rPr lang="pt-PT" sz="1200" b="1" dirty="0" smtClean="0"/>
            <a:t>relacionado com as matérias da UC</a:t>
          </a:r>
        </a:p>
        <a:p>
          <a:endParaRPr lang="pt-PT" sz="1200" b="1" dirty="0"/>
        </a:p>
      </dgm:t>
    </dgm:pt>
    <dgm:pt modelId="{86138150-C18B-46B5-9CD2-96E2C43781EF}" type="parTrans" cxnId="{F46D6D0E-8FE7-40EC-94F4-ABEE8C6E7529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C13E1077-5AFF-4ABC-AE88-86E39A96645E}" type="sibTrans" cxnId="{F46D6D0E-8FE7-40EC-94F4-ABEE8C6E7529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911A4D95-CB2F-48CD-B98E-21AE599FA274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PT" sz="900" b="1" dirty="0" smtClean="0"/>
            <a:t>- Pesquisa bibliográfica </a:t>
          </a:r>
        </a:p>
        <a:p>
          <a:r>
            <a:rPr lang="pt-PT" sz="900" b="1" dirty="0" smtClean="0"/>
            <a:t>- Elaboração e submissão do resumo</a:t>
          </a:r>
        </a:p>
        <a:p>
          <a:r>
            <a:rPr lang="pt-PT" sz="900" b="1" dirty="0" smtClean="0"/>
            <a:t>- Elaboração do painel</a:t>
          </a:r>
        </a:p>
        <a:p>
          <a:r>
            <a:rPr lang="pt-PT" sz="900" b="1" dirty="0" smtClean="0"/>
            <a:t>- Elaboração do “livro de resumos”</a:t>
          </a:r>
        </a:p>
        <a:p>
          <a:endParaRPr lang="pt-PT" sz="900" b="1" dirty="0" smtClean="0"/>
        </a:p>
        <a:p>
          <a:r>
            <a:rPr lang="pt-PT" sz="900" b="1" dirty="0" smtClean="0"/>
            <a:t>Comissão Organizadora</a:t>
          </a:r>
        </a:p>
        <a:p>
          <a:r>
            <a:rPr lang="pt-PT" sz="900" b="1" dirty="0" smtClean="0"/>
            <a:t>(envolvendo Docentes e Estudantes) </a:t>
          </a:r>
          <a:endParaRPr lang="pt-PT" sz="900" b="1" dirty="0"/>
        </a:p>
      </dgm:t>
    </dgm:pt>
    <dgm:pt modelId="{F55E3BDC-7055-487D-8AF5-797F5D9469A2}" type="parTrans" cxnId="{06349206-B136-4F0A-8D9E-5555F5F7FD30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43D8D65B-65F0-440D-BF92-6E5BACBFACF4}" type="sibTrans" cxnId="{06349206-B136-4F0A-8D9E-5555F5F7FD30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E4DDEF7A-D26B-480A-871F-98C7937A4A17}">
      <dgm:prSet phldrT="[Texto]"/>
      <dgm:spPr/>
      <dgm:t>
        <a:bodyPr tIns="0"/>
        <a:lstStyle/>
        <a:p>
          <a:r>
            <a:rPr lang="pt-PT" b="1" dirty="0" smtClean="0"/>
            <a:t>Funcionamento</a:t>
          </a:r>
          <a:endParaRPr lang="pt-PT" b="1" dirty="0"/>
        </a:p>
      </dgm:t>
    </dgm:pt>
    <dgm:pt modelId="{B02341DB-210B-4BDF-B57D-F0362EC38A41}" type="parTrans" cxnId="{7FBD1A16-6B7D-40AA-AF90-EEF21CB13F9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7CC47974-BEE7-48E5-ABD4-7985CA43EAFC}" type="sibTrans" cxnId="{7FBD1A16-6B7D-40AA-AF90-EEF21CB13F9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8DC4396E-3FD5-428A-B7C2-3C7103B97175}">
      <dgm:prSet phldrT="[Texto]"/>
      <dgm:spPr>
        <a:solidFill>
          <a:srgbClr val="0070C0"/>
        </a:solidFill>
      </dgm:spPr>
      <dgm:t>
        <a:bodyPr/>
        <a:lstStyle/>
        <a:p>
          <a:r>
            <a:rPr lang="pt-PT" b="1" dirty="0" smtClean="0"/>
            <a:t>3 Autores/Estudantes por comunicação em painel</a:t>
          </a:r>
          <a:endParaRPr lang="pt-PT" b="1" dirty="0"/>
        </a:p>
      </dgm:t>
    </dgm:pt>
    <dgm:pt modelId="{7B5E7E45-2313-4E9F-957C-586801F76486}" type="parTrans" cxnId="{67AE1BB9-FFD2-4168-99DE-F75B5B1220C9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D8C18D7E-2C16-4E9D-80C0-56B398B98166}" type="sibTrans" cxnId="{67AE1BB9-FFD2-4168-99DE-F75B5B1220C9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47FA6E7E-8CB2-4D86-B7A3-A76250DAF91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dirty="0" smtClean="0"/>
            <a:t>Duas semanas </a:t>
          </a:r>
          <a:r>
            <a:rPr lang="pt-PT" b="1" dirty="0" smtClean="0"/>
            <a:t>de aulas teórico-práticas destinadas às Jornadas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b="1" dirty="0"/>
        </a:p>
      </dgm:t>
    </dgm:pt>
    <dgm:pt modelId="{05F55A93-AEFC-4B3C-AD31-60C4A3D99036}" type="parTrans" cxnId="{7B451160-5573-48E4-8C05-9F162ACD22A3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A204E5D3-5C38-4610-B3C6-8FDF414E1EB4}" type="sibTrans" cxnId="{7B451160-5573-48E4-8C05-9F162ACD22A3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D14C8C51-18A2-4E96-9BE7-45CB6444311D}">
      <dgm:prSet phldrT="[Texto]"/>
      <dgm:spPr/>
      <dgm:t>
        <a:bodyPr/>
        <a:lstStyle/>
        <a:p>
          <a:r>
            <a:rPr lang="pt-PT" b="1" dirty="0" smtClean="0"/>
            <a:t>Seleção </a:t>
          </a:r>
          <a:r>
            <a:rPr lang="pt-PT" b="1" u="none" dirty="0" smtClean="0"/>
            <a:t>do tema </a:t>
          </a:r>
          <a:r>
            <a:rPr lang="pt-PT" b="1" dirty="0" smtClean="0"/>
            <a:t>por sorteio </a:t>
          </a:r>
          <a:endParaRPr lang="pt-PT" b="1" dirty="0"/>
        </a:p>
      </dgm:t>
    </dgm:pt>
    <dgm:pt modelId="{EF1A3A16-6BC1-47D9-BF15-B88DBF424400}" type="sibTrans" cxnId="{5A911054-3D1B-4358-B6DE-00246D04D140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1FB327AE-8BD5-47DB-AEED-62617CA292B2}" type="parTrans" cxnId="{5A911054-3D1B-4358-B6DE-00246D04D140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6FB1ADEB-24CD-4192-BF27-D796C23CAF06}">
      <dgm:prSet phldrT="[Texto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PT" b="1" dirty="0" smtClean="0"/>
            <a:t>Classificação</a:t>
          </a:r>
        </a:p>
        <a:p>
          <a:endParaRPr lang="pt-PT" b="1" dirty="0"/>
        </a:p>
      </dgm:t>
    </dgm:pt>
    <dgm:pt modelId="{7D407D4E-F5FF-44A8-917A-A38AA22858FE}" type="parTrans" cxnId="{4EBA0735-3944-4EBE-B2FD-FCC7409F0190}">
      <dgm:prSet/>
      <dgm:spPr/>
      <dgm:t>
        <a:bodyPr/>
        <a:lstStyle/>
        <a:p>
          <a:endParaRPr lang="en-US"/>
        </a:p>
      </dgm:t>
    </dgm:pt>
    <dgm:pt modelId="{F7011454-1C48-488D-B4CE-7E30FB13302B}" type="sibTrans" cxnId="{4EBA0735-3944-4EBE-B2FD-FCC7409F0190}">
      <dgm:prSet/>
      <dgm:spPr/>
      <dgm:t>
        <a:bodyPr/>
        <a:lstStyle/>
        <a:p>
          <a:endParaRPr lang="en-US"/>
        </a:p>
      </dgm:t>
    </dgm:pt>
    <dgm:pt modelId="{64649918-64AF-4771-84B8-11CFB1E107BB}">
      <dgm:prSet phldrT="[Texto]"/>
      <dgm:spPr>
        <a:solidFill>
          <a:srgbClr val="7030A0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PT" b="1" dirty="0" smtClean="0"/>
            <a:t>Avaliação distribuída: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PT" b="1" dirty="0" smtClean="0"/>
            <a:t>20%</a:t>
          </a:r>
          <a:endParaRPr lang="pt-PT" b="1" dirty="0"/>
        </a:p>
      </dgm:t>
    </dgm:pt>
    <dgm:pt modelId="{5D9884F4-4A89-4BC9-89D6-4495AB0689CE}" type="parTrans" cxnId="{37714F90-BDAF-443F-974E-6755627312D1}">
      <dgm:prSet/>
      <dgm:spPr/>
      <dgm:t>
        <a:bodyPr/>
        <a:lstStyle/>
        <a:p>
          <a:endParaRPr lang="en-US"/>
        </a:p>
      </dgm:t>
    </dgm:pt>
    <dgm:pt modelId="{500FA16A-EC9F-407F-B785-CCBD17C41EA8}" type="sibTrans" cxnId="{37714F90-BDAF-443F-974E-6755627312D1}">
      <dgm:prSet/>
      <dgm:spPr/>
      <dgm:t>
        <a:bodyPr/>
        <a:lstStyle/>
        <a:p>
          <a:endParaRPr lang="en-US"/>
        </a:p>
      </dgm:t>
    </dgm:pt>
    <dgm:pt modelId="{1982A052-60FD-4BB1-966D-3D1F86AB5257}">
      <dgm:prSet phldrT="[Texto]"/>
      <dgm:spPr>
        <a:solidFill>
          <a:srgbClr val="7030A0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PT" b="1" dirty="0" smtClean="0"/>
            <a:t>Júri: Docentes da UC e Docentes de áreas complementares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PT" b="1" dirty="0" smtClean="0"/>
            <a:t>(júri “cego”)</a:t>
          </a:r>
        </a:p>
        <a:p>
          <a:endParaRPr lang="pt-PT" b="1" dirty="0"/>
        </a:p>
      </dgm:t>
    </dgm:pt>
    <dgm:pt modelId="{94C2555A-DD24-4738-BCBF-39CC29CBD8BA}" type="parTrans" cxnId="{521B8B0B-5A4E-4A98-B570-A8DF95328ACA}">
      <dgm:prSet/>
      <dgm:spPr/>
      <dgm:t>
        <a:bodyPr/>
        <a:lstStyle/>
        <a:p>
          <a:endParaRPr lang="en-US"/>
        </a:p>
      </dgm:t>
    </dgm:pt>
    <dgm:pt modelId="{EBA723F3-3700-4807-8A1E-D8EE7090E27E}" type="sibTrans" cxnId="{521B8B0B-5A4E-4A98-B570-A8DF95328ACA}">
      <dgm:prSet/>
      <dgm:spPr/>
      <dgm:t>
        <a:bodyPr/>
        <a:lstStyle/>
        <a:p>
          <a:endParaRPr lang="en-US"/>
        </a:p>
      </dgm:t>
    </dgm:pt>
    <dgm:pt modelId="{82DB17BC-DFE6-4695-A12D-1EE14F4D4A9C}" type="pres">
      <dgm:prSet presAssocID="{482E346E-56DD-4A27-AA54-D0C353B098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5532A86-B186-4A43-9D55-429311B62559}" type="pres">
      <dgm:prSet presAssocID="{A2491B10-1776-44FA-93E3-0124821F6881}" presName="compNode" presStyleCnt="0"/>
      <dgm:spPr/>
    </dgm:pt>
    <dgm:pt modelId="{8DA6024B-5319-4817-B7F4-4C1E24BB6320}" type="pres">
      <dgm:prSet presAssocID="{A2491B10-1776-44FA-93E3-0124821F6881}" presName="aNode" presStyleLbl="bgShp" presStyleIdx="0" presStyleCnt="3" custLinFactX="-100000" custLinFactNeighborX="-148574" custLinFactNeighborY="40106"/>
      <dgm:spPr/>
      <dgm:t>
        <a:bodyPr/>
        <a:lstStyle/>
        <a:p>
          <a:endParaRPr lang="pt-PT"/>
        </a:p>
      </dgm:t>
    </dgm:pt>
    <dgm:pt modelId="{FB9D9223-82D6-4290-9ED1-23796A52D88E}" type="pres">
      <dgm:prSet presAssocID="{A2491B10-1776-44FA-93E3-0124821F6881}" presName="textNode" presStyleLbl="bgShp" presStyleIdx="0" presStyleCnt="3"/>
      <dgm:spPr/>
      <dgm:t>
        <a:bodyPr/>
        <a:lstStyle/>
        <a:p>
          <a:endParaRPr lang="pt-PT"/>
        </a:p>
      </dgm:t>
    </dgm:pt>
    <dgm:pt modelId="{C7437B0F-A3D5-44EC-A565-802D7D56358F}" type="pres">
      <dgm:prSet presAssocID="{A2491B10-1776-44FA-93E3-0124821F6881}" presName="compChildNode" presStyleCnt="0"/>
      <dgm:spPr/>
    </dgm:pt>
    <dgm:pt modelId="{71B6D0B9-64B0-44B0-A189-1629958AAD66}" type="pres">
      <dgm:prSet presAssocID="{A2491B10-1776-44FA-93E3-0124821F6881}" presName="theInnerList" presStyleCnt="0"/>
      <dgm:spPr/>
    </dgm:pt>
    <dgm:pt modelId="{262DB70E-CD94-4047-9530-FB1E0EB20A50}" type="pres">
      <dgm:prSet presAssocID="{FACE56E0-1C6A-445E-ABB4-5440750DA596}" presName="childNode" presStyleLbl="node1" presStyleIdx="0" presStyleCnt="7" custLinFactY="-23739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6D2AAF-4501-4845-B790-28089B88DB2C}" type="pres">
      <dgm:prSet presAssocID="{FACE56E0-1C6A-445E-ABB4-5440750DA596}" presName="aSpace2" presStyleCnt="0"/>
      <dgm:spPr/>
    </dgm:pt>
    <dgm:pt modelId="{FE8306A4-0ED9-4DD3-89F6-50458865C544}" type="pres">
      <dgm:prSet presAssocID="{911A4D95-CB2F-48CD-B98E-21AE599FA274}" presName="childNode" presStyleLbl="node1" presStyleIdx="1" presStyleCnt="7" custLinFactY="-23739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E7826F-F50B-4138-B5AD-00FFF83CDFEE}" type="pres">
      <dgm:prSet presAssocID="{A2491B10-1776-44FA-93E3-0124821F6881}" presName="aSpace" presStyleCnt="0"/>
      <dgm:spPr/>
    </dgm:pt>
    <dgm:pt modelId="{D281011C-E2A4-4D25-BD5E-209D97A0E92B}" type="pres">
      <dgm:prSet presAssocID="{E4DDEF7A-D26B-480A-871F-98C7937A4A17}" presName="compNode" presStyleCnt="0"/>
      <dgm:spPr/>
    </dgm:pt>
    <dgm:pt modelId="{A19B18AB-CDD0-48E7-A507-1201D7C3A40B}" type="pres">
      <dgm:prSet presAssocID="{E4DDEF7A-D26B-480A-871F-98C7937A4A17}" presName="aNode" presStyleLbl="bgShp" presStyleIdx="1" presStyleCnt="3"/>
      <dgm:spPr/>
      <dgm:t>
        <a:bodyPr/>
        <a:lstStyle/>
        <a:p>
          <a:endParaRPr lang="pt-PT"/>
        </a:p>
      </dgm:t>
    </dgm:pt>
    <dgm:pt modelId="{F78A4194-9341-4CC1-B8A5-7EB1452B239D}" type="pres">
      <dgm:prSet presAssocID="{E4DDEF7A-D26B-480A-871F-98C7937A4A17}" presName="textNode" presStyleLbl="bgShp" presStyleIdx="1" presStyleCnt="3"/>
      <dgm:spPr/>
      <dgm:t>
        <a:bodyPr/>
        <a:lstStyle/>
        <a:p>
          <a:endParaRPr lang="pt-PT"/>
        </a:p>
      </dgm:t>
    </dgm:pt>
    <dgm:pt modelId="{0260E49E-DD1A-4667-9AFC-D4F01BC13613}" type="pres">
      <dgm:prSet presAssocID="{E4DDEF7A-D26B-480A-871F-98C7937A4A17}" presName="compChildNode" presStyleCnt="0"/>
      <dgm:spPr/>
    </dgm:pt>
    <dgm:pt modelId="{0C448DA1-3CB4-4FE9-A717-EE3CB3C58522}" type="pres">
      <dgm:prSet presAssocID="{E4DDEF7A-D26B-480A-871F-98C7937A4A17}" presName="theInnerList" presStyleCnt="0"/>
      <dgm:spPr/>
    </dgm:pt>
    <dgm:pt modelId="{2A606B71-86E5-4F95-B386-06B28FD28559}" type="pres">
      <dgm:prSet presAssocID="{8DC4396E-3FD5-428A-B7C2-3C7103B97175}" presName="childNode" presStyleLbl="node1" presStyleIdx="2" presStyleCnt="7" custLinFactY="-44555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CE133D-2A75-4845-9DDF-AEA0C86DE6EA}" type="pres">
      <dgm:prSet presAssocID="{8DC4396E-3FD5-428A-B7C2-3C7103B97175}" presName="aSpace2" presStyleCnt="0"/>
      <dgm:spPr/>
    </dgm:pt>
    <dgm:pt modelId="{0E43219F-DDE0-4B3A-8937-4A63115E40F4}" type="pres">
      <dgm:prSet presAssocID="{D14C8C51-18A2-4E96-9BE7-45CB6444311D}" presName="childNode" presStyleLbl="node1" presStyleIdx="3" presStyleCnt="7" custLinFactY="-44555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A6EA60-D661-41E7-9039-96D0BD92D3A0}" type="pres">
      <dgm:prSet presAssocID="{D14C8C51-18A2-4E96-9BE7-45CB6444311D}" presName="aSpace2" presStyleCnt="0"/>
      <dgm:spPr/>
    </dgm:pt>
    <dgm:pt modelId="{281BC4F4-BA01-457F-9910-91B46173756B}" type="pres">
      <dgm:prSet presAssocID="{47FA6E7E-8CB2-4D86-B7A3-A76250DAF917}" presName="childNode" presStyleLbl="node1" presStyleIdx="4" presStyleCnt="7" custLinFactY="-44555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6246E8-CB04-444C-92F3-7DFF9BFB2148}" type="pres">
      <dgm:prSet presAssocID="{E4DDEF7A-D26B-480A-871F-98C7937A4A17}" presName="aSpace" presStyleCnt="0"/>
      <dgm:spPr/>
    </dgm:pt>
    <dgm:pt modelId="{B5D2705C-E8EB-438A-AC3E-E614C8055D30}" type="pres">
      <dgm:prSet presAssocID="{6FB1ADEB-24CD-4192-BF27-D796C23CAF06}" presName="compNode" presStyleCnt="0"/>
      <dgm:spPr/>
    </dgm:pt>
    <dgm:pt modelId="{75787D23-0F81-4125-9300-0BE98ED85E7A}" type="pres">
      <dgm:prSet presAssocID="{6FB1ADEB-24CD-4192-BF27-D796C23CAF06}" presName="aNode" presStyleLbl="bgShp" presStyleIdx="2" presStyleCnt="3"/>
      <dgm:spPr/>
      <dgm:t>
        <a:bodyPr/>
        <a:lstStyle/>
        <a:p>
          <a:endParaRPr lang="en-US"/>
        </a:p>
      </dgm:t>
    </dgm:pt>
    <dgm:pt modelId="{0DEF3D31-0400-4B2A-B2DB-7208C3A91877}" type="pres">
      <dgm:prSet presAssocID="{6FB1ADEB-24CD-4192-BF27-D796C23CAF06}" presName="textNode" presStyleLbl="bgShp" presStyleIdx="2" presStyleCnt="3"/>
      <dgm:spPr/>
      <dgm:t>
        <a:bodyPr/>
        <a:lstStyle/>
        <a:p>
          <a:endParaRPr lang="en-US"/>
        </a:p>
      </dgm:t>
    </dgm:pt>
    <dgm:pt modelId="{EE35AF82-04CE-4610-9AF8-6F4C128D0E31}" type="pres">
      <dgm:prSet presAssocID="{6FB1ADEB-24CD-4192-BF27-D796C23CAF06}" presName="compChildNode" presStyleCnt="0"/>
      <dgm:spPr/>
    </dgm:pt>
    <dgm:pt modelId="{0A58E633-53FA-488B-A78C-96B3067284AD}" type="pres">
      <dgm:prSet presAssocID="{6FB1ADEB-24CD-4192-BF27-D796C23CAF06}" presName="theInnerList" presStyleCnt="0"/>
      <dgm:spPr/>
    </dgm:pt>
    <dgm:pt modelId="{BA44649D-8764-449D-9F7F-953DA85EA782}" type="pres">
      <dgm:prSet presAssocID="{64649918-64AF-4771-84B8-11CFB1E107BB}" presName="childNode" presStyleLbl="node1" presStyleIdx="5" presStyleCnt="7" custLinFactY="-237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7EE1-F627-43D2-BFD8-CFC678FC2563}" type="pres">
      <dgm:prSet presAssocID="{64649918-64AF-4771-84B8-11CFB1E107BB}" presName="aSpace2" presStyleCnt="0"/>
      <dgm:spPr/>
    </dgm:pt>
    <dgm:pt modelId="{A20075C2-0E29-4A8C-9E94-B92745D0B1A7}" type="pres">
      <dgm:prSet presAssocID="{1982A052-60FD-4BB1-966D-3D1F86AB5257}" presName="childNode" presStyleLbl="node1" presStyleIdx="6" presStyleCnt="7" custLinFactY="-237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F4AA1-9013-47A6-8F0C-239243573251}" type="presOf" srcId="{6FB1ADEB-24CD-4192-BF27-D796C23CAF06}" destId="{75787D23-0F81-4125-9300-0BE98ED85E7A}" srcOrd="0" destOrd="0" presId="urn:microsoft.com/office/officeart/2005/8/layout/lProcess2"/>
    <dgm:cxn modelId="{7B451160-5573-48E4-8C05-9F162ACD22A3}" srcId="{E4DDEF7A-D26B-480A-871F-98C7937A4A17}" destId="{47FA6E7E-8CB2-4D86-B7A3-A76250DAF917}" srcOrd="2" destOrd="0" parTransId="{05F55A93-AEFC-4B3C-AD31-60C4A3D99036}" sibTransId="{A204E5D3-5C38-4610-B3C6-8FDF414E1EB4}"/>
    <dgm:cxn modelId="{5CD2EA5D-7629-4C16-8BB2-5A24FA275D7A}" type="presOf" srcId="{64649918-64AF-4771-84B8-11CFB1E107BB}" destId="{BA44649D-8764-449D-9F7F-953DA85EA782}" srcOrd="0" destOrd="0" presId="urn:microsoft.com/office/officeart/2005/8/layout/lProcess2"/>
    <dgm:cxn modelId="{995E6925-FB00-4BBC-895C-4715308B6F0A}" type="presOf" srcId="{D14C8C51-18A2-4E96-9BE7-45CB6444311D}" destId="{0E43219F-DDE0-4B3A-8937-4A63115E40F4}" srcOrd="0" destOrd="0" presId="urn:microsoft.com/office/officeart/2005/8/layout/lProcess2"/>
    <dgm:cxn modelId="{4A233169-8AD2-437C-833D-783DBCCFB98B}" type="presOf" srcId="{1982A052-60FD-4BB1-966D-3D1F86AB5257}" destId="{A20075C2-0E29-4A8C-9E94-B92745D0B1A7}" srcOrd="0" destOrd="0" presId="urn:microsoft.com/office/officeart/2005/8/layout/lProcess2"/>
    <dgm:cxn modelId="{F46D6D0E-8FE7-40EC-94F4-ABEE8C6E7529}" srcId="{A2491B10-1776-44FA-93E3-0124821F6881}" destId="{FACE56E0-1C6A-445E-ABB4-5440750DA596}" srcOrd="0" destOrd="0" parTransId="{86138150-C18B-46B5-9CD2-96E2C43781EF}" sibTransId="{C13E1077-5AFF-4ABC-AE88-86E39A96645E}"/>
    <dgm:cxn modelId="{1C3F79AF-CB00-4286-8759-48E003C7253B}" type="presOf" srcId="{A2491B10-1776-44FA-93E3-0124821F6881}" destId="{8DA6024B-5319-4817-B7F4-4C1E24BB6320}" srcOrd="0" destOrd="0" presId="urn:microsoft.com/office/officeart/2005/8/layout/lProcess2"/>
    <dgm:cxn modelId="{EAAC43A5-6AA8-48E8-A1D0-D19293333CA3}" type="presOf" srcId="{6FB1ADEB-24CD-4192-BF27-D796C23CAF06}" destId="{0DEF3D31-0400-4B2A-B2DB-7208C3A91877}" srcOrd="1" destOrd="0" presId="urn:microsoft.com/office/officeart/2005/8/layout/lProcess2"/>
    <dgm:cxn modelId="{5F602DAC-CC69-4CFD-8B44-5BA8B5B02996}" type="presOf" srcId="{E4DDEF7A-D26B-480A-871F-98C7937A4A17}" destId="{A19B18AB-CDD0-48E7-A507-1201D7C3A40B}" srcOrd="0" destOrd="0" presId="urn:microsoft.com/office/officeart/2005/8/layout/lProcess2"/>
    <dgm:cxn modelId="{6878AC10-D633-428A-AA2A-435E36B5CDE1}" type="presOf" srcId="{E4DDEF7A-D26B-480A-871F-98C7937A4A17}" destId="{F78A4194-9341-4CC1-B8A5-7EB1452B239D}" srcOrd="1" destOrd="0" presId="urn:microsoft.com/office/officeart/2005/8/layout/lProcess2"/>
    <dgm:cxn modelId="{A239C5A8-FBFD-4855-9E66-8B746C735E45}" type="presOf" srcId="{8DC4396E-3FD5-428A-B7C2-3C7103B97175}" destId="{2A606B71-86E5-4F95-B386-06B28FD28559}" srcOrd="0" destOrd="0" presId="urn:microsoft.com/office/officeart/2005/8/layout/lProcess2"/>
    <dgm:cxn modelId="{67AE1BB9-FFD2-4168-99DE-F75B5B1220C9}" srcId="{E4DDEF7A-D26B-480A-871F-98C7937A4A17}" destId="{8DC4396E-3FD5-428A-B7C2-3C7103B97175}" srcOrd="0" destOrd="0" parTransId="{7B5E7E45-2313-4E9F-957C-586801F76486}" sibTransId="{D8C18D7E-2C16-4E9D-80C0-56B398B98166}"/>
    <dgm:cxn modelId="{521B8B0B-5A4E-4A98-B570-A8DF95328ACA}" srcId="{6FB1ADEB-24CD-4192-BF27-D796C23CAF06}" destId="{1982A052-60FD-4BB1-966D-3D1F86AB5257}" srcOrd="1" destOrd="0" parTransId="{94C2555A-DD24-4738-BCBF-39CC29CBD8BA}" sibTransId="{EBA723F3-3700-4807-8A1E-D8EE7090E27E}"/>
    <dgm:cxn modelId="{5A911054-3D1B-4358-B6DE-00246D04D140}" srcId="{E4DDEF7A-D26B-480A-871F-98C7937A4A17}" destId="{D14C8C51-18A2-4E96-9BE7-45CB6444311D}" srcOrd="1" destOrd="0" parTransId="{1FB327AE-8BD5-47DB-AEED-62617CA292B2}" sibTransId="{EF1A3A16-6BC1-47D9-BF15-B88DBF424400}"/>
    <dgm:cxn modelId="{4EBA0735-3944-4EBE-B2FD-FCC7409F0190}" srcId="{482E346E-56DD-4A27-AA54-D0C353B09833}" destId="{6FB1ADEB-24CD-4192-BF27-D796C23CAF06}" srcOrd="2" destOrd="0" parTransId="{7D407D4E-F5FF-44A8-917A-A38AA22858FE}" sibTransId="{F7011454-1C48-488D-B4CE-7E30FB13302B}"/>
    <dgm:cxn modelId="{37714F90-BDAF-443F-974E-6755627312D1}" srcId="{6FB1ADEB-24CD-4192-BF27-D796C23CAF06}" destId="{64649918-64AF-4771-84B8-11CFB1E107BB}" srcOrd="0" destOrd="0" parTransId="{5D9884F4-4A89-4BC9-89D6-4495AB0689CE}" sibTransId="{500FA16A-EC9F-407F-B785-CCBD17C41EA8}"/>
    <dgm:cxn modelId="{06349206-B136-4F0A-8D9E-5555F5F7FD30}" srcId="{A2491B10-1776-44FA-93E3-0124821F6881}" destId="{911A4D95-CB2F-48CD-B98E-21AE599FA274}" srcOrd="1" destOrd="0" parTransId="{F55E3BDC-7055-487D-8AF5-797F5D9469A2}" sibTransId="{43D8D65B-65F0-440D-BF92-6E5BACBFACF4}"/>
    <dgm:cxn modelId="{8C36F190-22E9-4ED2-A896-1C5F806CE081}" type="presOf" srcId="{911A4D95-CB2F-48CD-B98E-21AE599FA274}" destId="{FE8306A4-0ED9-4DD3-89F6-50458865C544}" srcOrd="0" destOrd="0" presId="urn:microsoft.com/office/officeart/2005/8/layout/lProcess2"/>
    <dgm:cxn modelId="{432F83B8-BDBB-4075-A344-5D157B69B052}" type="presOf" srcId="{A2491B10-1776-44FA-93E3-0124821F6881}" destId="{FB9D9223-82D6-4290-9ED1-23796A52D88E}" srcOrd="1" destOrd="0" presId="urn:microsoft.com/office/officeart/2005/8/layout/lProcess2"/>
    <dgm:cxn modelId="{8C5681FC-588D-4141-9BAB-2D5F07545C82}" type="presOf" srcId="{47FA6E7E-8CB2-4D86-B7A3-A76250DAF917}" destId="{281BC4F4-BA01-457F-9910-91B46173756B}" srcOrd="0" destOrd="0" presId="urn:microsoft.com/office/officeart/2005/8/layout/lProcess2"/>
    <dgm:cxn modelId="{41C4D3FF-486E-408E-94C8-2832ED549896}" srcId="{482E346E-56DD-4A27-AA54-D0C353B09833}" destId="{A2491B10-1776-44FA-93E3-0124821F6881}" srcOrd="0" destOrd="0" parTransId="{743FE216-A899-4F6F-ACE7-603EAA867961}" sibTransId="{3A909633-60FF-476A-9496-FAC88A0CED8F}"/>
    <dgm:cxn modelId="{7FBD1A16-6B7D-40AA-AF90-EEF21CB13F96}" srcId="{482E346E-56DD-4A27-AA54-D0C353B09833}" destId="{E4DDEF7A-D26B-480A-871F-98C7937A4A17}" srcOrd="1" destOrd="0" parTransId="{B02341DB-210B-4BDF-B57D-F0362EC38A41}" sibTransId="{7CC47974-BEE7-48E5-ABD4-7985CA43EAFC}"/>
    <dgm:cxn modelId="{277B6A29-401C-4CC9-AB07-B3B6C7714144}" type="presOf" srcId="{482E346E-56DD-4A27-AA54-D0C353B09833}" destId="{82DB17BC-DFE6-4695-A12D-1EE14F4D4A9C}" srcOrd="0" destOrd="0" presId="urn:microsoft.com/office/officeart/2005/8/layout/lProcess2"/>
    <dgm:cxn modelId="{1D2747B6-60C7-432A-A2D1-CBA796003EF4}" type="presOf" srcId="{FACE56E0-1C6A-445E-ABB4-5440750DA596}" destId="{262DB70E-CD94-4047-9530-FB1E0EB20A50}" srcOrd="0" destOrd="0" presId="urn:microsoft.com/office/officeart/2005/8/layout/lProcess2"/>
    <dgm:cxn modelId="{11CE07CA-300B-4DF9-868D-1BA18F32DA1B}" type="presParOf" srcId="{82DB17BC-DFE6-4695-A12D-1EE14F4D4A9C}" destId="{35532A86-B186-4A43-9D55-429311B62559}" srcOrd="0" destOrd="0" presId="urn:microsoft.com/office/officeart/2005/8/layout/lProcess2"/>
    <dgm:cxn modelId="{F90A6DC5-5A1D-497C-A57D-5EDB8CABDF8C}" type="presParOf" srcId="{35532A86-B186-4A43-9D55-429311B62559}" destId="{8DA6024B-5319-4817-B7F4-4C1E24BB6320}" srcOrd="0" destOrd="0" presId="urn:microsoft.com/office/officeart/2005/8/layout/lProcess2"/>
    <dgm:cxn modelId="{16B2B6A7-5910-43FC-BD48-7F7BC843CFC6}" type="presParOf" srcId="{35532A86-B186-4A43-9D55-429311B62559}" destId="{FB9D9223-82D6-4290-9ED1-23796A52D88E}" srcOrd="1" destOrd="0" presId="urn:microsoft.com/office/officeart/2005/8/layout/lProcess2"/>
    <dgm:cxn modelId="{C2043150-1A9F-44B7-B873-EA9CADE387D8}" type="presParOf" srcId="{35532A86-B186-4A43-9D55-429311B62559}" destId="{C7437B0F-A3D5-44EC-A565-802D7D56358F}" srcOrd="2" destOrd="0" presId="urn:microsoft.com/office/officeart/2005/8/layout/lProcess2"/>
    <dgm:cxn modelId="{4357DCF8-DC3A-44A0-99AD-E4A525D2A266}" type="presParOf" srcId="{C7437B0F-A3D5-44EC-A565-802D7D56358F}" destId="{71B6D0B9-64B0-44B0-A189-1629958AAD66}" srcOrd="0" destOrd="0" presId="urn:microsoft.com/office/officeart/2005/8/layout/lProcess2"/>
    <dgm:cxn modelId="{525E98D9-851A-429B-9B4A-E2F5A753EE90}" type="presParOf" srcId="{71B6D0B9-64B0-44B0-A189-1629958AAD66}" destId="{262DB70E-CD94-4047-9530-FB1E0EB20A50}" srcOrd="0" destOrd="0" presId="urn:microsoft.com/office/officeart/2005/8/layout/lProcess2"/>
    <dgm:cxn modelId="{741864AB-64CB-42FE-BB5F-7FEAA0849A2B}" type="presParOf" srcId="{71B6D0B9-64B0-44B0-A189-1629958AAD66}" destId="{026D2AAF-4501-4845-B790-28089B88DB2C}" srcOrd="1" destOrd="0" presId="urn:microsoft.com/office/officeart/2005/8/layout/lProcess2"/>
    <dgm:cxn modelId="{A2A920FC-96FA-4FE6-ABE9-06DB4381DF31}" type="presParOf" srcId="{71B6D0B9-64B0-44B0-A189-1629958AAD66}" destId="{FE8306A4-0ED9-4DD3-89F6-50458865C544}" srcOrd="2" destOrd="0" presId="urn:microsoft.com/office/officeart/2005/8/layout/lProcess2"/>
    <dgm:cxn modelId="{5AB4FB91-B7AD-4558-B753-406CE2BBE32D}" type="presParOf" srcId="{82DB17BC-DFE6-4695-A12D-1EE14F4D4A9C}" destId="{2BE7826F-F50B-4138-B5AD-00FFF83CDFEE}" srcOrd="1" destOrd="0" presId="urn:microsoft.com/office/officeart/2005/8/layout/lProcess2"/>
    <dgm:cxn modelId="{32A97D75-B28A-4741-9176-D84C738B106D}" type="presParOf" srcId="{82DB17BC-DFE6-4695-A12D-1EE14F4D4A9C}" destId="{D281011C-E2A4-4D25-BD5E-209D97A0E92B}" srcOrd="2" destOrd="0" presId="urn:microsoft.com/office/officeart/2005/8/layout/lProcess2"/>
    <dgm:cxn modelId="{5FA9A18F-72B4-4D01-B12C-E21E65F8D06F}" type="presParOf" srcId="{D281011C-E2A4-4D25-BD5E-209D97A0E92B}" destId="{A19B18AB-CDD0-48E7-A507-1201D7C3A40B}" srcOrd="0" destOrd="0" presId="urn:microsoft.com/office/officeart/2005/8/layout/lProcess2"/>
    <dgm:cxn modelId="{F5FFFDDD-05B7-4CCB-B804-3DD747089045}" type="presParOf" srcId="{D281011C-E2A4-4D25-BD5E-209D97A0E92B}" destId="{F78A4194-9341-4CC1-B8A5-7EB1452B239D}" srcOrd="1" destOrd="0" presId="urn:microsoft.com/office/officeart/2005/8/layout/lProcess2"/>
    <dgm:cxn modelId="{EF71DEEC-6CC6-4CA8-955C-02F1BB8E5849}" type="presParOf" srcId="{D281011C-E2A4-4D25-BD5E-209D97A0E92B}" destId="{0260E49E-DD1A-4667-9AFC-D4F01BC13613}" srcOrd="2" destOrd="0" presId="urn:microsoft.com/office/officeart/2005/8/layout/lProcess2"/>
    <dgm:cxn modelId="{FCFF8466-2A72-4B65-A991-A5171D2E4C91}" type="presParOf" srcId="{0260E49E-DD1A-4667-9AFC-D4F01BC13613}" destId="{0C448DA1-3CB4-4FE9-A717-EE3CB3C58522}" srcOrd="0" destOrd="0" presId="urn:microsoft.com/office/officeart/2005/8/layout/lProcess2"/>
    <dgm:cxn modelId="{902EBDE8-AD86-485C-8CCE-72C3D91A20A8}" type="presParOf" srcId="{0C448DA1-3CB4-4FE9-A717-EE3CB3C58522}" destId="{2A606B71-86E5-4F95-B386-06B28FD28559}" srcOrd="0" destOrd="0" presId="urn:microsoft.com/office/officeart/2005/8/layout/lProcess2"/>
    <dgm:cxn modelId="{78FF71F6-A9C8-403C-87D2-564322A4F5B5}" type="presParOf" srcId="{0C448DA1-3CB4-4FE9-A717-EE3CB3C58522}" destId="{B6CE133D-2A75-4845-9DDF-AEA0C86DE6EA}" srcOrd="1" destOrd="0" presId="urn:microsoft.com/office/officeart/2005/8/layout/lProcess2"/>
    <dgm:cxn modelId="{C3AEE838-18A0-44C9-A78A-667369FFE618}" type="presParOf" srcId="{0C448DA1-3CB4-4FE9-A717-EE3CB3C58522}" destId="{0E43219F-DDE0-4B3A-8937-4A63115E40F4}" srcOrd="2" destOrd="0" presId="urn:microsoft.com/office/officeart/2005/8/layout/lProcess2"/>
    <dgm:cxn modelId="{E49F4B30-A660-4A88-8790-EAC46C1C0A8A}" type="presParOf" srcId="{0C448DA1-3CB4-4FE9-A717-EE3CB3C58522}" destId="{E0A6EA60-D661-41E7-9039-96D0BD92D3A0}" srcOrd="3" destOrd="0" presId="urn:microsoft.com/office/officeart/2005/8/layout/lProcess2"/>
    <dgm:cxn modelId="{297E05D4-D80F-4590-9969-A39196BB5D19}" type="presParOf" srcId="{0C448DA1-3CB4-4FE9-A717-EE3CB3C58522}" destId="{281BC4F4-BA01-457F-9910-91B46173756B}" srcOrd="4" destOrd="0" presId="urn:microsoft.com/office/officeart/2005/8/layout/lProcess2"/>
    <dgm:cxn modelId="{5D1FF2D0-56EA-4D2A-9E70-C3039F5692A0}" type="presParOf" srcId="{82DB17BC-DFE6-4695-A12D-1EE14F4D4A9C}" destId="{476246E8-CB04-444C-92F3-7DFF9BFB2148}" srcOrd="3" destOrd="0" presId="urn:microsoft.com/office/officeart/2005/8/layout/lProcess2"/>
    <dgm:cxn modelId="{7D9F7DB2-9659-43A5-B971-986B3F9DA171}" type="presParOf" srcId="{82DB17BC-DFE6-4695-A12D-1EE14F4D4A9C}" destId="{B5D2705C-E8EB-438A-AC3E-E614C8055D30}" srcOrd="4" destOrd="0" presId="urn:microsoft.com/office/officeart/2005/8/layout/lProcess2"/>
    <dgm:cxn modelId="{81687870-61B4-4753-8538-4E13BED2C699}" type="presParOf" srcId="{B5D2705C-E8EB-438A-AC3E-E614C8055D30}" destId="{75787D23-0F81-4125-9300-0BE98ED85E7A}" srcOrd="0" destOrd="0" presId="urn:microsoft.com/office/officeart/2005/8/layout/lProcess2"/>
    <dgm:cxn modelId="{DB8938E9-9D71-41F3-B5CF-04E908F20EC8}" type="presParOf" srcId="{B5D2705C-E8EB-438A-AC3E-E614C8055D30}" destId="{0DEF3D31-0400-4B2A-B2DB-7208C3A91877}" srcOrd="1" destOrd="0" presId="urn:microsoft.com/office/officeart/2005/8/layout/lProcess2"/>
    <dgm:cxn modelId="{E337A3EF-3452-4C02-87FD-D8F002F92AB2}" type="presParOf" srcId="{B5D2705C-E8EB-438A-AC3E-E614C8055D30}" destId="{EE35AF82-04CE-4610-9AF8-6F4C128D0E31}" srcOrd="2" destOrd="0" presId="urn:microsoft.com/office/officeart/2005/8/layout/lProcess2"/>
    <dgm:cxn modelId="{DBAD88F2-2724-4DBD-B1BD-CF15BFEAD773}" type="presParOf" srcId="{EE35AF82-04CE-4610-9AF8-6F4C128D0E31}" destId="{0A58E633-53FA-488B-A78C-96B3067284AD}" srcOrd="0" destOrd="0" presId="urn:microsoft.com/office/officeart/2005/8/layout/lProcess2"/>
    <dgm:cxn modelId="{BDEFF523-F896-419A-A232-5F92C27BEF26}" type="presParOf" srcId="{0A58E633-53FA-488B-A78C-96B3067284AD}" destId="{BA44649D-8764-449D-9F7F-953DA85EA782}" srcOrd="0" destOrd="0" presId="urn:microsoft.com/office/officeart/2005/8/layout/lProcess2"/>
    <dgm:cxn modelId="{412EC7F4-9948-4CE6-BEFC-A11DB2DA7DB4}" type="presParOf" srcId="{0A58E633-53FA-488B-A78C-96B3067284AD}" destId="{1C327EE1-F627-43D2-BFD8-CFC678FC2563}" srcOrd="1" destOrd="0" presId="urn:microsoft.com/office/officeart/2005/8/layout/lProcess2"/>
    <dgm:cxn modelId="{D3D9904D-FEF6-407E-8EA6-41323D059698}" type="presParOf" srcId="{0A58E633-53FA-488B-A78C-96B3067284AD}" destId="{A20075C2-0E29-4A8C-9E94-B92745D0B1A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6AA3A-EF10-4717-A0DD-305F66BF79F8}">
      <dsp:nvSpPr>
        <dsp:cNvPr id="0" name=""/>
        <dsp:cNvSpPr/>
      </dsp:nvSpPr>
      <dsp:spPr>
        <a:xfrm>
          <a:off x="-3" y="0"/>
          <a:ext cx="9144006" cy="227488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3A92-E329-4C0C-8319-2CD8273C36B0}">
      <dsp:nvSpPr>
        <dsp:cNvPr id="0" name=""/>
        <dsp:cNvSpPr/>
      </dsp:nvSpPr>
      <dsp:spPr>
        <a:xfrm>
          <a:off x="599853" y="1830350"/>
          <a:ext cx="83715" cy="83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551E3-849D-4E92-A0CB-32EEE59B5451}">
      <dsp:nvSpPr>
        <dsp:cNvPr id="0" name=""/>
        <dsp:cNvSpPr/>
      </dsp:nvSpPr>
      <dsp:spPr>
        <a:xfrm>
          <a:off x="657907" y="1733460"/>
          <a:ext cx="1105781" cy="5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1998/99</a:t>
          </a:r>
          <a:endParaRPr lang="pt-PT" sz="1400" b="1" kern="1200" dirty="0"/>
        </a:p>
      </dsp:txBody>
      <dsp:txXfrm>
        <a:off x="657907" y="1733460"/>
        <a:ext cx="1105781" cy="541421"/>
      </dsp:txXfrm>
    </dsp:sp>
    <dsp:sp modelId="{AF9837F0-4BCA-4EC3-A3F1-87D68C85619A}">
      <dsp:nvSpPr>
        <dsp:cNvPr id="0" name=""/>
        <dsp:cNvSpPr/>
      </dsp:nvSpPr>
      <dsp:spPr>
        <a:xfrm>
          <a:off x="2338176" y="1246724"/>
          <a:ext cx="145592" cy="1455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5E8C-0B66-4A36-8823-CF1DD420E6DB}">
      <dsp:nvSpPr>
        <dsp:cNvPr id="0" name=""/>
        <dsp:cNvSpPr/>
      </dsp:nvSpPr>
      <dsp:spPr>
        <a:xfrm>
          <a:off x="2555780" y="1152132"/>
          <a:ext cx="764360" cy="103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2007/08</a:t>
          </a:r>
          <a:endParaRPr lang="pt-PT" sz="1400" b="1" kern="1200" dirty="0"/>
        </a:p>
      </dsp:txBody>
      <dsp:txXfrm>
        <a:off x="2555780" y="1152132"/>
        <a:ext cx="764360" cy="1039621"/>
      </dsp:txXfrm>
    </dsp:sp>
    <dsp:sp modelId="{6F6423A8-D81E-479C-A3A2-A3160D4D6DC4}">
      <dsp:nvSpPr>
        <dsp:cNvPr id="0" name=""/>
        <dsp:cNvSpPr/>
      </dsp:nvSpPr>
      <dsp:spPr>
        <a:xfrm>
          <a:off x="4716017" y="772549"/>
          <a:ext cx="192909" cy="19290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91733-C042-44AE-99B3-D2AF8ECF3949}">
      <dsp:nvSpPr>
        <dsp:cNvPr id="0" name=""/>
        <dsp:cNvSpPr/>
      </dsp:nvSpPr>
      <dsp:spPr>
        <a:xfrm>
          <a:off x="4887757" y="754369"/>
          <a:ext cx="764360" cy="140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1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2011/12</a:t>
          </a:r>
          <a:endParaRPr lang="pt-PT" sz="1400" b="1" kern="1200" dirty="0"/>
        </a:p>
      </dsp:txBody>
      <dsp:txXfrm>
        <a:off x="4887757" y="754369"/>
        <a:ext cx="764360" cy="1405877"/>
      </dsp:txXfrm>
    </dsp:sp>
    <dsp:sp modelId="{990B35E6-674A-49B8-BDEC-24B87DDC8E7D}">
      <dsp:nvSpPr>
        <dsp:cNvPr id="0" name=""/>
        <dsp:cNvSpPr/>
      </dsp:nvSpPr>
      <dsp:spPr>
        <a:xfrm>
          <a:off x="7592452" y="457895"/>
          <a:ext cx="258426" cy="258426"/>
        </a:xfrm>
        <a:prstGeom prst="ellipse">
          <a:avLst/>
        </a:prstGeom>
        <a:solidFill>
          <a:srgbClr val="BC1A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337AB-5E90-4E5E-9776-0DC29AC3DD79}">
      <dsp:nvSpPr>
        <dsp:cNvPr id="0" name=""/>
        <dsp:cNvSpPr/>
      </dsp:nvSpPr>
      <dsp:spPr>
        <a:xfrm>
          <a:off x="7768079" y="442058"/>
          <a:ext cx="764360" cy="163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3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2012/13</a:t>
          </a:r>
          <a:endParaRPr lang="pt-PT" sz="1400" b="1" kern="1200" dirty="0"/>
        </a:p>
      </dsp:txBody>
      <dsp:txXfrm>
        <a:off x="7768079" y="442058"/>
        <a:ext cx="764360" cy="163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024B-5319-4817-B7F4-4C1E24BB6320}">
      <dsp:nvSpPr>
        <dsp:cNvPr id="0" name=""/>
        <dsp:cNvSpPr/>
      </dsp:nvSpPr>
      <dsp:spPr>
        <a:xfrm>
          <a:off x="0" y="0"/>
          <a:ext cx="2368993" cy="5504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600" b="1" kern="1200" dirty="0" err="1" smtClean="0"/>
            <a:t>Objetivos</a:t>
          </a:r>
          <a:endParaRPr lang="pt-PT" sz="2600" b="1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600" b="1" kern="1200" dirty="0"/>
        </a:p>
      </dsp:txBody>
      <dsp:txXfrm>
        <a:off x="0" y="0"/>
        <a:ext cx="2368993" cy="1651248"/>
      </dsp:txXfrm>
    </dsp:sp>
    <dsp:sp modelId="{262DB70E-CD94-4047-9530-FB1E0EB20A50}">
      <dsp:nvSpPr>
        <dsp:cNvPr id="0" name=""/>
        <dsp:cNvSpPr/>
      </dsp:nvSpPr>
      <dsp:spPr>
        <a:xfrm>
          <a:off x="237810" y="1003573"/>
          <a:ext cx="1895194" cy="165957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Comunicação  em painel sobre um tema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relacionado com as matérias da UC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/>
        </a:p>
      </dsp:txBody>
      <dsp:txXfrm>
        <a:off x="286417" y="1052180"/>
        <a:ext cx="1797980" cy="1562365"/>
      </dsp:txXfrm>
    </dsp:sp>
    <dsp:sp modelId="{FE8306A4-0ED9-4DD3-89F6-50458865C544}">
      <dsp:nvSpPr>
        <dsp:cNvPr id="0" name=""/>
        <dsp:cNvSpPr/>
      </dsp:nvSpPr>
      <dsp:spPr>
        <a:xfrm>
          <a:off x="237810" y="2918472"/>
          <a:ext cx="1895194" cy="165957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- Pesquisa bibliográfica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- Elaboração e submissão do resumo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- Elaboração do painel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- Elaboração do “livro de resumos”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Comissão Organizadora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1" kern="1200" dirty="0" smtClean="0"/>
            <a:t>(envolvendo Docentes e Estudantes) </a:t>
          </a:r>
          <a:endParaRPr lang="pt-PT" sz="900" b="1" kern="1200" dirty="0"/>
        </a:p>
      </dsp:txBody>
      <dsp:txXfrm>
        <a:off x="286417" y="2967079"/>
        <a:ext cx="1797980" cy="1562365"/>
      </dsp:txXfrm>
    </dsp:sp>
    <dsp:sp modelId="{A19B18AB-CDD0-48E7-A507-1201D7C3A40B}">
      <dsp:nvSpPr>
        <dsp:cNvPr id="0" name=""/>
        <dsp:cNvSpPr/>
      </dsp:nvSpPr>
      <dsp:spPr>
        <a:xfrm>
          <a:off x="2547579" y="0"/>
          <a:ext cx="2368993" cy="5504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b="1" kern="1200" dirty="0" smtClean="0"/>
            <a:t>Funcionamento</a:t>
          </a:r>
          <a:endParaRPr lang="pt-PT" sz="2600" b="1" kern="1200" dirty="0"/>
        </a:p>
      </dsp:txBody>
      <dsp:txXfrm>
        <a:off x="2547579" y="0"/>
        <a:ext cx="2368993" cy="1651248"/>
      </dsp:txXfrm>
    </dsp:sp>
    <dsp:sp modelId="{2A606B71-86E5-4F95-B386-06B28FD28559}">
      <dsp:nvSpPr>
        <dsp:cNvPr id="0" name=""/>
        <dsp:cNvSpPr/>
      </dsp:nvSpPr>
      <dsp:spPr>
        <a:xfrm>
          <a:off x="2784478" y="1003563"/>
          <a:ext cx="1895194" cy="108134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3 Autores/Estudantes por comunicação em painel</a:t>
          </a:r>
          <a:endParaRPr lang="pt-PT" sz="1400" b="1" kern="1200" dirty="0"/>
        </a:p>
      </dsp:txBody>
      <dsp:txXfrm>
        <a:off x="2816150" y="1035235"/>
        <a:ext cx="1831850" cy="1018003"/>
      </dsp:txXfrm>
    </dsp:sp>
    <dsp:sp modelId="{0E43219F-DDE0-4B3A-8937-4A63115E40F4}">
      <dsp:nvSpPr>
        <dsp:cNvPr id="0" name=""/>
        <dsp:cNvSpPr/>
      </dsp:nvSpPr>
      <dsp:spPr>
        <a:xfrm>
          <a:off x="2784478" y="2251271"/>
          <a:ext cx="1895194" cy="1081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Seleção </a:t>
          </a:r>
          <a:r>
            <a:rPr lang="pt-PT" sz="1400" b="1" u="none" kern="1200" dirty="0" smtClean="0"/>
            <a:t>do tema </a:t>
          </a:r>
          <a:r>
            <a:rPr lang="pt-PT" sz="1400" b="1" kern="1200" dirty="0" smtClean="0"/>
            <a:t>por sorteio </a:t>
          </a:r>
          <a:endParaRPr lang="pt-PT" sz="1400" b="1" kern="1200" dirty="0"/>
        </a:p>
      </dsp:txBody>
      <dsp:txXfrm>
        <a:off x="2816150" y="2282943"/>
        <a:ext cx="1831850" cy="1018003"/>
      </dsp:txXfrm>
    </dsp:sp>
    <dsp:sp modelId="{281BC4F4-BA01-457F-9910-91B46173756B}">
      <dsp:nvSpPr>
        <dsp:cNvPr id="0" name=""/>
        <dsp:cNvSpPr/>
      </dsp:nvSpPr>
      <dsp:spPr>
        <a:xfrm>
          <a:off x="2784478" y="3498979"/>
          <a:ext cx="1895194" cy="108134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400" b="1" kern="1200" dirty="0" smtClean="0"/>
            <a:t>Duas semanas </a:t>
          </a:r>
          <a:r>
            <a:rPr lang="pt-PT" sz="1400" b="1" kern="1200" dirty="0" smtClean="0"/>
            <a:t>de aulas teórico-práticas destinadas às Jornadas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kern="1200" dirty="0"/>
        </a:p>
      </dsp:txBody>
      <dsp:txXfrm>
        <a:off x="2816150" y="3530651"/>
        <a:ext cx="1831850" cy="1018003"/>
      </dsp:txXfrm>
    </dsp:sp>
    <dsp:sp modelId="{75787D23-0F81-4125-9300-0BE98ED85E7A}">
      <dsp:nvSpPr>
        <dsp:cNvPr id="0" name=""/>
        <dsp:cNvSpPr/>
      </dsp:nvSpPr>
      <dsp:spPr>
        <a:xfrm>
          <a:off x="5094247" y="0"/>
          <a:ext cx="2368993" cy="5504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R="0" lvl="0" algn="ctr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2600" b="1" kern="1200" dirty="0" smtClean="0"/>
            <a:t>Classificação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600" b="1" kern="1200" dirty="0"/>
        </a:p>
      </dsp:txBody>
      <dsp:txXfrm>
        <a:off x="5094247" y="0"/>
        <a:ext cx="2368993" cy="1651248"/>
      </dsp:txXfrm>
    </dsp:sp>
    <dsp:sp modelId="{BA44649D-8764-449D-9F7F-953DA85EA782}">
      <dsp:nvSpPr>
        <dsp:cNvPr id="0" name=""/>
        <dsp:cNvSpPr/>
      </dsp:nvSpPr>
      <dsp:spPr>
        <a:xfrm>
          <a:off x="5331146" y="1003573"/>
          <a:ext cx="1895194" cy="165957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400" b="1" kern="1200" dirty="0" smtClean="0"/>
            <a:t>Avaliação distribuída:</a:t>
          </a:r>
        </a:p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400" b="1" kern="1200" dirty="0" smtClean="0"/>
            <a:t>20%</a:t>
          </a:r>
          <a:endParaRPr lang="pt-PT" sz="1400" b="1" kern="1200" dirty="0"/>
        </a:p>
      </dsp:txBody>
      <dsp:txXfrm>
        <a:off x="5379753" y="1052180"/>
        <a:ext cx="1797980" cy="1562365"/>
      </dsp:txXfrm>
    </dsp:sp>
    <dsp:sp modelId="{A20075C2-0E29-4A8C-9E94-B92745D0B1A7}">
      <dsp:nvSpPr>
        <dsp:cNvPr id="0" name=""/>
        <dsp:cNvSpPr/>
      </dsp:nvSpPr>
      <dsp:spPr>
        <a:xfrm>
          <a:off x="5331146" y="2918472"/>
          <a:ext cx="1895194" cy="165957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400" b="1" kern="1200" dirty="0" smtClean="0"/>
            <a:t>Júri: Docentes da UC e Docentes de áreas complementares </a:t>
          </a:r>
        </a:p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400" b="1" kern="1200" dirty="0" smtClean="0"/>
            <a:t>(júri “cego”)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kern="1200" dirty="0"/>
        </a:p>
      </dsp:txBody>
      <dsp:txXfrm>
        <a:off x="5379753" y="2967079"/>
        <a:ext cx="1797980" cy="156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42AC-1202-4BEE-B46E-CB6119FDB6E7}" type="datetimeFigureOut">
              <a:rPr lang="pt-PT" smtClean="0"/>
              <a:pPr/>
              <a:t>02-02-2015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028E-909B-4288-877C-BBF37AF883B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893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028E-909B-4288-877C-BBF37AF883BB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62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028E-909B-4288-877C-BBF37AF883BB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64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028E-909B-4288-877C-BBF37AF883B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028E-909B-4288-877C-BBF37AF883BB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73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PROF A DAREM CONFERENCIAS NA FF QUE ÀS X DAO FORA</a:t>
            </a:r>
          </a:p>
          <a:p>
            <a:r>
              <a:rPr lang="pt-PT" dirty="0" smtClean="0"/>
              <a:t>MUITAS X NOSOS ESTUDANTES SEM OPORTUNIDADE OUVIR PALESTRAS</a:t>
            </a:r>
          </a:p>
          <a:p>
            <a:r>
              <a:rPr lang="pt-PT" dirty="0" smtClean="0"/>
              <a:t>CONOTADAS</a:t>
            </a:r>
            <a:r>
              <a:rPr lang="pt-PT" baseline="0" dirty="0" smtClean="0"/>
              <a:t> COM TEMA JORNADAS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028E-909B-4288-877C-BBF37AF883B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58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C116-612B-4B9B-A560-253EBE7200E6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6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8793-84B6-4A0B-A03F-60983B1961F3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9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6000-9AEE-4D49-A191-2818ACE1EA0B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1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5F1B-6FA9-42DE-AA45-083BC63A08E1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67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270D-337F-4A2D-B6AD-ABC1A80AB231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38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9EB0-5DDE-4B68-8369-8FCF5E6DCFC3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76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DEFF-9D10-45FB-83F3-9D8642502118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43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A04-EF4B-4C2A-9371-92DFFE962600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8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0F57-E7DC-46F9-985D-6224D2319B41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52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443E-B97C-473E-8B04-C9ECBF708604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44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0EF9-0F14-48B5-92DC-274A2018F63B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44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C486-2A9C-4161-90B4-3FA56D5896A6}" type="datetime1">
              <a:rPr lang="pt-PT" smtClean="0"/>
              <a:pPr/>
              <a:t>02-02-2015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024B-780E-48B6-AEBC-0D98CACC70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8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tiff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1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36018" r="39370" b="51059"/>
          <a:stretch/>
        </p:blipFill>
        <p:spPr bwMode="auto">
          <a:xfrm>
            <a:off x="-5149079" y="850242"/>
            <a:ext cx="2952328" cy="12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094721" y="404664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3ª </a:t>
            </a:r>
            <a:r>
              <a:rPr lang="pt-PT" b="1" dirty="0" smtClean="0">
                <a:solidFill>
                  <a:srgbClr val="7030A0"/>
                </a:solidFill>
              </a:rPr>
              <a:t>edição</a:t>
            </a:r>
          </a:p>
          <a:p>
            <a:r>
              <a:rPr lang="pt-PT" b="1" dirty="0">
                <a:solidFill>
                  <a:srgbClr val="7030A0"/>
                </a:solidFill>
              </a:rPr>
              <a:t>Salão Nobre do Complexo </a:t>
            </a:r>
            <a:r>
              <a:rPr lang="pt-PT" b="1" dirty="0" smtClean="0">
                <a:solidFill>
                  <a:srgbClr val="7030A0"/>
                </a:solidFill>
              </a:rPr>
              <a:t>ICBAS/FFUP</a:t>
            </a:r>
          </a:p>
          <a:p>
            <a:r>
              <a:rPr lang="pt-PT" b="1" dirty="0">
                <a:solidFill>
                  <a:srgbClr val="7030A0"/>
                </a:solidFill>
              </a:rPr>
              <a:t>3 de </a:t>
            </a:r>
            <a:r>
              <a:rPr lang="pt-PT" b="1" dirty="0" err="1">
                <a:solidFill>
                  <a:srgbClr val="7030A0"/>
                </a:solidFill>
              </a:rPr>
              <a:t>fevereiro</a:t>
            </a:r>
            <a:r>
              <a:rPr lang="pt-PT" b="1" dirty="0">
                <a:solidFill>
                  <a:srgbClr val="7030A0"/>
                </a:solidFill>
              </a:rPr>
              <a:t> de </a:t>
            </a:r>
            <a:r>
              <a:rPr lang="pt-PT" b="1" dirty="0" smtClean="0">
                <a:solidFill>
                  <a:srgbClr val="7030A0"/>
                </a:solidFill>
              </a:rPr>
              <a:t>2015</a:t>
            </a:r>
          </a:p>
        </p:txBody>
      </p:sp>
      <p:pic>
        <p:nvPicPr>
          <p:cNvPr id="6" name="Picture 8" descr="https://encrypted-tbn2.gstatic.com/images?q=tbn:ANd9GcRyKsX7Xu2FS-QSTTlpj0jOIVLb6u-uCACUHUBme7rtUemd80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83" y="5162871"/>
            <a:ext cx="26955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91680" y="1700808"/>
            <a:ext cx="6624736" cy="203132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“VIII </a:t>
            </a:r>
            <a:r>
              <a:rPr lang="en-US" sz="2800" b="1" dirty="0" err="1" smtClean="0"/>
              <a:t>Jornadas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Monográficas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Química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Farmacêutica</a:t>
            </a:r>
            <a:r>
              <a:rPr lang="en-US" sz="2800" b="1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uma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Prática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Pedagógica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Evolução</a:t>
            </a:r>
            <a:r>
              <a:rPr lang="en-US" sz="2800" b="1" dirty="0" smtClean="0"/>
              <a:t> ”</a:t>
            </a:r>
            <a:endParaRPr lang="en-US" sz="2800" b="1" dirty="0"/>
          </a:p>
        </p:txBody>
      </p:sp>
      <p:sp>
        <p:nvSpPr>
          <p:cNvPr id="5" name="Rectângulo 4"/>
          <p:cNvSpPr/>
          <p:nvPr/>
        </p:nvSpPr>
        <p:spPr>
          <a:xfrm>
            <a:off x="1187624" y="4318357"/>
            <a:ext cx="7860334" cy="33855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PT" sz="1600" b="1" dirty="0">
                <a:solidFill>
                  <a:schemeClr val="bg1"/>
                </a:solidFill>
              </a:rPr>
              <a:t>Emília Sousa, Ana Sara Gomes, Carla Fernandes, Marta </a:t>
            </a:r>
            <a:r>
              <a:rPr lang="pt-PT" sz="1600" b="1" dirty="0" err="1">
                <a:solidFill>
                  <a:schemeClr val="bg1"/>
                </a:solidFill>
              </a:rPr>
              <a:t>Correia-da</a:t>
            </a:r>
            <a:r>
              <a:rPr lang="pt-PT" sz="1600" b="1" dirty="0">
                <a:solidFill>
                  <a:schemeClr val="bg1"/>
                </a:solidFill>
              </a:rPr>
              <a:t> Silva, Madalena Pinto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187624" y="6165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100" dirty="0" smtClean="0"/>
              <a:t>esousa@ff.up.pt,</a:t>
            </a:r>
          </a:p>
          <a:p>
            <a:r>
              <a:rPr lang="pt-PT" sz="1100" dirty="0" smtClean="0"/>
              <a:t>madalena@ff.up.pt </a:t>
            </a:r>
            <a:endParaRPr lang="pt-PT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69388" y="88885"/>
            <a:ext cx="614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7030A0"/>
                </a:solidFill>
              </a:rPr>
              <a:t>Workshop Anual de Inovação e Partilha Pedagógica da </a:t>
            </a:r>
            <a:r>
              <a:rPr lang="pt-PT" b="1" dirty="0" err="1" smtClean="0">
                <a:solidFill>
                  <a:srgbClr val="7030A0"/>
                </a:solidFill>
              </a:rPr>
              <a:t>U.Porto</a:t>
            </a:r>
            <a:endParaRPr lang="pt-PT" b="1" dirty="0">
              <a:solidFill>
                <a:srgbClr val="7030A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77128"/>
          <a:stretch/>
        </p:blipFill>
        <p:spPr bwMode="auto">
          <a:xfrm rot="16200000">
            <a:off x="-2926254" y="2889742"/>
            <a:ext cx="6885383" cy="110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21674" r="74350" b="69292"/>
          <a:stretch/>
        </p:blipFill>
        <p:spPr bwMode="auto">
          <a:xfrm rot="16200000">
            <a:off x="104968" y="1096429"/>
            <a:ext cx="1492025" cy="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6889BB-34AC-433E-A8D9-F99DADCA24ED}" type="slidenum">
              <a:rPr lang="pt-PT" smtClean="0"/>
              <a:pPr eaLnBrk="1" hangingPunct="1"/>
              <a:t>10</a:t>
            </a:fld>
            <a:endParaRPr lang="pt-PT" smtClean="0"/>
          </a:p>
        </p:txBody>
      </p:sp>
      <p:pic>
        <p:nvPicPr>
          <p:cNvPr id="11" name="Picture 2" descr="F:\AULAS FFUP\QFII\QFII 14_15\jornadas\fotosJORNADASVIII\DSC_3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84981"/>
            <a:ext cx="4405778" cy="2918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2855"/>
            <a:ext cx="4414694" cy="312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3315649"/>
            <a:ext cx="440577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MELHOR POSTER…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17605"/>
              </p:ext>
            </p:extLst>
          </p:nvPr>
        </p:nvGraphicFramePr>
        <p:xfrm>
          <a:off x="539552" y="169360"/>
          <a:ext cx="5040560" cy="316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2470437" cy="6926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2400" dirty="0" smtClean="0"/>
              <a:t>Resultados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7012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AULAS FFUP\QFII\QFII 14_15\jornadas\fotosJORNADASVIII\DSC_3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968"/>
            <a:ext cx="9144000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5124" name="Picture 4" descr="F:\AULAS FFUP\QFII\QFII 14_15\jornadas\fotosJORNADASVIII\DSC_3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4" y="-171400"/>
            <a:ext cx="5448616" cy="36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AULAS FFUP\QFII\QFII 14_15\jornadas\fotosJORNADASVIII\DSC_37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4843"/>
          <a:stretch/>
        </p:blipFill>
        <p:spPr bwMode="auto">
          <a:xfrm>
            <a:off x="-6238" y="-111085"/>
            <a:ext cx="3923928" cy="35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60232" y="5438254"/>
            <a:ext cx="2304256" cy="123110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Agradecimentos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DOCENTES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COMISSÃO ORGANIZADORA                        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SECRETARIADO          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DIRETOR, DCQ,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3132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1876655" y="2996952"/>
            <a:ext cx="5359641" cy="36933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PT" b="1" dirty="0" smtClean="0"/>
              <a:t>“</a:t>
            </a:r>
            <a:r>
              <a:rPr lang="pt-PT" b="1" dirty="0"/>
              <a:t>E</a:t>
            </a:r>
            <a:r>
              <a:rPr lang="pt-PT" b="1" dirty="0" smtClean="0"/>
              <a:t>xperiência </a:t>
            </a:r>
            <a:r>
              <a:rPr lang="pt-PT" b="1" dirty="0"/>
              <a:t>pedagógica” inovadora para a </a:t>
            </a:r>
            <a:r>
              <a:rPr lang="pt-PT" b="1" dirty="0" smtClean="0"/>
              <a:t>época…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9676" y="159028"/>
            <a:ext cx="5841343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JORNADAS MONOGRÁFICAS EM QUÍMICA FARMACÊUTICA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9699" y="586030"/>
            <a:ext cx="670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/>
              <a:t>Disciplina</a:t>
            </a:r>
            <a:r>
              <a:rPr lang="pt-PT" dirty="0"/>
              <a:t> de Química Farmacêutica Orgânica </a:t>
            </a:r>
            <a:r>
              <a:rPr lang="pt-PT" dirty="0" smtClean="0"/>
              <a:t>II  - </a:t>
            </a:r>
            <a:r>
              <a:rPr lang="pt-PT" dirty="0"/>
              <a:t>ano lectivo 1998/99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234649" y="116209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Tema:  </a:t>
            </a:r>
            <a:r>
              <a:rPr lang="pt-PT" b="1" dirty="0"/>
              <a:t>“Anti-inflamatórios não </a:t>
            </a:r>
            <a:r>
              <a:rPr lang="pt-PT" b="1" dirty="0" smtClean="0"/>
              <a:t>esteróides”</a:t>
            </a:r>
            <a:endParaRPr lang="en-US" b="1" dirty="0"/>
          </a:p>
        </p:txBody>
      </p:sp>
      <p:sp>
        <p:nvSpPr>
          <p:cNvPr id="9" name="Rectângulo 8"/>
          <p:cNvSpPr/>
          <p:nvPr/>
        </p:nvSpPr>
        <p:spPr>
          <a:xfrm>
            <a:off x="2843808" y="1772816"/>
            <a:ext cx="3384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Faculdade de Farmácia do </a:t>
            </a:r>
            <a:r>
              <a:rPr lang="pt-PT" dirty="0" smtClean="0"/>
              <a:t>Porto</a:t>
            </a:r>
          </a:p>
          <a:p>
            <a:r>
              <a:rPr lang="pt-PT" b="1" dirty="0" smtClean="0"/>
              <a:t>16-17 </a:t>
            </a:r>
            <a:r>
              <a:rPr lang="pt-PT" b="1" dirty="0"/>
              <a:t>de Dezembro de </a:t>
            </a:r>
            <a:r>
              <a:rPr lang="pt-PT" sz="2800" b="1" dirty="0"/>
              <a:t>1998</a:t>
            </a:r>
            <a:endParaRPr lang="en-US" sz="2800" b="1" dirty="0"/>
          </a:p>
        </p:txBody>
      </p:sp>
      <p:pic>
        <p:nvPicPr>
          <p:cNvPr id="11" name="Picture 2" descr="C:\Users\Utilizador\Desktop\foto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7619" r="2847" b="52804"/>
          <a:stretch/>
        </p:blipFill>
        <p:spPr bwMode="auto">
          <a:xfrm>
            <a:off x="971600" y="3573016"/>
            <a:ext cx="3402482" cy="20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fundofacul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18" y="3573016"/>
            <a:ext cx="3530495" cy="20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entr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82" y="163738"/>
            <a:ext cx="2118648" cy="22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366879" y="5939988"/>
            <a:ext cx="4437369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COMO SE DE UM CONGRESSO SE TRATASSE…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0" y="-1461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Vieram  </a:t>
            </a:r>
            <a:r>
              <a:rPr lang="pt-PT" sz="1400" b="1" dirty="0">
                <a:solidFill>
                  <a:schemeClr val="bg1"/>
                </a:solidFill>
              </a:rPr>
              <a:t>a alicerçar-se e a evoluir, tornando-se uma ferramenta pedagógica extremamente versátil e útil no desenvolvimento dos Estudantes </a:t>
            </a:r>
            <a:r>
              <a:rPr lang="pt-PT" sz="1400" b="1" dirty="0" smtClean="0">
                <a:solidFill>
                  <a:schemeClr val="bg1"/>
                </a:solidFill>
              </a:rPr>
              <a:t>do MICF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26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973861" y="6520259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B3C1F-A9BD-4C43-91DA-2471EE3615A4}" type="slidenum">
              <a:rPr lang="pt-PT" smtClean="0"/>
              <a:pPr eaLnBrk="1" hangingPunct="1"/>
              <a:t>3</a:t>
            </a:fld>
            <a:endParaRPr lang="pt-PT" dirty="0" smtClean="0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6" b="1212"/>
          <a:stretch>
            <a:fillRect/>
          </a:stretch>
        </p:blipFill>
        <p:spPr bwMode="auto">
          <a:xfrm>
            <a:off x="4355976" y="1625040"/>
            <a:ext cx="2213437" cy="46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/>
        </p:blipFill>
        <p:spPr bwMode="auto">
          <a:xfrm>
            <a:off x="1804734" y="1719100"/>
            <a:ext cx="2592288" cy="469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07244" y="6420236"/>
            <a:ext cx="166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120 </a:t>
            </a:r>
            <a:r>
              <a:rPr lang="pt-PT" b="1" dirty="0" err="1" smtClean="0"/>
              <a:t>Com.Painel</a:t>
            </a:r>
            <a:endParaRPr lang="pt-PT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052736"/>
            <a:ext cx="2383900" cy="51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958539" y="6281737"/>
            <a:ext cx="154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67 </a:t>
            </a:r>
            <a:r>
              <a:rPr lang="pt-PT" b="1" dirty="0" err="1" smtClean="0"/>
              <a:t>Com.Painel</a:t>
            </a:r>
            <a:endParaRPr lang="pt-PT" b="1" dirty="0" smtClean="0"/>
          </a:p>
          <a:p>
            <a:r>
              <a:rPr lang="pt-PT" b="1" dirty="0" smtClean="0"/>
              <a:t>3 Com. Orais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4879346" y="6420236"/>
            <a:ext cx="154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69 </a:t>
            </a:r>
            <a:r>
              <a:rPr lang="pt-PT" b="1" dirty="0" err="1" smtClean="0"/>
              <a:t>Com.Painel</a:t>
            </a:r>
            <a:endParaRPr lang="pt-PT" b="1" dirty="0" smtClean="0"/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858203" y="3823164"/>
            <a:ext cx="1890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200" b="1" dirty="0"/>
              <a:t>Resistência a fármacos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2727797"/>
              </p:ext>
            </p:extLst>
          </p:nvPr>
        </p:nvGraphicFramePr>
        <p:xfrm>
          <a:off x="0" y="188640"/>
          <a:ext cx="9144000" cy="227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ângulo 2"/>
          <p:cNvSpPr/>
          <p:nvPr/>
        </p:nvSpPr>
        <p:spPr>
          <a:xfrm>
            <a:off x="19721" y="4420341"/>
            <a:ext cx="1959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I Jornadas Monográficas </a:t>
            </a:r>
            <a:endParaRPr lang="pt-PT" b="1" dirty="0" smtClean="0"/>
          </a:p>
          <a:p>
            <a:r>
              <a:rPr lang="pt-PT" sz="1600" b="1" dirty="0" smtClean="0"/>
              <a:t>“</a:t>
            </a:r>
            <a:r>
              <a:rPr lang="pt-PT" sz="1600" b="1" dirty="0"/>
              <a:t>Anti-inflamatórios não esteróides”</a:t>
            </a:r>
          </a:p>
        </p:txBody>
      </p:sp>
      <p:pic>
        <p:nvPicPr>
          <p:cNvPr id="11" name="Picture 2" descr="C:\Users\Utilizador\Desktop\foto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7619" r="2847" b="52804"/>
          <a:stretch/>
        </p:blipFill>
        <p:spPr bwMode="auto">
          <a:xfrm>
            <a:off x="24304" y="2708920"/>
            <a:ext cx="1811392" cy="11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16" y="1308326"/>
            <a:ext cx="1851800" cy="5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1210" y="6418964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25 </a:t>
            </a:r>
            <a:r>
              <a:rPr lang="pt-PT" b="1" dirty="0" err="1" smtClean="0"/>
              <a:t>Com.Painel</a:t>
            </a:r>
            <a:endParaRPr lang="pt-PT" b="1" dirty="0"/>
          </a:p>
        </p:txBody>
      </p:sp>
      <p:cxnSp>
        <p:nvCxnSpPr>
          <p:cNvPr id="18" name="Conexão recta unidireccional 17"/>
          <p:cNvCxnSpPr/>
          <p:nvPr/>
        </p:nvCxnSpPr>
        <p:spPr>
          <a:xfrm rot="16200000" flipH="1">
            <a:off x="964381" y="1394727"/>
            <a:ext cx="642942" cy="142876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0256" y="80797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Processo</a:t>
            </a:r>
            <a:r>
              <a:rPr lang="en-US" b="1" dirty="0" smtClean="0"/>
              <a:t> de </a:t>
            </a:r>
            <a:r>
              <a:rPr lang="en-US" b="1" dirty="0" err="1" smtClean="0"/>
              <a:t>Bolonha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9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4</a:t>
            </a:fld>
            <a:endParaRPr lang="pt-PT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819679591"/>
              </p:ext>
            </p:extLst>
          </p:nvPr>
        </p:nvGraphicFramePr>
        <p:xfrm>
          <a:off x="755576" y="908720"/>
          <a:ext cx="7464152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ângulo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Unidade Curricular Química Farmacêutica II – 3ºano MICF</a:t>
            </a:r>
          </a:p>
          <a:p>
            <a:pPr lvl="0" algn="ctr"/>
            <a:r>
              <a:rPr lang="pt-PT" dirty="0" smtClean="0">
                <a:solidFill>
                  <a:schemeClr val="bg1"/>
                </a:solidFill>
              </a:rPr>
              <a:t>FFUP</a:t>
            </a:r>
          </a:p>
        </p:txBody>
      </p:sp>
    </p:spTree>
    <p:extLst>
      <p:ext uri="{BB962C8B-B14F-4D97-AF65-F5344CB8AC3E}">
        <p14:creationId xmlns:p14="http://schemas.microsoft.com/office/powerpoint/2010/main" val="1041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1979712" y="4797152"/>
            <a:ext cx="561317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ângulo arredondado 13"/>
          <p:cNvSpPr/>
          <p:nvPr/>
        </p:nvSpPr>
        <p:spPr>
          <a:xfrm>
            <a:off x="1979712" y="3212976"/>
            <a:ext cx="561317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ângulo arredondado 12"/>
          <p:cNvSpPr/>
          <p:nvPr/>
        </p:nvSpPr>
        <p:spPr>
          <a:xfrm>
            <a:off x="1976264" y="1700808"/>
            <a:ext cx="561317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 flipH="1">
            <a:off x="1976264" y="980728"/>
            <a:ext cx="5616624" cy="36933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    COMPETÊNCIAS  A  ADQUIRIR PELOS ESTUDANTES :</a:t>
            </a:r>
            <a:endParaRPr lang="en-US" b="1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2051720" y="3851756"/>
            <a:ext cx="439248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Capacidade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trabalhar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grupo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flipH="1">
            <a:off x="2068286" y="343529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Partilhar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conhecimentos</a:t>
            </a:r>
            <a:r>
              <a:rPr lang="en-US" b="1" dirty="0" smtClean="0">
                <a:solidFill>
                  <a:schemeClr val="bg1"/>
                </a:solidFill>
              </a:rPr>
              <a:t> entre </a:t>
            </a:r>
            <a:r>
              <a:rPr lang="en-US" b="1" dirty="0" err="1" smtClean="0">
                <a:solidFill>
                  <a:schemeClr val="bg1"/>
                </a:solidFill>
              </a:rPr>
              <a:t>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elementos</a:t>
            </a:r>
            <a:r>
              <a:rPr lang="en-US" b="1" dirty="0" smtClean="0">
                <a:solidFill>
                  <a:schemeClr val="bg1"/>
                </a:solidFill>
              </a:rPr>
              <a:t> do </a:t>
            </a:r>
            <a:r>
              <a:rPr lang="en-US" b="1" dirty="0" err="1" smtClean="0">
                <a:solidFill>
                  <a:schemeClr val="bg1"/>
                </a:solidFill>
              </a:rPr>
              <a:t>grupo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2036754" y="20697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Resumir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transmitir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grande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quantidade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informação</a:t>
            </a:r>
            <a:endParaRPr lang="en-US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Interligação</a:t>
            </a:r>
            <a:r>
              <a:rPr lang="en-US" b="1" dirty="0" smtClean="0">
                <a:solidFill>
                  <a:schemeClr val="bg1"/>
                </a:solidFill>
              </a:rPr>
              <a:t> entre </a:t>
            </a:r>
            <a:r>
              <a:rPr lang="en-US" b="1" dirty="0" err="1" smtClean="0">
                <a:solidFill>
                  <a:schemeClr val="bg1"/>
                </a:solidFill>
              </a:rPr>
              <a:t>diversas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áreas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conhecimento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051720" y="4869160"/>
            <a:ext cx="511256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Aquisição</a:t>
            </a:r>
            <a:r>
              <a:rPr lang="en-US" b="1" dirty="0" smtClean="0">
                <a:solidFill>
                  <a:schemeClr val="bg1"/>
                </a:solidFill>
              </a:rPr>
              <a:t> de “</a:t>
            </a:r>
            <a:r>
              <a:rPr lang="en-US" b="1" dirty="0" err="1" smtClean="0">
                <a:solidFill>
                  <a:schemeClr val="bg1"/>
                </a:solidFill>
              </a:rPr>
              <a:t>postura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r>
              <a:rPr lang="en-US" b="1" dirty="0" err="1" smtClean="0">
                <a:solidFill>
                  <a:schemeClr val="bg1"/>
                </a:solidFill>
              </a:rPr>
              <a:t>adequada</a:t>
            </a:r>
            <a:r>
              <a:rPr lang="en-US" b="1" dirty="0" smtClean="0">
                <a:solidFill>
                  <a:schemeClr val="bg1"/>
                </a:solidFill>
              </a:rPr>
              <a:t>  face a </a:t>
            </a:r>
            <a:r>
              <a:rPr lang="en-US" b="1" dirty="0" err="1" smtClean="0">
                <a:solidFill>
                  <a:schemeClr val="bg1"/>
                </a:solidFill>
              </a:rPr>
              <a:t>situações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  fora da “</a:t>
            </a:r>
            <a:r>
              <a:rPr lang="en-US" b="1" dirty="0" err="1" smtClean="0">
                <a:solidFill>
                  <a:schemeClr val="bg1"/>
                </a:solidFill>
              </a:rPr>
              <a:t>zona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conforto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2051720" y="1772816"/>
            <a:ext cx="489654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Extensão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conhecimentos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adquiridos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flipH="1">
            <a:off x="2060104" y="5517232"/>
            <a:ext cx="55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Divulgação</a:t>
            </a:r>
            <a:r>
              <a:rPr lang="en-US" b="1" dirty="0" smtClean="0">
                <a:solidFill>
                  <a:schemeClr val="bg1"/>
                </a:solidFill>
              </a:rPr>
              <a:t> da </a:t>
            </a:r>
            <a:r>
              <a:rPr lang="en-US" b="1" dirty="0" err="1" smtClean="0">
                <a:solidFill>
                  <a:schemeClr val="bg1"/>
                </a:solidFill>
              </a:rPr>
              <a:t>Ciência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Docentes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aos</a:t>
            </a:r>
            <a:r>
              <a:rPr lang="en-US" b="1" dirty="0" smtClean="0">
                <a:solidFill>
                  <a:schemeClr val="bg1"/>
                </a:solidFill>
              </a:rPr>
              <a:t>  pares,   mas </a:t>
            </a:r>
            <a:r>
              <a:rPr lang="en-US" b="1" dirty="0" err="1" smtClean="0">
                <a:solidFill>
                  <a:schemeClr val="bg1"/>
                </a:solidFill>
              </a:rPr>
              <a:t>também</a:t>
            </a:r>
            <a:r>
              <a:rPr lang="en-US" b="1" dirty="0" smtClean="0">
                <a:solidFill>
                  <a:schemeClr val="bg1"/>
                </a:solidFill>
              </a:rPr>
              <a:t> à  </a:t>
            </a:r>
            <a:r>
              <a:rPr lang="en-US" b="1" dirty="0" err="1" smtClean="0">
                <a:solidFill>
                  <a:schemeClr val="bg1"/>
                </a:solidFill>
              </a:rPr>
              <a:t>Sociedade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Unidade Curricular Química Farmacêutica II – 3ºano MICF</a:t>
            </a:r>
          </a:p>
          <a:p>
            <a:pPr lvl="0" algn="ctr"/>
            <a:r>
              <a:rPr lang="pt-PT" dirty="0" smtClean="0">
                <a:solidFill>
                  <a:schemeClr val="bg1"/>
                </a:solidFill>
              </a:rPr>
              <a:t>FFUP</a:t>
            </a:r>
          </a:p>
        </p:txBody>
      </p:sp>
    </p:spTree>
    <p:extLst>
      <p:ext uri="{BB962C8B-B14F-4D97-AF65-F5344CB8AC3E}">
        <p14:creationId xmlns:p14="http://schemas.microsoft.com/office/powerpoint/2010/main" val="22785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AULAS FFUP\QFII\QFII 14_15\jornadas\fotosJORNADASVIII\DSC_38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t="22936" r="53213"/>
          <a:stretch/>
        </p:blipFill>
        <p:spPr bwMode="auto">
          <a:xfrm>
            <a:off x="6804249" y="2253084"/>
            <a:ext cx="2363472" cy="46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AULAS FFUP\QFII\QFII 14_15\jornadas\fotosJORNADASVIII\DSC_37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r="35911" b="7653"/>
          <a:stretch/>
        </p:blipFill>
        <p:spPr bwMode="auto">
          <a:xfrm>
            <a:off x="4644009" y="3140969"/>
            <a:ext cx="215562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ULAS FFUP\QFII\QFII 14_15\jornadas\fotosJORNADASVIII\DSC_3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12" y="-27383"/>
            <a:ext cx="48923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7740352" y="-27384"/>
            <a:ext cx="1292983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Vista </a:t>
            </a:r>
            <a:r>
              <a:rPr lang="en-US" sz="2000" b="1" dirty="0" err="1" smtClean="0">
                <a:solidFill>
                  <a:schemeClr val="bg1"/>
                </a:solidFill>
              </a:rPr>
              <a:t>geral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72588" y="3212976"/>
            <a:ext cx="1039772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Palestras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" y="-750"/>
            <a:ext cx="3432555" cy="48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9" y="-27384"/>
            <a:ext cx="486027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85476" y="4149080"/>
            <a:ext cx="3038452" cy="819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938444" y="2432131"/>
            <a:ext cx="3038452" cy="819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6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AULAS FFUP\QFII\QFII 14_15\jornadas\fotosJORNADASVIII\DSC_3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08" y="681341"/>
            <a:ext cx="5018169" cy="33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dirty="0" smtClean="0"/>
              <a:t>Apresentação</a:t>
            </a:r>
            <a:endParaRPr lang="pt-PT" sz="36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2050" name="Picture 2" descr="F:\AULAS FFUP\QFII\QFII 14_15\jornadas\fotosJORNADASVIII\DSC_3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4" y="692696"/>
            <a:ext cx="4211960" cy="27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AULAS FFUP\QFII\QFII 14_15\jornadas\fotosJORNADASVIII\DSC_3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28" y="3482436"/>
            <a:ext cx="5137783" cy="34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AULAS FFUP\QFII\QFII 14_15\jornadas\fotosJORNADASVIII\DSC_37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0"/>
          <a:stretch/>
        </p:blipFill>
        <p:spPr bwMode="auto">
          <a:xfrm>
            <a:off x="4680520" y="3475627"/>
            <a:ext cx="4572000" cy="34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ULAS FFUP\QFII\QFII 14_15\jornadas\fotosJORNADASVIII\DSC_3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" y="-27384"/>
            <a:ext cx="6164520" cy="40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8184" y="82359"/>
            <a:ext cx="2736304" cy="5040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200" dirty="0" smtClean="0"/>
              <a:t>Criatividade</a:t>
            </a:r>
            <a:endParaRPr lang="pt-PT" sz="32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4100" name="Picture 4" descr="F:\AULAS FFUP\QFII\QFII 14_15\jornadas\fotosJORNADASVIII\DSC_3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 t="12002" r="46702"/>
          <a:stretch/>
        </p:blipFill>
        <p:spPr bwMode="auto">
          <a:xfrm>
            <a:off x="5364088" y="1547259"/>
            <a:ext cx="3816424" cy="53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51719" y="4103360"/>
            <a:ext cx="99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Antes…</a:t>
            </a:r>
            <a:endParaRPr lang="pt-PT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20272" y="1147149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Depois …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877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24B-780E-48B6-AEBC-0D98CACC708C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7171" name="Picture 3" descr="F:\AULAS FFUP\QFII\QFII 14_15\jornadas\fotosJORNADASVIII\DSC_3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6" y="-17904"/>
            <a:ext cx="5747739" cy="38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AULAS FFUP\QFII\QFII 14_15\jornadas\fotosJORNADASVIII\DSC_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7" y="3789040"/>
            <a:ext cx="509374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0" y="0"/>
            <a:ext cx="4558669" cy="7478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200" dirty="0" smtClean="0"/>
              <a:t>Criatividade</a:t>
            </a:r>
            <a:endParaRPr lang="pt-PT" sz="3200" dirty="0"/>
          </a:p>
        </p:txBody>
      </p:sp>
      <p:pic>
        <p:nvPicPr>
          <p:cNvPr id="3074" name="Picture 2" descr="C:\Users\Utilizador\Desktop\MP\ANO LECTIVO 2014-15\QF II _2014-15\fotos-JORNADASVIII\DSC_37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r="18252"/>
          <a:stretch/>
        </p:blipFill>
        <p:spPr bwMode="auto">
          <a:xfrm>
            <a:off x="4572000" y="764704"/>
            <a:ext cx="4572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399</Words>
  <Application>Microsoft Office PowerPoint</Application>
  <PresentationFormat>Apresentação no Ecrã (4:3)</PresentationFormat>
  <Paragraphs>96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</vt:lpstr>
      <vt:lpstr>Criatividade</vt:lpstr>
      <vt:lpstr>Criatividade</vt:lpstr>
      <vt:lpstr>Resultados</vt:lpstr>
      <vt:lpstr>Apresentação do PowerPoint</vt:lpstr>
    </vt:vector>
  </TitlesOfParts>
  <Company>UP - Faculdade Farmácia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Emília da Silva Pereira de Sousa</dc:creator>
  <cp:lastModifiedBy>Maria Emília da Silva Pereira de Sousa</cp:lastModifiedBy>
  <cp:revision>122</cp:revision>
  <dcterms:created xsi:type="dcterms:W3CDTF">2013-01-10T17:02:28Z</dcterms:created>
  <dcterms:modified xsi:type="dcterms:W3CDTF">2015-02-02T12:12:36Z</dcterms:modified>
</cp:coreProperties>
</file>