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9" r:id="rId3"/>
    <p:sldId id="257" r:id="rId4"/>
    <p:sldId id="260" r:id="rId5"/>
    <p:sldId id="262" r:id="rId6"/>
    <p:sldId id="263" r:id="rId7"/>
    <p:sldId id="258" r:id="rId8"/>
    <p:sldId id="261" r:id="rId9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teodor" initials="a" lastIdx="1" clrIdx="0"/>
  <p:cmAuthor id="1" name="Lia" initials="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 varScale="1">
        <p:scale>
          <a:sx n="87" d="100"/>
          <a:sy n="87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47887-1AB0-4D7C-A11F-0C6A6C38122D}" type="datetimeFigureOut">
              <a:rPr lang="en-GB" smtClean="0"/>
              <a:t>02/02/2015</a:t>
            </a:fld>
            <a:endParaRPr lang="en-GB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B5424-0E00-453E-A378-3F3B3FDB1F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109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2D671-49FE-4FE7-8F1B-1828C6759D5B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B282-0D7D-4C8B-9D68-6AEDB53526F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mteodor@fc.up.p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472" y="1000108"/>
            <a:ext cx="8358214" cy="5573752"/>
          </a:xfrm>
        </p:spPr>
        <p:txBody>
          <a:bodyPr>
            <a:normAutofit/>
          </a:bodyPr>
          <a:lstStyle/>
          <a:p>
            <a:endParaRPr lang="pt-PT" sz="900" b="1" dirty="0" smtClean="0">
              <a:solidFill>
                <a:schemeClr val="tx1"/>
              </a:solidFill>
            </a:endParaRPr>
          </a:p>
          <a:p>
            <a:r>
              <a:rPr lang="pt-PT" sz="4000" b="1" dirty="0" smtClean="0">
                <a:solidFill>
                  <a:schemeClr val="tx1"/>
                </a:solidFill>
              </a:rPr>
              <a:t>O ensino dos Sistemas de Informação Geográfica (SIG) na área das ciências naturais</a:t>
            </a:r>
            <a:endParaRPr lang="pt-PT" sz="40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pt-PT" sz="2400" dirty="0" smtClean="0">
              <a:solidFill>
                <a:schemeClr val="tx1"/>
              </a:solidFill>
            </a:endParaRPr>
          </a:p>
        </p:txBody>
      </p:sp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971536" y="40770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PT" sz="2400" dirty="0" smtClean="0"/>
              <a:t>Ana Cláudia Teodoro &amp; Lia Duarte</a:t>
            </a:r>
            <a:br>
              <a:rPr lang="pt-PT" sz="2400" dirty="0" smtClean="0"/>
            </a:br>
            <a:r>
              <a:rPr lang="pt-PT" sz="2400" dirty="0" err="1" smtClean="0"/>
              <a:t>Dep</a:t>
            </a:r>
            <a:r>
              <a:rPr lang="pt-PT" sz="2400" dirty="0" smtClean="0"/>
              <a:t>. de Geociências, Ambiente e Ordenamento do Território</a:t>
            </a:r>
            <a:br>
              <a:rPr lang="pt-PT" sz="2400" dirty="0" smtClean="0"/>
            </a:br>
            <a:r>
              <a:rPr lang="pt-PT" sz="2400" dirty="0" smtClean="0"/>
              <a:t>FCUP</a:t>
            </a:r>
            <a:br>
              <a:rPr lang="pt-PT" sz="2400" dirty="0" smtClean="0"/>
            </a:br>
            <a:r>
              <a:rPr lang="pt-PT" sz="2400" dirty="0" smtClean="0">
                <a:hlinkClick r:id="rId2"/>
              </a:rPr>
              <a:t>amteodor@fc.up.pt</a:t>
            </a:r>
            <a:r>
              <a:rPr lang="pt-PT" sz="2400" dirty="0" smtClean="0"/>
              <a:t/>
            </a:r>
            <a:br>
              <a:rPr lang="pt-PT" sz="2400" dirty="0" smtClean="0"/>
            </a:br>
            <a:endParaRPr lang="en-GB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3240360"/>
          </a:xfrm>
        </p:spPr>
        <p:txBody>
          <a:bodyPr>
            <a:normAutofit fontScale="90000"/>
          </a:bodyPr>
          <a:lstStyle/>
          <a:p>
            <a:pPr algn="l"/>
            <a:r>
              <a:rPr lang="pt-PT" sz="2400" b="1" u="sng" dirty="0" smtClean="0"/>
              <a:t>Identificação da UC</a:t>
            </a:r>
            <a:r>
              <a:rPr lang="pt-PT" sz="2400" b="1" dirty="0" smtClean="0"/>
              <a:t>:  </a:t>
            </a:r>
            <a:r>
              <a:rPr lang="pt-PT" sz="2700" b="1" dirty="0" smtClean="0"/>
              <a:t>SIG </a:t>
            </a:r>
            <a:r>
              <a:rPr lang="pt-PT" sz="2700" b="1" dirty="0"/>
              <a:t>Aplicado às Ciências </a:t>
            </a:r>
            <a:r>
              <a:rPr lang="pt-PT" sz="2700" b="1" dirty="0" smtClean="0"/>
              <a:t>Naturais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r>
              <a:rPr lang="pt-PT" sz="2000" b="1" dirty="0" smtClean="0"/>
              <a:t/>
            </a:r>
            <a:br>
              <a:rPr lang="pt-PT" sz="2000" b="1" dirty="0" smtClean="0"/>
            </a:br>
            <a:r>
              <a:rPr lang="pt-PT" sz="2000" b="1" dirty="0" smtClean="0"/>
              <a:t>Área Cientifica: </a:t>
            </a:r>
            <a:r>
              <a:rPr lang="en-GB" sz="2000" dirty="0" err="1"/>
              <a:t>Engenharia</a:t>
            </a:r>
            <a:r>
              <a:rPr lang="en-GB" sz="2000" dirty="0"/>
              <a:t> </a:t>
            </a:r>
            <a:r>
              <a:rPr lang="en-GB" sz="2000" dirty="0" err="1" smtClean="0"/>
              <a:t>Geográfica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pt-PT" sz="2000" b="1" dirty="0"/>
              <a:t>Unidade Responsável</a:t>
            </a:r>
            <a:r>
              <a:rPr lang="pt-PT" sz="2000" b="1" dirty="0" smtClean="0"/>
              <a:t>: </a:t>
            </a:r>
            <a:r>
              <a:rPr lang="pt-PT" sz="2000" dirty="0" smtClean="0"/>
              <a:t>DGAOT/FCUP</a:t>
            </a:r>
            <a:br>
              <a:rPr lang="pt-PT" sz="2000" dirty="0" smtClean="0"/>
            </a:br>
            <a:r>
              <a:rPr lang="pt-PT" sz="2000" dirty="0"/>
              <a:t/>
            </a:r>
            <a:br>
              <a:rPr lang="pt-PT" sz="2000" dirty="0"/>
            </a:br>
            <a:r>
              <a:rPr lang="pt-PT" sz="2000" b="1" dirty="0" smtClean="0"/>
              <a:t>Ciclo de Estudos/Cursos</a:t>
            </a:r>
            <a:r>
              <a:rPr lang="pt-PT" sz="2000" dirty="0" smtClean="0"/>
              <a:t>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endParaRPr lang="en-GB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8" y="3159411"/>
            <a:ext cx="7384766" cy="186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ta para a esquerda 1"/>
          <p:cNvSpPr/>
          <p:nvPr/>
        </p:nvSpPr>
        <p:spPr>
          <a:xfrm>
            <a:off x="7488443" y="3496162"/>
            <a:ext cx="1631284" cy="492599"/>
          </a:xfrm>
          <a:prstGeom prst="lef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800" dirty="0" smtClean="0"/>
              <a:t>MESTRADO EM CIÊNCIAS E TECNOLOGIAS DO AMBIENTE</a:t>
            </a:r>
            <a:endParaRPr lang="en-GB" sz="800" dirty="0"/>
          </a:p>
        </p:txBody>
      </p:sp>
      <p:sp>
        <p:nvSpPr>
          <p:cNvPr id="11" name="Seta para a esquerda 10"/>
          <p:cNvSpPr/>
          <p:nvPr/>
        </p:nvSpPr>
        <p:spPr>
          <a:xfrm>
            <a:off x="7488443" y="4016415"/>
            <a:ext cx="1631284" cy="492599"/>
          </a:xfrm>
          <a:prstGeom prst="lef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800" dirty="0" smtClean="0"/>
              <a:t>MESTRADO EM ECOLOGIA, AMBIENTE E TERRITÓRIO</a:t>
            </a:r>
            <a:endParaRPr lang="en-GB" sz="800" dirty="0"/>
          </a:p>
        </p:txBody>
      </p:sp>
      <p:sp>
        <p:nvSpPr>
          <p:cNvPr id="12" name="Seta para a esquerda 11"/>
          <p:cNvSpPr/>
          <p:nvPr/>
        </p:nvSpPr>
        <p:spPr>
          <a:xfrm>
            <a:off x="7488443" y="4544241"/>
            <a:ext cx="1622630" cy="492599"/>
          </a:xfrm>
          <a:prstGeom prst="lef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800" dirty="0" smtClean="0"/>
              <a:t>MESTRADO EM GEOLOGIA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53517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70592" y="836712"/>
            <a:ext cx="8465903" cy="547260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b="1" u="sng" dirty="0" smtClean="0"/>
              <a:t>Principais Objetivos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>Bases </a:t>
            </a:r>
            <a:r>
              <a:rPr lang="pt-PT" sz="2400" dirty="0"/>
              <a:t>necessárias para os alunos lidarem com representações de dados cartográficos em ambiente </a:t>
            </a:r>
            <a:r>
              <a:rPr lang="pt-PT" sz="2400" dirty="0" smtClean="0"/>
              <a:t>computacional.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>Implementação e utilização </a:t>
            </a:r>
            <a:r>
              <a:rPr lang="pt-PT" sz="2400" dirty="0"/>
              <a:t>e de </a:t>
            </a:r>
            <a:r>
              <a:rPr lang="pt-PT" sz="2400" dirty="0" smtClean="0"/>
              <a:t>um </a:t>
            </a:r>
            <a:r>
              <a:rPr lang="pt-PT" sz="2400" dirty="0" smtClean="0"/>
              <a:t>SIG</a:t>
            </a:r>
            <a:r>
              <a:rPr lang="pt-PT" sz="2400" dirty="0"/>
              <a:t>.  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>Aplicações </a:t>
            </a:r>
            <a:r>
              <a:rPr lang="pt-PT" sz="2400" dirty="0"/>
              <a:t>dos </a:t>
            </a:r>
            <a:r>
              <a:rPr lang="pt-PT" sz="2400" dirty="0" smtClean="0"/>
              <a:t>SIG </a:t>
            </a:r>
            <a:r>
              <a:rPr lang="pt-PT" sz="2400" dirty="0"/>
              <a:t>à área das ciências naturais</a:t>
            </a:r>
            <a:r>
              <a:rPr lang="pt-PT" sz="2400" dirty="0" smtClean="0"/>
              <a:t>.</a:t>
            </a:r>
            <a:r>
              <a:rPr lang="pt-PT" sz="2400" dirty="0"/>
              <a:t/>
            </a:r>
            <a:br>
              <a:rPr lang="pt-PT" sz="2400" dirty="0"/>
            </a:br>
            <a:r>
              <a:rPr lang="pt-PT" sz="2400" b="1" u="sng" dirty="0" smtClean="0"/>
              <a:t>Principais Desafios</a:t>
            </a: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>1. Como lidar com alunos com uma formação tão diversificada?</a:t>
            </a:r>
            <a:br>
              <a:rPr lang="pt-PT" sz="2400" dirty="0" smtClean="0"/>
            </a:br>
            <a:r>
              <a:rPr lang="pt-PT" sz="2400" dirty="0" smtClean="0"/>
              <a:t>2. Como demonstrar o interesse dos SIG para cada uma das áreas envolvidas  (Geologia, Ecologia e Ambiente)?</a:t>
            </a:r>
            <a:br>
              <a:rPr lang="pt-PT" sz="2400" dirty="0" smtClean="0"/>
            </a:br>
            <a:r>
              <a:rPr lang="pt-PT" sz="2400" dirty="0" smtClean="0"/>
              <a:t>3. Como ultrapassar a alguma “resistência” por parte da maioria dos alunos à  forte componente computacional desta UC?</a:t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endParaRPr lang="en-GB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58829" y="594364"/>
            <a:ext cx="8461711" cy="5842247"/>
          </a:xfrm>
        </p:spPr>
        <p:txBody>
          <a:bodyPr>
            <a:normAutofit fontScale="90000"/>
          </a:bodyPr>
          <a:lstStyle/>
          <a:p>
            <a:pPr algn="l">
              <a:lnSpc>
                <a:spcPts val="3500"/>
              </a:lnSpc>
            </a:pPr>
            <a:r>
              <a:rPr lang="pt-PT" sz="2400" b="1" u="sng" dirty="0" smtClean="0"/>
              <a:t>Estratégias implementadas</a:t>
            </a:r>
            <a:br>
              <a:rPr lang="pt-PT" sz="2400" b="1" u="sng" dirty="0" smtClean="0"/>
            </a:br>
            <a:r>
              <a:rPr lang="pt-PT" sz="2400" b="1" dirty="0" smtClean="0"/>
              <a:t>1.  </a:t>
            </a:r>
            <a:r>
              <a:rPr lang="pt-PT" sz="2400" dirty="0" smtClean="0"/>
              <a:t>De forma a uniformizar todos os conhecimentos pré-adquiridos sobre esta área, são focados os </a:t>
            </a:r>
            <a:r>
              <a:rPr lang="pt-PT" sz="2400" dirty="0" err="1" smtClean="0"/>
              <a:t>aspetos</a:t>
            </a:r>
            <a:r>
              <a:rPr lang="pt-PT" sz="2400" dirty="0" smtClean="0"/>
              <a:t> de base </a:t>
            </a:r>
            <a:r>
              <a:rPr lang="pt-PT" sz="2400" dirty="0" smtClean="0"/>
              <a:t>e introdutórios dos SIG, esperando-se que desta forma todos os alunos fiquem nas mesmas condições;</a:t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b="1" dirty="0" smtClean="0"/>
              <a:t>2. </a:t>
            </a:r>
            <a:r>
              <a:rPr lang="pt-PT" sz="2400" dirty="0" smtClean="0"/>
              <a:t>Nas </a:t>
            </a:r>
            <a:r>
              <a:rPr lang="pt-PT" sz="2400" dirty="0"/>
              <a:t>primeiras aulas práticas são feitos exercícios </a:t>
            </a:r>
            <a:r>
              <a:rPr lang="pt-PT" sz="2400" dirty="0" smtClean="0"/>
              <a:t>com </a:t>
            </a:r>
            <a:r>
              <a:rPr lang="pt-PT" sz="2400" dirty="0"/>
              <a:t>vista </a:t>
            </a:r>
            <a:r>
              <a:rPr lang="pt-PT" sz="2400" dirty="0" smtClean="0"/>
              <a:t>à familiarização </a:t>
            </a:r>
            <a:r>
              <a:rPr lang="pt-PT" sz="2400" dirty="0"/>
              <a:t>com os </a:t>
            </a:r>
            <a:r>
              <a:rPr lang="pt-PT" sz="2400" dirty="0" smtClean="0"/>
              <a:t>diferentes softwares </a:t>
            </a:r>
            <a:r>
              <a:rPr lang="pt-PT" sz="2400" dirty="0"/>
              <a:t>a serem usados nas </a:t>
            </a:r>
            <a:r>
              <a:rPr lang="pt-PT" sz="2400" dirty="0" smtClean="0"/>
              <a:t>aulas;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endParaRPr lang="en-GB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860" y="2708920"/>
            <a:ext cx="4188309" cy="106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ângulo 1"/>
          <p:cNvSpPr/>
          <p:nvPr/>
        </p:nvSpPr>
        <p:spPr>
          <a:xfrm>
            <a:off x="2421012" y="2708920"/>
            <a:ext cx="4548349" cy="108357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85253"/>
            <a:ext cx="3330873" cy="16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ângulo 10"/>
          <p:cNvSpPr/>
          <p:nvPr/>
        </p:nvSpPr>
        <p:spPr>
          <a:xfrm>
            <a:off x="755576" y="4763481"/>
            <a:ext cx="3678330" cy="176497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4809391"/>
            <a:ext cx="4063603" cy="1620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ângulo 12"/>
          <p:cNvSpPr/>
          <p:nvPr/>
        </p:nvSpPr>
        <p:spPr>
          <a:xfrm>
            <a:off x="4686605" y="4763481"/>
            <a:ext cx="4093014" cy="176497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ângulo 2"/>
          <p:cNvSpPr/>
          <p:nvPr/>
        </p:nvSpPr>
        <p:spPr>
          <a:xfrm>
            <a:off x="532727" y="620688"/>
            <a:ext cx="83930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/>
              <a:t>	</a:t>
            </a:r>
            <a:r>
              <a:rPr lang="pt-PT" sz="2200" b="1" dirty="0">
                <a:latin typeface="+mj-lt"/>
                <a:ea typeface="+mj-ea"/>
                <a:cs typeface="+mj-cs"/>
              </a:rPr>
              <a:t>3.1. </a:t>
            </a:r>
            <a:r>
              <a:rPr lang="pt-PT" sz="2200" dirty="0">
                <a:latin typeface="+mj-lt"/>
                <a:ea typeface="+mj-ea"/>
                <a:cs typeface="+mj-cs"/>
              </a:rPr>
              <a:t>Nas aulas teóricas são convidados pelo menos 2 oradores das áreas abrangidas por esta UC que desenvolvam trabalho na área dos SIG aplicados </a:t>
            </a:r>
            <a:r>
              <a:rPr lang="pt-PT" sz="2200" dirty="0" smtClean="0">
                <a:latin typeface="+mj-lt"/>
                <a:ea typeface="+mj-ea"/>
                <a:cs typeface="+mj-cs"/>
              </a:rPr>
              <a:t>a alguma das áreas envolvidas; </a:t>
            </a:r>
            <a:r>
              <a:rPr lang="pt-PT" sz="2200" dirty="0">
                <a:latin typeface="+mj-lt"/>
                <a:ea typeface="+mj-ea"/>
                <a:cs typeface="+mj-cs"/>
              </a:rPr>
              <a:t/>
            </a:r>
            <a:br>
              <a:rPr lang="pt-PT" sz="2200" dirty="0">
                <a:latin typeface="+mj-lt"/>
                <a:ea typeface="+mj-ea"/>
                <a:cs typeface="+mj-cs"/>
              </a:rPr>
            </a:br>
            <a:r>
              <a:rPr lang="pt-PT" sz="2200" dirty="0">
                <a:latin typeface="+mj-lt"/>
                <a:ea typeface="+mj-ea"/>
                <a:cs typeface="+mj-cs"/>
              </a:rPr>
              <a:t>	</a:t>
            </a:r>
            <a:endParaRPr lang="pt-PT" sz="2200" dirty="0" smtClean="0">
              <a:latin typeface="+mj-lt"/>
              <a:ea typeface="+mj-ea"/>
              <a:cs typeface="+mj-cs"/>
            </a:endParaRPr>
          </a:p>
          <a:p>
            <a:endParaRPr lang="pt-PT" sz="2200" b="1" dirty="0">
              <a:latin typeface="+mj-lt"/>
              <a:ea typeface="+mj-ea"/>
              <a:cs typeface="+mj-cs"/>
            </a:endParaRPr>
          </a:p>
          <a:p>
            <a:endParaRPr lang="pt-PT" sz="2200" b="1" dirty="0" smtClean="0">
              <a:latin typeface="+mj-lt"/>
              <a:ea typeface="+mj-ea"/>
              <a:cs typeface="+mj-cs"/>
            </a:endParaRPr>
          </a:p>
          <a:p>
            <a:r>
              <a:rPr lang="pt-PT" sz="2200" b="1" dirty="0">
                <a:latin typeface="+mj-lt"/>
                <a:ea typeface="+mj-ea"/>
                <a:cs typeface="+mj-cs"/>
              </a:rPr>
              <a:t>	</a:t>
            </a:r>
            <a:endParaRPr lang="pt-PT" sz="2200" b="1" dirty="0" smtClean="0">
              <a:latin typeface="+mj-lt"/>
              <a:ea typeface="+mj-ea"/>
              <a:cs typeface="+mj-cs"/>
            </a:endParaRPr>
          </a:p>
          <a:p>
            <a:endParaRPr lang="pt-PT" sz="2200" b="1" dirty="0" smtClean="0">
              <a:latin typeface="+mj-lt"/>
              <a:ea typeface="+mj-ea"/>
              <a:cs typeface="+mj-cs"/>
            </a:endParaRPr>
          </a:p>
          <a:p>
            <a:r>
              <a:rPr lang="pt-PT" sz="2200" b="1" dirty="0">
                <a:latin typeface="+mj-lt"/>
                <a:ea typeface="+mj-ea"/>
                <a:cs typeface="+mj-cs"/>
              </a:rPr>
              <a:t>	</a:t>
            </a:r>
            <a:endParaRPr lang="pt-PT" sz="2200" b="1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729" y="2007814"/>
            <a:ext cx="3816424" cy="180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322" y="4077072"/>
            <a:ext cx="3756363" cy="2048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073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ângulo 2"/>
          <p:cNvSpPr/>
          <p:nvPr/>
        </p:nvSpPr>
        <p:spPr>
          <a:xfrm>
            <a:off x="532727" y="620688"/>
            <a:ext cx="83930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200" dirty="0">
                <a:latin typeface="+mj-lt"/>
                <a:ea typeface="+mj-ea"/>
                <a:cs typeface="+mj-cs"/>
              </a:rPr>
              <a:t>	</a:t>
            </a:r>
            <a:r>
              <a:rPr lang="pt-PT" sz="2200" b="1" dirty="0" smtClean="0">
                <a:latin typeface="+mj-lt"/>
                <a:ea typeface="+mj-ea"/>
                <a:cs typeface="+mj-cs"/>
              </a:rPr>
              <a:t>3.2</a:t>
            </a:r>
            <a:r>
              <a:rPr lang="pt-PT" sz="2200" b="1" dirty="0">
                <a:latin typeface="+mj-lt"/>
                <a:ea typeface="+mj-ea"/>
                <a:cs typeface="+mj-cs"/>
              </a:rPr>
              <a:t>. </a:t>
            </a:r>
            <a:r>
              <a:rPr lang="pt-PT" sz="2200" dirty="0">
                <a:latin typeface="+mj-lt"/>
                <a:ea typeface="+mj-ea"/>
                <a:cs typeface="+mj-cs"/>
              </a:rPr>
              <a:t>Nas aulas práticas são abordados </a:t>
            </a:r>
            <a:r>
              <a:rPr lang="pt-PT" sz="2200" dirty="0" smtClean="0">
                <a:latin typeface="+mj-lt"/>
                <a:ea typeface="+mj-ea"/>
                <a:cs typeface="+mj-cs"/>
              </a:rPr>
              <a:t>casos </a:t>
            </a:r>
            <a:r>
              <a:rPr lang="pt-PT" sz="2200" dirty="0">
                <a:latin typeface="+mj-lt"/>
                <a:ea typeface="+mj-ea"/>
                <a:cs typeface="+mj-cs"/>
              </a:rPr>
              <a:t>de estudos relacionados com as áreas mencionadas. Por </a:t>
            </a:r>
            <a:r>
              <a:rPr lang="pt-PT" sz="2200" dirty="0" smtClean="0">
                <a:latin typeface="+mj-lt"/>
                <a:ea typeface="+mj-ea"/>
                <a:cs typeface="+mj-cs"/>
              </a:rPr>
              <a:t>exemplo:</a:t>
            </a:r>
            <a:endParaRPr lang="en-GB" sz="22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1084923" y="1628800"/>
            <a:ext cx="76635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lnSpc>
                <a:spcPct val="200000"/>
              </a:lnSpc>
              <a:buFontTx/>
              <a:buChar char="-"/>
            </a:pPr>
            <a:r>
              <a:rPr lang="pt-PT" dirty="0">
                <a:latin typeface="+mj-lt"/>
                <a:ea typeface="+mj-ea"/>
                <a:cs typeface="+mj-cs"/>
              </a:rPr>
              <a:t>Território (Concelhos, </a:t>
            </a:r>
            <a:r>
              <a:rPr lang="pt-PT" dirty="0" smtClean="0">
                <a:latin typeface="+mj-lt"/>
                <a:ea typeface="+mj-ea"/>
                <a:cs typeface="+mj-cs"/>
              </a:rPr>
              <a:t>Distritos</a:t>
            </a:r>
            <a:r>
              <a:rPr lang="pt-PT" dirty="0">
                <a:latin typeface="+mj-lt"/>
                <a:ea typeface="+mj-ea"/>
                <a:cs typeface="+mj-cs"/>
              </a:rPr>
              <a:t>, NUT, Densidade Populacional)</a:t>
            </a:r>
          </a:p>
          <a:p>
            <a:pPr indent="-285750">
              <a:lnSpc>
                <a:spcPct val="200000"/>
              </a:lnSpc>
              <a:buFontTx/>
              <a:buChar char="-"/>
            </a:pPr>
            <a:r>
              <a:rPr lang="pt-PT" dirty="0">
                <a:latin typeface="+mj-lt"/>
                <a:ea typeface="+mj-ea"/>
                <a:cs typeface="+mj-cs"/>
              </a:rPr>
              <a:t>Hidrográficas </a:t>
            </a:r>
            <a:r>
              <a:rPr lang="pt-PT" dirty="0" smtClean="0">
                <a:latin typeface="+mj-lt"/>
                <a:ea typeface="+mj-ea"/>
                <a:cs typeface="+mj-cs"/>
              </a:rPr>
              <a:t>(Rios</a:t>
            </a:r>
            <a:r>
              <a:rPr lang="pt-PT" dirty="0">
                <a:latin typeface="+mj-lt"/>
                <a:ea typeface="+mj-ea"/>
                <a:cs typeface="+mj-cs"/>
              </a:rPr>
              <a:t>, </a:t>
            </a:r>
            <a:r>
              <a:rPr lang="pt-PT" dirty="0" smtClean="0">
                <a:latin typeface="+mj-lt"/>
                <a:ea typeface="+mj-ea"/>
                <a:cs typeface="+mj-cs"/>
              </a:rPr>
              <a:t>Bacias</a:t>
            </a:r>
            <a:r>
              <a:rPr lang="pt-PT" dirty="0">
                <a:latin typeface="+mj-lt"/>
                <a:ea typeface="+mj-ea"/>
                <a:cs typeface="+mj-cs"/>
              </a:rPr>
              <a:t>, </a:t>
            </a:r>
            <a:r>
              <a:rPr lang="pt-PT" dirty="0" smtClean="0">
                <a:latin typeface="+mj-lt"/>
                <a:ea typeface="+mj-ea"/>
                <a:cs typeface="+mj-cs"/>
              </a:rPr>
              <a:t>Nascentes</a:t>
            </a:r>
            <a:r>
              <a:rPr lang="pt-PT" dirty="0">
                <a:latin typeface="+mj-lt"/>
                <a:ea typeface="+mj-ea"/>
                <a:cs typeface="+mj-cs"/>
              </a:rPr>
              <a:t>) </a:t>
            </a:r>
          </a:p>
          <a:p>
            <a:pPr indent="-285750">
              <a:lnSpc>
                <a:spcPct val="200000"/>
              </a:lnSpc>
              <a:buFontTx/>
              <a:buChar char="-"/>
            </a:pPr>
            <a:r>
              <a:rPr lang="pt-PT" dirty="0">
                <a:latin typeface="+mj-lt"/>
                <a:ea typeface="+mj-ea"/>
                <a:cs typeface="+mj-cs"/>
              </a:rPr>
              <a:t>Meteorológicos </a:t>
            </a:r>
            <a:r>
              <a:rPr lang="pt-PT" dirty="0" smtClean="0">
                <a:latin typeface="+mj-lt"/>
                <a:ea typeface="+mj-ea"/>
                <a:cs typeface="+mj-cs"/>
              </a:rPr>
              <a:t>(Humidade </a:t>
            </a:r>
            <a:r>
              <a:rPr lang="pt-PT" dirty="0">
                <a:latin typeface="+mj-lt"/>
                <a:ea typeface="+mj-ea"/>
                <a:cs typeface="+mj-cs"/>
              </a:rPr>
              <a:t>relativa, </a:t>
            </a:r>
            <a:r>
              <a:rPr lang="pt-PT" dirty="0" smtClean="0">
                <a:latin typeface="+mj-lt"/>
                <a:ea typeface="+mj-ea"/>
                <a:cs typeface="+mj-cs"/>
              </a:rPr>
              <a:t>Temperatura</a:t>
            </a:r>
            <a:r>
              <a:rPr lang="pt-PT" dirty="0">
                <a:latin typeface="+mj-lt"/>
                <a:ea typeface="+mj-ea"/>
                <a:cs typeface="+mj-cs"/>
              </a:rPr>
              <a:t>, </a:t>
            </a:r>
            <a:r>
              <a:rPr lang="pt-PT" dirty="0" smtClean="0">
                <a:latin typeface="+mj-lt"/>
                <a:ea typeface="+mj-ea"/>
                <a:cs typeface="+mj-cs"/>
              </a:rPr>
              <a:t>Precipitação </a:t>
            </a:r>
            <a:r>
              <a:rPr lang="pt-PT" dirty="0">
                <a:latin typeface="+mj-lt"/>
                <a:ea typeface="+mj-ea"/>
                <a:cs typeface="+mj-cs"/>
              </a:rPr>
              <a:t>etc.)</a:t>
            </a:r>
          </a:p>
          <a:p>
            <a:pPr indent="-285750">
              <a:lnSpc>
                <a:spcPct val="200000"/>
              </a:lnSpc>
              <a:buFontTx/>
              <a:buChar char="-"/>
            </a:pPr>
            <a:r>
              <a:rPr lang="pt-PT" dirty="0">
                <a:latin typeface="+mj-lt"/>
                <a:ea typeface="+mj-ea"/>
                <a:cs typeface="+mj-cs"/>
              </a:rPr>
              <a:t>Litologia </a:t>
            </a:r>
            <a:r>
              <a:rPr lang="pt-PT" dirty="0" smtClean="0">
                <a:latin typeface="+mj-lt"/>
                <a:ea typeface="+mj-ea"/>
                <a:cs typeface="+mj-cs"/>
              </a:rPr>
              <a:t>(Complexos </a:t>
            </a:r>
            <a:r>
              <a:rPr lang="pt-PT" dirty="0">
                <a:latin typeface="+mj-lt"/>
                <a:ea typeface="+mj-ea"/>
                <a:cs typeface="+mj-cs"/>
              </a:rPr>
              <a:t>litológicos e período geológico)</a:t>
            </a:r>
          </a:p>
          <a:p>
            <a:pPr indent="-285750">
              <a:lnSpc>
                <a:spcPct val="200000"/>
              </a:lnSpc>
              <a:buFontTx/>
              <a:buChar char="-"/>
            </a:pPr>
            <a:r>
              <a:rPr lang="pt-PT" dirty="0">
                <a:latin typeface="+mj-lt"/>
                <a:ea typeface="+mj-ea"/>
                <a:cs typeface="+mj-cs"/>
              </a:rPr>
              <a:t>Ecologia </a:t>
            </a:r>
            <a:r>
              <a:rPr lang="pt-PT" dirty="0" smtClean="0">
                <a:latin typeface="+mj-lt"/>
                <a:ea typeface="+mj-ea"/>
                <a:cs typeface="+mj-cs"/>
              </a:rPr>
              <a:t>(Contabilização </a:t>
            </a:r>
            <a:r>
              <a:rPr lang="pt-PT" dirty="0">
                <a:latin typeface="+mj-lt"/>
                <a:ea typeface="+mj-ea"/>
                <a:cs typeface="+mj-cs"/>
              </a:rPr>
              <a:t>as áreas totais ocupadas por cada zona ecológica</a:t>
            </a:r>
            <a:r>
              <a:rPr lang="pt-PT" dirty="0" smtClean="0">
                <a:latin typeface="+mj-lt"/>
                <a:ea typeface="+mj-ea"/>
                <a:cs typeface="+mj-cs"/>
              </a:rPr>
              <a:t>) </a:t>
            </a:r>
            <a:endParaRPr lang="pt-PT" dirty="0">
              <a:latin typeface="+mj-lt"/>
              <a:ea typeface="+mj-ea"/>
              <a:cs typeface="+mj-cs"/>
            </a:endParaRPr>
          </a:p>
          <a:p>
            <a:pPr indent="-285750">
              <a:lnSpc>
                <a:spcPct val="200000"/>
              </a:lnSpc>
              <a:buFontTx/>
              <a:buChar char="-"/>
            </a:pPr>
            <a:r>
              <a:rPr lang="pt-PT" dirty="0">
                <a:latin typeface="+mj-lt"/>
                <a:ea typeface="+mj-ea"/>
                <a:cs typeface="+mj-cs"/>
              </a:rPr>
              <a:t>Sismicidade </a:t>
            </a:r>
            <a:r>
              <a:rPr lang="pt-PT" dirty="0" smtClean="0">
                <a:latin typeface="+mj-lt"/>
                <a:ea typeface="+mj-ea"/>
                <a:cs typeface="+mj-cs"/>
              </a:rPr>
              <a:t>(Avaliação </a:t>
            </a:r>
            <a:r>
              <a:rPr lang="pt-PT" dirty="0">
                <a:latin typeface="+mj-lt"/>
                <a:ea typeface="+mj-ea"/>
                <a:cs typeface="+mj-cs"/>
              </a:rPr>
              <a:t>do número de pessoas que vivem em regiões de sismicidade elevada</a:t>
            </a:r>
            <a:r>
              <a:rPr lang="pt-PT" dirty="0" smtClean="0">
                <a:latin typeface="+mj-lt"/>
                <a:ea typeface="+mj-ea"/>
                <a:cs typeface="+mj-cs"/>
              </a:rPr>
              <a:t>)</a:t>
            </a:r>
            <a:endParaRPr lang="pt-PT" dirty="0">
              <a:latin typeface="+mj-lt"/>
              <a:ea typeface="+mj-ea"/>
              <a:cs typeface="+mj-cs"/>
            </a:endParaRPr>
          </a:p>
          <a:p>
            <a:pPr indent="-285750">
              <a:lnSpc>
                <a:spcPct val="200000"/>
              </a:lnSpc>
              <a:buFontTx/>
              <a:buChar char="-"/>
            </a:pPr>
            <a:r>
              <a:rPr lang="pt-PT" dirty="0">
                <a:latin typeface="+mj-lt"/>
                <a:ea typeface="+mj-ea"/>
                <a:cs typeface="+mj-cs"/>
              </a:rPr>
              <a:t>Ambiente </a:t>
            </a:r>
            <a:r>
              <a:rPr lang="pt-PT" dirty="0" smtClean="0">
                <a:latin typeface="+mj-lt"/>
                <a:ea typeface="+mj-ea"/>
                <a:cs typeface="+mj-cs"/>
              </a:rPr>
              <a:t>(Índices de vegetação, riqueza especifica )</a:t>
            </a:r>
            <a:endParaRPr lang="pt-PT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439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71472" y="570147"/>
            <a:ext cx="8465903" cy="5903068"/>
          </a:xfrm>
        </p:spPr>
        <p:txBody>
          <a:bodyPr>
            <a:normAutofit fontScale="90000"/>
          </a:bodyPr>
          <a:lstStyle/>
          <a:p>
            <a:pPr algn="l"/>
            <a:r>
              <a:rPr lang="pt-PT" sz="2400" b="1" u="sng" dirty="0" smtClean="0"/>
              <a:t>Metodologia de Ensino</a:t>
            </a: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>- Aulas teóricas (slides e demostração da resolução de exercícios nos softwares </a:t>
            </a:r>
            <a:r>
              <a:rPr lang="pt-PT" sz="2400" dirty="0" err="1" smtClean="0"/>
              <a:t>adotados</a:t>
            </a:r>
            <a:r>
              <a:rPr lang="pt-PT" sz="2400" dirty="0" smtClean="0"/>
              <a:t>).</a:t>
            </a:r>
            <a:br>
              <a:rPr lang="pt-PT" sz="2400" dirty="0" smtClean="0"/>
            </a:br>
            <a:r>
              <a:rPr lang="pt-PT" sz="2400" dirty="0" smtClean="0"/>
              <a:t>- Aulas práticas-laboratoriais com </a:t>
            </a:r>
            <a:r>
              <a:rPr lang="pt-PT" sz="2400" dirty="0"/>
              <a:t>realização de diversos exercícios em softwares </a:t>
            </a:r>
            <a:r>
              <a:rPr lang="pt-PT" sz="2400" dirty="0" smtClean="0"/>
              <a:t>SIG.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b="1" u="sng" dirty="0"/>
              <a:t>Avaliação:</a:t>
            </a: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/>
              <a:t>A avaliação tem 2 componentes: o exame </a:t>
            </a:r>
            <a:r>
              <a:rPr lang="pt-PT" sz="2400" dirty="0" smtClean="0"/>
              <a:t>final (teórico) </a:t>
            </a:r>
            <a:r>
              <a:rPr lang="pt-PT" sz="2400" dirty="0"/>
              <a:t>e uma avaliação prática (no computador</a:t>
            </a:r>
            <a:r>
              <a:rPr lang="pt-PT" sz="2400" dirty="0" smtClean="0"/>
              <a:t>).</a:t>
            </a:r>
            <a:br>
              <a:rPr lang="pt-PT" sz="2400" dirty="0" smtClean="0"/>
            </a:br>
            <a:r>
              <a:rPr lang="pt-PT" sz="2400" dirty="0" smtClean="0"/>
              <a:t>O principal objetivo da avaliação prática é atestar o conhecimento dos alunos na execução de problemas relacionados com as suas áreas de atividades num software SIG.</a:t>
            </a: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b="1" u="sng" dirty="0" smtClean="0"/>
              <a:t>Opção/Inovação:</a:t>
            </a: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>Uso de software </a:t>
            </a:r>
            <a:r>
              <a:rPr lang="pt-PT" sz="2400" dirty="0"/>
              <a:t>SIG </a:t>
            </a:r>
            <a:r>
              <a:rPr lang="pt-PT" sz="2400" dirty="0" smtClean="0"/>
              <a:t>comerciais e </a:t>
            </a:r>
            <a:r>
              <a:rPr lang="pt-PT" sz="2400" dirty="0"/>
              <a:t>de código </a:t>
            </a:r>
            <a:r>
              <a:rPr lang="pt-PT" sz="2400" dirty="0" smtClean="0"/>
              <a:t>aberto - </a:t>
            </a:r>
            <a:r>
              <a:rPr lang="pt-PT" sz="2400" dirty="0" smtClean="0"/>
              <a:t>o aluno pode escolher com qual pretende resolver os exercícios nas aulas e resolver a avaliação prática.                     Exigência do </a:t>
            </a:r>
            <a:r>
              <a:rPr lang="pt-PT" sz="2400" dirty="0" err="1" smtClean="0"/>
              <a:t>atual</a:t>
            </a:r>
            <a:r>
              <a:rPr lang="pt-PT" sz="2400" dirty="0" smtClean="0"/>
              <a:t> mercado de trabalho</a:t>
            </a:r>
            <a:endParaRPr lang="en-GB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ta para a direita 1"/>
          <p:cNvSpPr/>
          <p:nvPr/>
        </p:nvSpPr>
        <p:spPr>
          <a:xfrm>
            <a:off x="2771800" y="6165304"/>
            <a:ext cx="933808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5"/>
          <p:cNvCxnSpPr/>
          <p:nvPr/>
        </p:nvCxnSpPr>
        <p:spPr>
          <a:xfrm>
            <a:off x="491107" y="548680"/>
            <a:ext cx="86439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0" y="657386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ângulo 9"/>
          <p:cNvSpPr/>
          <p:nvPr/>
        </p:nvSpPr>
        <p:spPr>
          <a:xfrm>
            <a:off x="571472" y="6550223"/>
            <a:ext cx="85725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/>
              <a:t>Workshop Anual de Inovação e Partilha Pedagógica da </a:t>
            </a:r>
            <a:r>
              <a:rPr lang="pt-PT" sz="1400" b="1" dirty="0" err="1" smtClean="0"/>
              <a:t>U.Porto</a:t>
            </a:r>
            <a:r>
              <a:rPr lang="pt-PT" sz="1400" b="1" dirty="0" smtClean="0"/>
              <a:t>  2015                                   </a:t>
            </a:r>
            <a:r>
              <a:rPr lang="pt-PT" sz="1400" b="1" dirty="0" smtClean="0">
                <a:solidFill>
                  <a:schemeClr val="tx1"/>
                </a:solidFill>
              </a:rPr>
              <a:t>Ana Teodoro &amp; Lia Duarte</a:t>
            </a:r>
            <a:endParaRPr lang="en-US" sz="1400" b="1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91107" y="716829"/>
            <a:ext cx="8465903" cy="897129"/>
          </a:xfrm>
        </p:spPr>
        <p:txBody>
          <a:bodyPr>
            <a:normAutofit fontScale="90000"/>
          </a:bodyPr>
          <a:lstStyle/>
          <a:p>
            <a:pPr algn="l"/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/>
            </a:r>
            <a:br>
              <a:rPr lang="pt-PT" sz="2400" dirty="0" smtClean="0"/>
            </a:br>
            <a:endParaRPr lang="en-GB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" y="21906"/>
            <a:ext cx="4953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7" y="67278"/>
            <a:ext cx="1209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627784" y="98092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/>
              <a:t>Acho que podemos afirmar que sim!</a:t>
            </a:r>
            <a:endParaRPr lang="en-GB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29493" y="1452502"/>
            <a:ext cx="827522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b="1" dirty="0" smtClean="0"/>
              <a:t>1. Elevada taxa </a:t>
            </a:r>
            <a:r>
              <a:rPr lang="pt-PT" sz="2000" b="1" dirty="0"/>
              <a:t>de </a:t>
            </a:r>
            <a:r>
              <a:rPr lang="pt-PT" sz="2000" b="1" dirty="0" smtClean="0"/>
              <a:t>sucesso;</a:t>
            </a:r>
            <a:r>
              <a:rPr lang="pt-PT" sz="2000" b="1" dirty="0"/>
              <a:t/>
            </a:r>
            <a:br>
              <a:rPr lang="pt-PT" sz="2000" b="1" dirty="0"/>
            </a:br>
            <a:r>
              <a:rPr lang="pt-PT" sz="2000" b="1" dirty="0" smtClean="0"/>
              <a:t>2. Grande interesse dos alunos de todas as áreas por esta UC;</a:t>
            </a:r>
            <a:r>
              <a:rPr lang="pt-PT" sz="2000" b="1" dirty="0"/>
              <a:t/>
            </a:r>
            <a:br>
              <a:rPr lang="pt-PT" sz="2000" b="1" dirty="0"/>
            </a:br>
            <a:r>
              <a:rPr lang="pt-PT" sz="2000" b="1" dirty="0" smtClean="0"/>
              <a:t>3. Procura </a:t>
            </a:r>
            <a:r>
              <a:rPr lang="pt-PT" sz="2000" b="1" dirty="0"/>
              <a:t>por parte dos alunos dos docentes desta UC para colaboração em trabalhos futuros, nomeadamente na </a:t>
            </a:r>
            <a:r>
              <a:rPr lang="pt-PT" sz="2000" b="1" dirty="0" smtClean="0"/>
              <a:t>co-orientação de </a:t>
            </a:r>
            <a:r>
              <a:rPr lang="pt-PT" sz="2000" b="1" dirty="0"/>
              <a:t>teses de </a:t>
            </a:r>
            <a:r>
              <a:rPr lang="pt-PT" sz="2000" b="1" dirty="0" smtClean="0"/>
              <a:t>mestrado;</a:t>
            </a:r>
          </a:p>
          <a:p>
            <a:pPr>
              <a:lnSpc>
                <a:spcPct val="150000"/>
              </a:lnSpc>
            </a:pPr>
            <a:r>
              <a:rPr lang="pt-PT" sz="2000" b="1" dirty="0" smtClean="0"/>
              <a:t>4. Fundamental na empregabilidade nestas áreas.</a:t>
            </a:r>
            <a:endParaRPr lang="en-GB" sz="20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500034" y="565430"/>
            <a:ext cx="2658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u="sng" dirty="0" smtClean="0"/>
              <a:t>Sucesso?</a:t>
            </a:r>
            <a:endParaRPr lang="en-GB" sz="3600" b="1" u="sng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37200" y="400506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u="sng" dirty="0" smtClean="0"/>
              <a:t>Futuro?</a:t>
            </a:r>
            <a:endParaRPr lang="en-GB" sz="3600" u="sng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32015" y="4593094"/>
            <a:ext cx="83726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pt-PT" sz="2000" b="1" dirty="0" smtClean="0"/>
              <a:t>Trazer novos investigadores/oradores convidados para participar;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t-PT" sz="2000" b="1" dirty="0" smtClean="0"/>
              <a:t>Convidar antigos alunos a apresentar os trabalhos que têm desenvolvido nesta área;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t-PT" sz="2000" b="1" dirty="0" smtClean="0"/>
              <a:t>Aumentar o leque de software de código livre a serem usados nas aulas.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64790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297</Words>
  <Application>Microsoft Office PowerPoint</Application>
  <PresentationFormat>Apresentação no Ecrã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Tema do Office</vt:lpstr>
      <vt:lpstr>Ana Cláudia Teodoro &amp; Lia Duarte Dep. de Geociências, Ambiente e Ordenamento do Território FCUP amteodor@fc.up.pt </vt:lpstr>
      <vt:lpstr>Identificação da UC:  SIG Aplicado às Ciências Naturais  Área Cientifica: Engenharia Geográfica  Unidade Responsável: DGAOT/FCUP  Ciclo de Estudos/Cursos:        </vt:lpstr>
      <vt:lpstr>   Principais Objetivos Bases necessárias para os alunos lidarem com representações de dados cartográficos em ambiente computacional. Implementação e utilização e de um SIG.   Aplicações dos SIG à área das ciências naturais. Principais Desafios 1. Como lidar com alunos com uma formação tão diversificada? 2. Como demonstrar o interesse dos SIG para cada uma das áreas envolvidas  (Geologia, Ecologia e Ambiente)? 3. Como ultrapassar a alguma “resistência” por parte da maioria dos alunos à  forte componente computacional desta UC?    </vt:lpstr>
      <vt:lpstr>Estratégias implementadas 1.  De forma a uniformizar todos os conhecimentos pré-adquiridos sobre esta área, são focados os aspetos de base e introdutórios dos SIG, esperando-se que desta forma todos os alunos fiquem nas mesmas condições;   2. Nas primeiras aulas práticas são feitos exercícios com vista à familiarização com os diferentes softwares a serem usados nas aulas;    </vt:lpstr>
      <vt:lpstr>Apresentação do PowerPoint</vt:lpstr>
      <vt:lpstr>Apresentação do PowerPoint</vt:lpstr>
      <vt:lpstr>Metodologia de Ensino - Aulas teóricas (slides e demostração da resolução de exercícios nos softwares adotados). - Aulas práticas-laboratoriais com realização de diversos exercícios em softwares SIG.  Avaliação: A avaliação tem 2 componentes: o exame final (teórico) e uma avaliação prática (no computador). O principal objetivo da avaliação prática é atestar o conhecimento dos alunos na execução de problemas relacionados com as suas áreas de atividades num software SIG.  Opção/Inovação: Uso de software SIG comerciais e de código aberto - o aluno pode escolher com qual pretende resolver os exercícios nas aulas e resolver a avaliação prática.                     Exigência do atual mercado de trabalho</vt:lpstr>
      <vt:lpstr>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Informação Geográfica - SIG</dc:title>
  <dc:creator>amteodor</dc:creator>
  <cp:lastModifiedBy>amteodor</cp:lastModifiedBy>
  <cp:revision>53</cp:revision>
  <cp:lastPrinted>2015-01-29T16:31:01Z</cp:lastPrinted>
  <dcterms:created xsi:type="dcterms:W3CDTF">2009-09-10T14:17:21Z</dcterms:created>
  <dcterms:modified xsi:type="dcterms:W3CDTF">2015-02-02T11:07:50Z</dcterms:modified>
</cp:coreProperties>
</file>