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9"/>
  </p:notesMasterIdLst>
  <p:sldIdLst>
    <p:sldId id="256" r:id="rId2"/>
    <p:sldId id="257" r:id="rId3"/>
    <p:sldId id="258" r:id="rId4"/>
    <p:sldId id="262" r:id="rId5"/>
    <p:sldId id="263" r:id="rId6"/>
    <p:sldId id="260" r:id="rId7"/>
    <p:sldId id="261" r:id="rId8"/>
    <p:sldId id="259" r:id="rId9"/>
    <p:sldId id="264" r:id="rId10"/>
    <p:sldId id="265" r:id="rId11"/>
    <p:sldId id="298" r:id="rId12"/>
    <p:sldId id="297" r:id="rId13"/>
    <p:sldId id="266" r:id="rId14"/>
    <p:sldId id="267" r:id="rId15"/>
    <p:sldId id="269" r:id="rId16"/>
    <p:sldId id="270" r:id="rId17"/>
    <p:sldId id="272" r:id="rId18"/>
    <p:sldId id="278" r:id="rId19"/>
    <p:sldId id="280" r:id="rId20"/>
    <p:sldId id="279" r:id="rId21"/>
    <p:sldId id="275" r:id="rId22"/>
    <p:sldId id="283" r:id="rId23"/>
    <p:sldId id="285" r:id="rId24"/>
    <p:sldId id="284" r:id="rId25"/>
    <p:sldId id="296" r:id="rId26"/>
    <p:sldId id="295" r:id="rId27"/>
    <p:sldId id="286" r:id="rId28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581AF5-9A39-47E1-94B7-F40240BA8C71}" type="datetimeFigureOut">
              <a:rPr lang="pt-PT" smtClean="0"/>
              <a:t>02-12-2014</a:t>
            </a:fld>
            <a:endParaRPr lang="pt-P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F91DE4-4E80-40C7-8D7B-E1FBEC6F6E48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56591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7030090" y="0"/>
            <a:ext cx="914639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5570401" y="3681415"/>
            <a:ext cx="3573599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Freeform 8"/>
          <p:cNvSpPr/>
          <p:nvPr/>
        </p:nvSpPr>
        <p:spPr>
          <a:xfrm>
            <a:off x="6891544" y="-8467"/>
            <a:ext cx="2254838" cy="6866467"/>
          </a:xfrm>
          <a:custGeom>
            <a:avLst/>
            <a:gdLst>
              <a:gd name="connsiteX0" fmla="*/ 2023534 w 3005667"/>
              <a:gd name="connsiteY0" fmla="*/ 8467 h 6866467"/>
              <a:gd name="connsiteX1" fmla="*/ 0 w 3005667"/>
              <a:gd name="connsiteY1" fmla="*/ 6866467 h 6866467"/>
              <a:gd name="connsiteX2" fmla="*/ 2997200 w 3005667"/>
              <a:gd name="connsiteY2" fmla="*/ 6858000 h 6866467"/>
              <a:gd name="connsiteX3" fmla="*/ 3005667 w 3005667"/>
              <a:gd name="connsiteY3" fmla="*/ 0 h 6866467"/>
              <a:gd name="connsiteX4" fmla="*/ 2023534 w 3005667"/>
              <a:gd name="connsiteY4" fmla="*/ 8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05667" h="6866467">
                <a:moveTo>
                  <a:pt x="2023534" y="8467"/>
                </a:moveTo>
                <a:lnTo>
                  <a:pt x="0" y="6866467"/>
                </a:lnTo>
                <a:lnTo>
                  <a:pt x="2997200" y="6858000"/>
                </a:lnTo>
                <a:cubicBezTo>
                  <a:pt x="3000022" y="4572000"/>
                  <a:pt x="3002845" y="2286000"/>
                  <a:pt x="3005667" y="0"/>
                </a:cubicBezTo>
                <a:lnTo>
                  <a:pt x="2023534" y="8467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Freeform 9"/>
          <p:cNvSpPr/>
          <p:nvPr/>
        </p:nvSpPr>
        <p:spPr>
          <a:xfrm>
            <a:off x="7202776" y="-8467"/>
            <a:ext cx="1943606" cy="6866467"/>
          </a:xfrm>
          <a:custGeom>
            <a:avLst/>
            <a:gdLst>
              <a:gd name="connsiteX0" fmla="*/ 0 w 2590800"/>
              <a:gd name="connsiteY0" fmla="*/ 0 h 6866467"/>
              <a:gd name="connsiteX1" fmla="*/ 1202267 w 2590800"/>
              <a:gd name="connsiteY1" fmla="*/ 6866467 h 6866467"/>
              <a:gd name="connsiteX2" fmla="*/ 2590800 w 2590800"/>
              <a:gd name="connsiteY2" fmla="*/ 6866467 h 6866467"/>
              <a:gd name="connsiteX3" fmla="*/ 2582333 w 2590800"/>
              <a:gd name="connsiteY3" fmla="*/ 0 h 6866467"/>
              <a:gd name="connsiteX4" fmla="*/ 0 w 2590800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0800" h="6866467">
                <a:moveTo>
                  <a:pt x="0" y="0"/>
                </a:moveTo>
                <a:lnTo>
                  <a:pt x="1202267" y="6866467"/>
                </a:lnTo>
                <a:lnTo>
                  <a:pt x="2590800" y="6866467"/>
                </a:lnTo>
                <a:cubicBezTo>
                  <a:pt x="2587978" y="4577645"/>
                  <a:pt x="2585155" y="2288822"/>
                  <a:pt x="2582333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Freeform 10"/>
          <p:cNvSpPr/>
          <p:nvPr/>
        </p:nvSpPr>
        <p:spPr>
          <a:xfrm>
            <a:off x="6700995" y="3048000"/>
            <a:ext cx="2445387" cy="3810000"/>
          </a:xfrm>
          <a:custGeom>
            <a:avLst/>
            <a:gdLst>
              <a:gd name="connsiteX0" fmla="*/ 0 w 3259667"/>
              <a:gd name="connsiteY0" fmla="*/ 3810000 h 3810000"/>
              <a:gd name="connsiteX1" fmla="*/ 3251200 w 3259667"/>
              <a:gd name="connsiteY1" fmla="*/ 0 h 3810000"/>
              <a:gd name="connsiteX2" fmla="*/ 3259667 w 3259667"/>
              <a:gd name="connsiteY2" fmla="*/ 3810000 h 3810000"/>
              <a:gd name="connsiteX3" fmla="*/ 0 w 3259667"/>
              <a:gd name="connsiteY3" fmla="*/ 3810000 h 38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9667" h="3810000">
                <a:moveTo>
                  <a:pt x="0" y="3810000"/>
                </a:moveTo>
                <a:lnTo>
                  <a:pt x="3251200" y="0"/>
                </a:lnTo>
                <a:cubicBezTo>
                  <a:pt x="3254022" y="1270000"/>
                  <a:pt x="3256845" y="2540000"/>
                  <a:pt x="3259667" y="3810000"/>
                </a:cubicBezTo>
                <a:lnTo>
                  <a:pt x="0" y="3810000"/>
                </a:lnTo>
                <a:close/>
              </a:path>
            </a:pathLst>
          </a:cu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Freeform 11"/>
          <p:cNvSpPr/>
          <p:nvPr/>
        </p:nvSpPr>
        <p:spPr>
          <a:xfrm>
            <a:off x="7005874" y="-8467"/>
            <a:ext cx="2140508" cy="6866467"/>
          </a:xfrm>
          <a:custGeom>
            <a:avLst/>
            <a:gdLst>
              <a:gd name="connsiteX0" fmla="*/ 0 w 2853267"/>
              <a:gd name="connsiteY0" fmla="*/ 0 h 6866467"/>
              <a:gd name="connsiteX1" fmla="*/ 2472267 w 2853267"/>
              <a:gd name="connsiteY1" fmla="*/ 6866467 h 6866467"/>
              <a:gd name="connsiteX2" fmla="*/ 2853267 w 2853267"/>
              <a:gd name="connsiteY2" fmla="*/ 6858000 h 6866467"/>
              <a:gd name="connsiteX3" fmla="*/ 2853267 w 2853267"/>
              <a:gd name="connsiteY3" fmla="*/ 0 h 6866467"/>
              <a:gd name="connsiteX4" fmla="*/ 0 w 2853267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3267" h="6866467">
                <a:moveTo>
                  <a:pt x="0" y="0"/>
                </a:moveTo>
                <a:lnTo>
                  <a:pt x="2472267" y="6866467"/>
                </a:lnTo>
                <a:lnTo>
                  <a:pt x="2853267" y="6858000"/>
                </a:lnTo>
                <a:lnTo>
                  <a:pt x="2853267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Freeform 12"/>
          <p:cNvSpPr/>
          <p:nvPr/>
        </p:nvSpPr>
        <p:spPr>
          <a:xfrm>
            <a:off x="8180931" y="-8467"/>
            <a:ext cx="965451" cy="6866467"/>
          </a:xfrm>
          <a:custGeom>
            <a:avLst/>
            <a:gdLst>
              <a:gd name="connsiteX0" fmla="*/ 1016000 w 1286933"/>
              <a:gd name="connsiteY0" fmla="*/ 0 h 6866467"/>
              <a:gd name="connsiteX1" fmla="*/ 0 w 1286933"/>
              <a:gd name="connsiteY1" fmla="*/ 6866467 h 6866467"/>
              <a:gd name="connsiteX2" fmla="*/ 1286933 w 1286933"/>
              <a:gd name="connsiteY2" fmla="*/ 6866467 h 6866467"/>
              <a:gd name="connsiteX3" fmla="*/ 1278466 w 1286933"/>
              <a:gd name="connsiteY3" fmla="*/ 0 h 6866467"/>
              <a:gd name="connsiteX4" fmla="*/ 1016000 w 1286933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6933" h="6866467">
                <a:moveTo>
                  <a:pt x="1016000" y="0"/>
                </a:moveTo>
                <a:lnTo>
                  <a:pt x="0" y="6866467"/>
                </a:lnTo>
                <a:lnTo>
                  <a:pt x="1286933" y="6866467"/>
                </a:lnTo>
                <a:cubicBezTo>
                  <a:pt x="1284111" y="4577645"/>
                  <a:pt x="1281288" y="2288822"/>
                  <a:pt x="1278466" y="0"/>
                </a:cubicBezTo>
                <a:lnTo>
                  <a:pt x="101600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" name="Freeform 13"/>
          <p:cNvSpPr/>
          <p:nvPr/>
        </p:nvSpPr>
        <p:spPr>
          <a:xfrm>
            <a:off x="8206338" y="-8468"/>
            <a:ext cx="952931" cy="6866467"/>
          </a:xfrm>
          <a:custGeom>
            <a:avLst/>
            <a:gdLst>
              <a:gd name="connsiteX0" fmla="*/ 0 w 1244600"/>
              <a:gd name="connsiteY0" fmla="*/ 0 h 6874934"/>
              <a:gd name="connsiteX1" fmla="*/ 1117600 w 1244600"/>
              <a:gd name="connsiteY1" fmla="*/ 6866467 h 6874934"/>
              <a:gd name="connsiteX2" fmla="*/ 1244600 w 1244600"/>
              <a:gd name="connsiteY2" fmla="*/ 6874934 h 6874934"/>
              <a:gd name="connsiteX3" fmla="*/ 1236134 w 1244600"/>
              <a:gd name="connsiteY3" fmla="*/ 0 h 6874934"/>
              <a:gd name="connsiteX4" fmla="*/ 0 w 1244600"/>
              <a:gd name="connsiteY4" fmla="*/ 0 h 6874934"/>
              <a:gd name="connsiteX0" fmla="*/ 0 w 1253067"/>
              <a:gd name="connsiteY0" fmla="*/ 0 h 6874934"/>
              <a:gd name="connsiteX1" fmla="*/ 1117600 w 1253067"/>
              <a:gd name="connsiteY1" fmla="*/ 6866467 h 6874934"/>
              <a:gd name="connsiteX2" fmla="*/ 1244600 w 1253067"/>
              <a:gd name="connsiteY2" fmla="*/ 6874934 h 6874934"/>
              <a:gd name="connsiteX3" fmla="*/ 1253067 w 1253067"/>
              <a:gd name="connsiteY3" fmla="*/ 0 h 6874934"/>
              <a:gd name="connsiteX4" fmla="*/ 0 w 1253067"/>
              <a:gd name="connsiteY4" fmla="*/ 0 h 6874934"/>
              <a:gd name="connsiteX0" fmla="*/ 0 w 1270244"/>
              <a:gd name="connsiteY0" fmla="*/ 0 h 6866467"/>
              <a:gd name="connsiteX1" fmla="*/ 1117600 w 1270244"/>
              <a:gd name="connsiteY1" fmla="*/ 6866467 h 6866467"/>
              <a:gd name="connsiteX2" fmla="*/ 1270000 w 1270244"/>
              <a:gd name="connsiteY2" fmla="*/ 6866467 h 6866467"/>
              <a:gd name="connsiteX3" fmla="*/ 1253067 w 1270244"/>
              <a:gd name="connsiteY3" fmla="*/ 0 h 6866467"/>
              <a:gd name="connsiteX4" fmla="*/ 0 w 1270244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0244" h="6866467">
                <a:moveTo>
                  <a:pt x="0" y="0"/>
                </a:moveTo>
                <a:lnTo>
                  <a:pt x="1117600" y="6866467"/>
                </a:lnTo>
                <a:lnTo>
                  <a:pt x="1270000" y="6866467"/>
                </a:lnTo>
                <a:cubicBezTo>
                  <a:pt x="1272822" y="4574822"/>
                  <a:pt x="1250245" y="2291645"/>
                  <a:pt x="1253067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5" name="Freeform 14"/>
          <p:cNvSpPr/>
          <p:nvPr/>
        </p:nvSpPr>
        <p:spPr>
          <a:xfrm>
            <a:off x="-6351" y="-8468"/>
            <a:ext cx="647869" cy="5698067"/>
          </a:xfrm>
          <a:custGeom>
            <a:avLst/>
            <a:gdLst>
              <a:gd name="connsiteX0" fmla="*/ 0 w 863600"/>
              <a:gd name="connsiteY0" fmla="*/ 8467 h 5698067"/>
              <a:gd name="connsiteX1" fmla="*/ 863600 w 863600"/>
              <a:gd name="connsiteY1" fmla="*/ 0 h 5698067"/>
              <a:gd name="connsiteX2" fmla="*/ 863600 w 863600"/>
              <a:gd name="connsiteY2" fmla="*/ 16934 h 5698067"/>
              <a:gd name="connsiteX3" fmla="*/ 0 w 863600"/>
              <a:gd name="connsiteY3" fmla="*/ 5698067 h 5698067"/>
              <a:gd name="connsiteX4" fmla="*/ 0 w 863600"/>
              <a:gd name="connsiteY4" fmla="*/ 8467 h 56980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3600" h="5698067">
                <a:moveTo>
                  <a:pt x="0" y="8467"/>
                </a:moveTo>
                <a:lnTo>
                  <a:pt x="863600" y="0"/>
                </a:lnTo>
                <a:lnTo>
                  <a:pt x="863600" y="16934"/>
                </a:lnTo>
                <a:lnTo>
                  <a:pt x="0" y="5698067"/>
                </a:lnTo>
                <a:lnTo>
                  <a:pt x="0" y="8467"/>
                </a:lnTo>
                <a:close/>
              </a:path>
            </a:pathLst>
          </a:cu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" name="Freeform 15"/>
          <p:cNvSpPr/>
          <p:nvPr/>
        </p:nvSpPr>
        <p:spPr>
          <a:xfrm>
            <a:off x="7780777" y="3589869"/>
            <a:ext cx="1365605" cy="3268133"/>
          </a:xfrm>
          <a:custGeom>
            <a:avLst/>
            <a:gdLst>
              <a:gd name="connsiteX0" fmla="*/ 0 w 1820333"/>
              <a:gd name="connsiteY0" fmla="*/ 3268133 h 3268133"/>
              <a:gd name="connsiteX1" fmla="*/ 1811866 w 1820333"/>
              <a:gd name="connsiteY1" fmla="*/ 0 h 3268133"/>
              <a:gd name="connsiteX2" fmla="*/ 1820333 w 1820333"/>
              <a:gd name="connsiteY2" fmla="*/ 3259666 h 3268133"/>
              <a:gd name="connsiteX3" fmla="*/ 0 w 1820333"/>
              <a:gd name="connsiteY3" fmla="*/ 3268133 h 3268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0333" h="3268133">
                <a:moveTo>
                  <a:pt x="0" y="3268133"/>
                </a:moveTo>
                <a:lnTo>
                  <a:pt x="1811866" y="0"/>
                </a:lnTo>
                <a:cubicBezTo>
                  <a:pt x="1814688" y="1086555"/>
                  <a:pt x="1817511" y="2173111"/>
                  <a:pt x="1820333" y="3259666"/>
                </a:cubicBezTo>
                <a:lnTo>
                  <a:pt x="0" y="3268133"/>
                </a:lnTo>
                <a:close/>
              </a:path>
            </a:pathLst>
          </a:cu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6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6" y="4050835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18E6-5A46-4ED7-885E-AFB5154D9F98}" type="datetime1">
              <a:rPr lang="pt-PT" smtClean="0"/>
              <a:t>02-12-2014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B0DB4-4235-4528-A12D-BC54B9B25235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57727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135" y="609600"/>
            <a:ext cx="6449180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135" y="4470400"/>
            <a:ext cx="6449180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29A94-FDDC-4A8A-BBA5-4D923D668440}" type="datetime1">
              <a:rPr lang="pt-PT" smtClean="0"/>
              <a:t>02-12-2014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B0DB4-4235-4528-A12D-BC54B9B25235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65848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683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135" y="4470400"/>
            <a:ext cx="6449180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64025-D63C-452E-B85E-951D69B99C17}" type="datetime1">
              <a:rPr lang="pt-PT" smtClean="0"/>
              <a:t>02-12-2014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B0DB4-4235-4528-A12D-BC54B9B25235}" type="slidenum">
              <a:rPr lang="pt-PT" smtClean="0"/>
              <a:t>‹#›</a:t>
            </a:fld>
            <a:endParaRPr lang="pt-PT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4871" y="3632200"/>
            <a:ext cx="5419805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06509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baseline="0" dirty="0" smtClean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  <a:endParaRPr lang="en-US" sz="8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671496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lvl="0">
              <a:spcBef>
                <a:spcPct val="0"/>
              </a:spcBef>
              <a:buNone/>
              <a:defRPr sz="8000" b="0" cap="all" baseline="0">
                <a:ln w="3175" cmpd="sng">
                  <a:noFill/>
                </a:ln>
                <a:effectLst/>
                <a:latin typeface="Arial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”</a:t>
            </a:r>
            <a:endParaRPr lang="en-US" sz="80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98170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135" y="1931988"/>
            <a:ext cx="6449180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135" y="4527448"/>
            <a:ext cx="6449180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AF503-F925-405D-9489-4E611359A783}" type="datetime1">
              <a:rPr lang="pt-PT" smtClean="0"/>
              <a:t>02-12-2014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B0DB4-4235-4528-A12D-BC54B9B25235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967032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683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135" y="4527448"/>
            <a:ext cx="6449180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4C64E-AD62-48B5-A998-9BE8A4EE7B8E}" type="datetime1">
              <a:rPr lang="pt-PT" smtClean="0"/>
              <a:t>02-12-2014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B0DB4-4235-4528-A12D-BC54B9B25235}" type="slidenum">
              <a:rPr lang="pt-PT" smtClean="0"/>
              <a:t>‹#›</a:t>
            </a:fld>
            <a:endParaRPr lang="pt-PT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8132" y="4013200"/>
            <a:ext cx="6449181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06509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baseline="0" dirty="0" smtClean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  <a:endParaRPr lang="en-US" sz="8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671496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lvl="0">
              <a:spcBef>
                <a:spcPct val="0"/>
              </a:spcBef>
              <a:buNone/>
              <a:defRPr sz="8000" b="0" cap="all" baseline="0">
                <a:ln w="3175" cmpd="sng">
                  <a:noFill/>
                </a:ln>
                <a:effectLst/>
                <a:latin typeface="Arial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”</a:t>
            </a:r>
            <a:endParaRPr lang="en-US" sz="80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73988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484" y="609600"/>
            <a:ext cx="6442830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135" y="4527448"/>
            <a:ext cx="6449180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447B1-90B4-4570-AB67-860C51269B64}" type="datetime1">
              <a:rPr lang="pt-PT" smtClean="0"/>
              <a:t>02-12-2014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B0DB4-4235-4528-A12D-BC54B9B25235}" type="slidenum">
              <a:rPr lang="pt-PT" smtClean="0"/>
              <a:t>‹#›</a:t>
            </a:fld>
            <a:endParaRPr lang="pt-PT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8132" y="4013200"/>
            <a:ext cx="6449181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PT" smtClean="0"/>
              <a:t>Clique para editar os estilos</a:t>
            </a:r>
          </a:p>
        </p:txBody>
      </p:sp>
    </p:spTree>
    <p:extLst>
      <p:ext uri="{BB962C8B-B14F-4D97-AF65-F5344CB8AC3E}">
        <p14:creationId xmlns:p14="http://schemas.microsoft.com/office/powerpoint/2010/main" val="17043124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38840-820C-4F7C-98AD-9911A57C8217}" type="datetime1">
              <a:rPr lang="pt-PT" smtClean="0"/>
              <a:t>02-12-2014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B0DB4-4235-4528-A12D-BC54B9B25235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508095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1"/>
            <a:ext cx="978812" cy="5251451"/>
          </a:xfrm>
        </p:spPr>
        <p:txBody>
          <a:bodyPr vert="eaVert" anchor="ctr"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134" y="609600"/>
            <a:ext cx="5296492" cy="5251450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BB94C-0EED-49B1-8EC9-48B0085A466E}" type="datetime1">
              <a:rPr lang="pt-PT" smtClean="0"/>
              <a:t>02-12-2014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B0DB4-4235-4528-A12D-BC54B9B25235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29164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1587F-8364-4C73-A783-2AE8D91164E6}" type="datetime1">
              <a:rPr lang="pt-PT" smtClean="0"/>
              <a:t>02-12-2014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B0DB4-4235-4528-A12D-BC54B9B25235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56283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135" y="2700869"/>
            <a:ext cx="6449180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135" y="4527448"/>
            <a:ext cx="6449180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05472-40D4-412E-92EE-FD48A61762AD}" type="datetime1">
              <a:rPr lang="pt-PT" smtClean="0"/>
              <a:t>02-12-2014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B0DB4-4235-4528-A12D-BC54B9B25235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77949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134" y="2160589"/>
            <a:ext cx="3138844" cy="3880772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8472" y="2160590"/>
            <a:ext cx="3138843" cy="3880773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D01A-A519-4D6D-87F0-C64D4CF8174F}" type="datetime1">
              <a:rPr lang="pt-PT" smtClean="0"/>
              <a:t>02-12-2014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B0DB4-4235-4528-A12D-BC54B9B25235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87616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942" y="2160983"/>
            <a:ext cx="314003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942" y="2737247"/>
            <a:ext cx="3140035" cy="3304117"/>
          </a:xfrm>
        </p:spPr>
        <p:txBody>
          <a:bodyPr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7282" y="2160983"/>
            <a:ext cx="314003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7283" y="2737247"/>
            <a:ext cx="3140030" cy="3304117"/>
          </a:xfrm>
        </p:spPr>
        <p:txBody>
          <a:bodyPr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C5B57-AA76-4A7D-9464-5C3E23856FD0}" type="datetime1">
              <a:rPr lang="pt-PT" smtClean="0"/>
              <a:t>02-12-2014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B0DB4-4235-4528-A12D-BC54B9B25235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50331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134" y="609600"/>
            <a:ext cx="6449180" cy="1320800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DDAB1-27DA-48F8-B9D1-DF9D57F2BCAC}" type="datetime1">
              <a:rPr lang="pt-PT" smtClean="0"/>
              <a:t>02-12-2014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B0DB4-4235-4528-A12D-BC54B9B25235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95165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A548C-5711-445F-9D9A-69C7C1A9B1C9}" type="datetime1">
              <a:rPr lang="pt-PT" smtClean="0"/>
              <a:t>02-12-2014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B0DB4-4235-4528-A12D-BC54B9B25235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97867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133" y="1498604"/>
            <a:ext cx="2891649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6" y="514926"/>
            <a:ext cx="3386038" cy="5526437"/>
          </a:xfrm>
        </p:spPr>
        <p:txBody>
          <a:bodyPr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133" y="2777069"/>
            <a:ext cx="2891649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7D49D-6E70-44FC-ACCE-0E9F72BA59BD}" type="datetime1">
              <a:rPr lang="pt-PT" smtClean="0"/>
              <a:t>02-12-2014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B0DB4-4235-4528-A12D-BC54B9B25235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21625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133" y="4800600"/>
            <a:ext cx="644918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8134" y="609600"/>
            <a:ext cx="6449180" cy="3845718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 smtClean="0"/>
              <a:t>Clique no ícone para adicionar uma imagem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133" y="5367338"/>
            <a:ext cx="6449180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EC976-D7AF-462C-BCF7-D93BA18583EA}" type="datetime1">
              <a:rPr lang="pt-PT" smtClean="0"/>
              <a:t>02-12-2014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B0DB4-4235-4528-A12D-BC54B9B25235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90783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V="1">
            <a:off x="5570401" y="3681415"/>
            <a:ext cx="3573599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030090" y="0"/>
            <a:ext cx="914639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Freeform 8"/>
          <p:cNvSpPr/>
          <p:nvPr/>
        </p:nvSpPr>
        <p:spPr>
          <a:xfrm>
            <a:off x="6891544" y="-8467"/>
            <a:ext cx="2254838" cy="6866467"/>
          </a:xfrm>
          <a:custGeom>
            <a:avLst/>
            <a:gdLst>
              <a:gd name="connsiteX0" fmla="*/ 2023534 w 3005667"/>
              <a:gd name="connsiteY0" fmla="*/ 8467 h 6866467"/>
              <a:gd name="connsiteX1" fmla="*/ 0 w 3005667"/>
              <a:gd name="connsiteY1" fmla="*/ 6866467 h 6866467"/>
              <a:gd name="connsiteX2" fmla="*/ 2997200 w 3005667"/>
              <a:gd name="connsiteY2" fmla="*/ 6858000 h 6866467"/>
              <a:gd name="connsiteX3" fmla="*/ 3005667 w 3005667"/>
              <a:gd name="connsiteY3" fmla="*/ 0 h 6866467"/>
              <a:gd name="connsiteX4" fmla="*/ 2023534 w 3005667"/>
              <a:gd name="connsiteY4" fmla="*/ 8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05667" h="6866467">
                <a:moveTo>
                  <a:pt x="2023534" y="8467"/>
                </a:moveTo>
                <a:lnTo>
                  <a:pt x="0" y="6866467"/>
                </a:lnTo>
                <a:lnTo>
                  <a:pt x="2997200" y="6858000"/>
                </a:lnTo>
                <a:cubicBezTo>
                  <a:pt x="3000022" y="4572000"/>
                  <a:pt x="3002845" y="2286000"/>
                  <a:pt x="3005667" y="0"/>
                </a:cubicBezTo>
                <a:lnTo>
                  <a:pt x="2023534" y="8467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Freeform 9"/>
          <p:cNvSpPr/>
          <p:nvPr/>
        </p:nvSpPr>
        <p:spPr>
          <a:xfrm>
            <a:off x="7202776" y="-8467"/>
            <a:ext cx="1943606" cy="6866467"/>
          </a:xfrm>
          <a:custGeom>
            <a:avLst/>
            <a:gdLst>
              <a:gd name="connsiteX0" fmla="*/ 0 w 2590800"/>
              <a:gd name="connsiteY0" fmla="*/ 0 h 6866467"/>
              <a:gd name="connsiteX1" fmla="*/ 1202267 w 2590800"/>
              <a:gd name="connsiteY1" fmla="*/ 6866467 h 6866467"/>
              <a:gd name="connsiteX2" fmla="*/ 2590800 w 2590800"/>
              <a:gd name="connsiteY2" fmla="*/ 6866467 h 6866467"/>
              <a:gd name="connsiteX3" fmla="*/ 2582333 w 2590800"/>
              <a:gd name="connsiteY3" fmla="*/ 0 h 6866467"/>
              <a:gd name="connsiteX4" fmla="*/ 0 w 2590800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0800" h="6866467">
                <a:moveTo>
                  <a:pt x="0" y="0"/>
                </a:moveTo>
                <a:lnTo>
                  <a:pt x="1202267" y="6866467"/>
                </a:lnTo>
                <a:lnTo>
                  <a:pt x="2590800" y="6866467"/>
                </a:lnTo>
                <a:cubicBezTo>
                  <a:pt x="2587978" y="4577645"/>
                  <a:pt x="2585155" y="2288822"/>
                  <a:pt x="2582333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Freeform 10"/>
          <p:cNvSpPr/>
          <p:nvPr/>
        </p:nvSpPr>
        <p:spPr>
          <a:xfrm>
            <a:off x="6700995" y="3048000"/>
            <a:ext cx="2445387" cy="3810000"/>
          </a:xfrm>
          <a:custGeom>
            <a:avLst/>
            <a:gdLst>
              <a:gd name="connsiteX0" fmla="*/ 0 w 3259667"/>
              <a:gd name="connsiteY0" fmla="*/ 3810000 h 3810000"/>
              <a:gd name="connsiteX1" fmla="*/ 3251200 w 3259667"/>
              <a:gd name="connsiteY1" fmla="*/ 0 h 3810000"/>
              <a:gd name="connsiteX2" fmla="*/ 3259667 w 3259667"/>
              <a:gd name="connsiteY2" fmla="*/ 3810000 h 3810000"/>
              <a:gd name="connsiteX3" fmla="*/ 0 w 3259667"/>
              <a:gd name="connsiteY3" fmla="*/ 3810000 h 38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9667" h="3810000">
                <a:moveTo>
                  <a:pt x="0" y="3810000"/>
                </a:moveTo>
                <a:lnTo>
                  <a:pt x="3251200" y="0"/>
                </a:lnTo>
                <a:cubicBezTo>
                  <a:pt x="3254022" y="1270000"/>
                  <a:pt x="3256845" y="2540000"/>
                  <a:pt x="3259667" y="3810000"/>
                </a:cubicBezTo>
                <a:lnTo>
                  <a:pt x="0" y="3810000"/>
                </a:lnTo>
                <a:close/>
              </a:path>
            </a:pathLst>
          </a:cu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Freeform 11"/>
          <p:cNvSpPr/>
          <p:nvPr/>
        </p:nvSpPr>
        <p:spPr>
          <a:xfrm>
            <a:off x="7005874" y="-8467"/>
            <a:ext cx="2140508" cy="6866467"/>
          </a:xfrm>
          <a:custGeom>
            <a:avLst/>
            <a:gdLst>
              <a:gd name="connsiteX0" fmla="*/ 0 w 2853267"/>
              <a:gd name="connsiteY0" fmla="*/ 0 h 6866467"/>
              <a:gd name="connsiteX1" fmla="*/ 2472267 w 2853267"/>
              <a:gd name="connsiteY1" fmla="*/ 6866467 h 6866467"/>
              <a:gd name="connsiteX2" fmla="*/ 2853267 w 2853267"/>
              <a:gd name="connsiteY2" fmla="*/ 6858000 h 6866467"/>
              <a:gd name="connsiteX3" fmla="*/ 2853267 w 2853267"/>
              <a:gd name="connsiteY3" fmla="*/ 0 h 6866467"/>
              <a:gd name="connsiteX4" fmla="*/ 0 w 2853267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3267" h="6866467">
                <a:moveTo>
                  <a:pt x="0" y="0"/>
                </a:moveTo>
                <a:lnTo>
                  <a:pt x="2472267" y="6866467"/>
                </a:lnTo>
                <a:lnTo>
                  <a:pt x="2853267" y="6858000"/>
                </a:lnTo>
                <a:lnTo>
                  <a:pt x="2853267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Freeform 12"/>
          <p:cNvSpPr/>
          <p:nvPr/>
        </p:nvSpPr>
        <p:spPr>
          <a:xfrm>
            <a:off x="8180931" y="-8467"/>
            <a:ext cx="965451" cy="6866467"/>
          </a:xfrm>
          <a:custGeom>
            <a:avLst/>
            <a:gdLst>
              <a:gd name="connsiteX0" fmla="*/ 1016000 w 1286933"/>
              <a:gd name="connsiteY0" fmla="*/ 0 h 6866467"/>
              <a:gd name="connsiteX1" fmla="*/ 0 w 1286933"/>
              <a:gd name="connsiteY1" fmla="*/ 6866467 h 6866467"/>
              <a:gd name="connsiteX2" fmla="*/ 1286933 w 1286933"/>
              <a:gd name="connsiteY2" fmla="*/ 6866467 h 6866467"/>
              <a:gd name="connsiteX3" fmla="*/ 1278466 w 1286933"/>
              <a:gd name="connsiteY3" fmla="*/ 0 h 6866467"/>
              <a:gd name="connsiteX4" fmla="*/ 1016000 w 1286933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6933" h="6866467">
                <a:moveTo>
                  <a:pt x="1016000" y="0"/>
                </a:moveTo>
                <a:lnTo>
                  <a:pt x="0" y="6866467"/>
                </a:lnTo>
                <a:lnTo>
                  <a:pt x="1286933" y="6866467"/>
                </a:lnTo>
                <a:cubicBezTo>
                  <a:pt x="1284111" y="4577645"/>
                  <a:pt x="1281288" y="2288822"/>
                  <a:pt x="1278466" y="0"/>
                </a:cubicBezTo>
                <a:lnTo>
                  <a:pt x="101600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" name="Freeform 13"/>
          <p:cNvSpPr/>
          <p:nvPr/>
        </p:nvSpPr>
        <p:spPr>
          <a:xfrm>
            <a:off x="8206338" y="-8468"/>
            <a:ext cx="952931" cy="6866467"/>
          </a:xfrm>
          <a:custGeom>
            <a:avLst/>
            <a:gdLst>
              <a:gd name="connsiteX0" fmla="*/ 0 w 1244600"/>
              <a:gd name="connsiteY0" fmla="*/ 0 h 6874934"/>
              <a:gd name="connsiteX1" fmla="*/ 1117600 w 1244600"/>
              <a:gd name="connsiteY1" fmla="*/ 6866467 h 6874934"/>
              <a:gd name="connsiteX2" fmla="*/ 1244600 w 1244600"/>
              <a:gd name="connsiteY2" fmla="*/ 6874934 h 6874934"/>
              <a:gd name="connsiteX3" fmla="*/ 1236134 w 1244600"/>
              <a:gd name="connsiteY3" fmla="*/ 0 h 6874934"/>
              <a:gd name="connsiteX4" fmla="*/ 0 w 1244600"/>
              <a:gd name="connsiteY4" fmla="*/ 0 h 6874934"/>
              <a:gd name="connsiteX0" fmla="*/ 0 w 1253067"/>
              <a:gd name="connsiteY0" fmla="*/ 0 h 6874934"/>
              <a:gd name="connsiteX1" fmla="*/ 1117600 w 1253067"/>
              <a:gd name="connsiteY1" fmla="*/ 6866467 h 6874934"/>
              <a:gd name="connsiteX2" fmla="*/ 1244600 w 1253067"/>
              <a:gd name="connsiteY2" fmla="*/ 6874934 h 6874934"/>
              <a:gd name="connsiteX3" fmla="*/ 1253067 w 1253067"/>
              <a:gd name="connsiteY3" fmla="*/ 0 h 6874934"/>
              <a:gd name="connsiteX4" fmla="*/ 0 w 1253067"/>
              <a:gd name="connsiteY4" fmla="*/ 0 h 6874934"/>
              <a:gd name="connsiteX0" fmla="*/ 0 w 1270244"/>
              <a:gd name="connsiteY0" fmla="*/ 0 h 6866467"/>
              <a:gd name="connsiteX1" fmla="*/ 1117600 w 1270244"/>
              <a:gd name="connsiteY1" fmla="*/ 6866467 h 6866467"/>
              <a:gd name="connsiteX2" fmla="*/ 1270000 w 1270244"/>
              <a:gd name="connsiteY2" fmla="*/ 6866467 h 6866467"/>
              <a:gd name="connsiteX3" fmla="*/ 1253067 w 1270244"/>
              <a:gd name="connsiteY3" fmla="*/ 0 h 6866467"/>
              <a:gd name="connsiteX4" fmla="*/ 0 w 1270244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0244" h="6866467">
                <a:moveTo>
                  <a:pt x="0" y="0"/>
                </a:moveTo>
                <a:lnTo>
                  <a:pt x="1117600" y="6866467"/>
                </a:lnTo>
                <a:lnTo>
                  <a:pt x="1270000" y="6866467"/>
                </a:lnTo>
                <a:cubicBezTo>
                  <a:pt x="1272822" y="4574822"/>
                  <a:pt x="1250245" y="2291645"/>
                  <a:pt x="1253067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5" name="Freeform 14"/>
          <p:cNvSpPr/>
          <p:nvPr/>
        </p:nvSpPr>
        <p:spPr>
          <a:xfrm>
            <a:off x="7780777" y="3589869"/>
            <a:ext cx="1365605" cy="3268133"/>
          </a:xfrm>
          <a:custGeom>
            <a:avLst/>
            <a:gdLst>
              <a:gd name="connsiteX0" fmla="*/ 0 w 1820333"/>
              <a:gd name="connsiteY0" fmla="*/ 3268133 h 3268133"/>
              <a:gd name="connsiteX1" fmla="*/ 1811866 w 1820333"/>
              <a:gd name="connsiteY1" fmla="*/ 0 h 3268133"/>
              <a:gd name="connsiteX2" fmla="*/ 1820333 w 1820333"/>
              <a:gd name="connsiteY2" fmla="*/ 3259666 h 3268133"/>
              <a:gd name="connsiteX3" fmla="*/ 0 w 1820333"/>
              <a:gd name="connsiteY3" fmla="*/ 3268133 h 3268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0333" h="3268133">
                <a:moveTo>
                  <a:pt x="0" y="3268133"/>
                </a:moveTo>
                <a:lnTo>
                  <a:pt x="1811866" y="0"/>
                </a:lnTo>
                <a:cubicBezTo>
                  <a:pt x="1814688" y="1086555"/>
                  <a:pt x="1817511" y="2173111"/>
                  <a:pt x="1820333" y="3259666"/>
                </a:cubicBezTo>
                <a:lnTo>
                  <a:pt x="0" y="3268133"/>
                </a:lnTo>
                <a:close/>
              </a:path>
            </a:pathLst>
          </a:cu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" name="Freeform 15"/>
          <p:cNvSpPr/>
          <p:nvPr/>
        </p:nvSpPr>
        <p:spPr>
          <a:xfrm>
            <a:off x="-6351" y="4013202"/>
            <a:ext cx="342989" cy="2853267"/>
          </a:xfrm>
          <a:custGeom>
            <a:avLst/>
            <a:gdLst>
              <a:gd name="connsiteX0" fmla="*/ 0 w 457200"/>
              <a:gd name="connsiteY0" fmla="*/ 0 h 2853267"/>
              <a:gd name="connsiteX1" fmla="*/ 457200 w 457200"/>
              <a:gd name="connsiteY1" fmla="*/ 2853267 h 2853267"/>
              <a:gd name="connsiteX2" fmla="*/ 0 w 457200"/>
              <a:gd name="connsiteY2" fmla="*/ 2844800 h 2853267"/>
              <a:gd name="connsiteX3" fmla="*/ 0 w 457200"/>
              <a:gd name="connsiteY3" fmla="*/ 0 h 2853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200" h="2853267">
                <a:moveTo>
                  <a:pt x="0" y="0"/>
                </a:moveTo>
                <a:lnTo>
                  <a:pt x="457200" y="2853267"/>
                </a:lnTo>
                <a:lnTo>
                  <a:pt x="0" y="2844800"/>
                </a:lnTo>
                <a:cubicBezTo>
                  <a:pt x="2822" y="1905000"/>
                  <a:pt x="5645" y="965200"/>
                  <a:pt x="0" y="0"/>
                </a:cubicBezTo>
                <a:close/>
              </a:path>
            </a:pathLst>
          </a:cu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134" y="609600"/>
            <a:ext cx="6449180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134" y="2160590"/>
            <a:ext cx="6449180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4"/>
            <a:ext cx="6841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9AFD0-E845-4292-9F2A-20BE1849F12C}" type="datetime1">
              <a:rPr lang="pt-PT" smtClean="0"/>
              <a:t>02-12-2014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133" y="6041364"/>
            <a:ext cx="47244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4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15B0DB4-4235-4528-A12D-BC54B9B25235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5419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8748464" cy="1628800"/>
          </a:xfrm>
        </p:spPr>
        <p:txBody>
          <a:bodyPr>
            <a:normAutofit/>
          </a:bodyPr>
          <a:lstStyle/>
          <a:p>
            <a:pPr algn="ctr"/>
            <a:r>
              <a:rPr lang="pt-PT" dirty="0" smtClean="0"/>
              <a:t>Governança da Educação Superior na Europa</a:t>
            </a:r>
            <a:endParaRPr lang="pt-PT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1700808"/>
            <a:ext cx="8496436" cy="5040560"/>
          </a:xfrm>
        </p:spPr>
        <p:txBody>
          <a:bodyPr>
            <a:normAutofit/>
          </a:bodyPr>
          <a:lstStyle/>
          <a:p>
            <a:pPr algn="ctr"/>
            <a:endParaRPr lang="pt-PT" dirty="0"/>
          </a:p>
          <a:p>
            <a:pPr marL="0" indent="0" algn="ctr">
              <a:buNone/>
            </a:pPr>
            <a:r>
              <a:rPr lang="pt-PT" sz="2400" dirty="0" smtClean="0"/>
              <a:t>Júlio </a:t>
            </a:r>
            <a:r>
              <a:rPr lang="pt-PT" sz="2400" dirty="0"/>
              <a:t>Pedrosa de Jesus</a:t>
            </a:r>
          </a:p>
          <a:p>
            <a:pPr marL="0" indent="0" algn="ctr">
              <a:buNone/>
            </a:pPr>
            <a:r>
              <a:rPr lang="pt-PT" sz="2400" dirty="0" smtClean="0"/>
              <a:t>CICECO, Universidade </a:t>
            </a:r>
            <a:r>
              <a:rPr lang="pt-PT" sz="2400" dirty="0"/>
              <a:t>de </a:t>
            </a:r>
            <a:r>
              <a:rPr lang="pt-PT" sz="2400" dirty="0" smtClean="0"/>
              <a:t>Aveiro</a:t>
            </a:r>
          </a:p>
          <a:p>
            <a:pPr marL="0" indent="0" algn="ctr">
              <a:buNone/>
            </a:pPr>
            <a:endParaRPr lang="pt-PT" dirty="0"/>
          </a:p>
          <a:p>
            <a:pPr marL="0" indent="0" algn="ctr">
              <a:buNone/>
            </a:pPr>
            <a:r>
              <a:rPr lang="pt-PT" dirty="0" smtClean="0"/>
              <a:t>Seminário </a:t>
            </a:r>
            <a:r>
              <a:rPr lang="pt-PT" sz="2400" i="1" dirty="0" smtClean="0"/>
              <a:t>Governo e Governação do Ensino Superior</a:t>
            </a:r>
            <a:endParaRPr lang="pt-PT" dirty="0"/>
          </a:p>
          <a:p>
            <a:pPr marL="0" indent="0" algn="ctr">
              <a:buNone/>
            </a:pPr>
            <a:r>
              <a:rPr lang="pt-PT" sz="2000" dirty="0" smtClean="0"/>
              <a:t>Conselho Nacional de Educação e Centro de Investigação de Políticas do Ensino Superior</a:t>
            </a:r>
          </a:p>
          <a:p>
            <a:pPr marL="0" indent="0" algn="ctr">
              <a:buNone/>
            </a:pPr>
            <a:endParaRPr lang="pt-PT" sz="2000" dirty="0"/>
          </a:p>
          <a:p>
            <a:pPr marL="0" indent="0" algn="ctr">
              <a:buNone/>
            </a:pPr>
            <a:r>
              <a:rPr lang="pt-PT" sz="2000" dirty="0" smtClean="0"/>
              <a:t>Reitoria da Universidade do Porto, 2 de Dezembro de 2014</a:t>
            </a:r>
            <a:endParaRPr lang="pt-PT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B0DB4-4235-4528-A12D-BC54B9B25235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92016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308304" cy="1484784"/>
          </a:xfrm>
        </p:spPr>
        <p:txBody>
          <a:bodyPr/>
          <a:lstStyle/>
          <a:p>
            <a:pPr algn="ctr"/>
            <a:r>
              <a:rPr lang="pt-PT" dirty="0"/>
              <a:t>2. Governança das Redes – Tendências Internacionais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80528" y="1628800"/>
            <a:ext cx="7272808" cy="4536504"/>
          </a:xfrm>
        </p:spPr>
        <p:txBody>
          <a:bodyPr>
            <a:normAutofit lnSpcReduction="10000"/>
          </a:bodyPr>
          <a:lstStyle/>
          <a:p>
            <a:r>
              <a:rPr lang="pt-PT" sz="2400" dirty="0"/>
              <a:t> Especialistas da Educação Superior defendem que a </a:t>
            </a:r>
            <a:r>
              <a:rPr lang="pt-PT" sz="2400" dirty="0">
                <a:solidFill>
                  <a:schemeClr val="accent1"/>
                </a:solidFill>
              </a:rPr>
              <a:t>massificação</a:t>
            </a:r>
            <a:r>
              <a:rPr lang="pt-PT" sz="2400" dirty="0"/>
              <a:t> </a:t>
            </a:r>
            <a:r>
              <a:rPr lang="pt-PT" sz="2400" dirty="0" smtClean="0"/>
              <a:t>induz mudanças </a:t>
            </a:r>
            <a:r>
              <a:rPr lang="pt-PT" sz="2400" dirty="0"/>
              <a:t>que </a:t>
            </a:r>
            <a:r>
              <a:rPr lang="pt-PT" sz="2400" dirty="0" smtClean="0"/>
              <a:t>dão </a:t>
            </a:r>
            <a:r>
              <a:rPr lang="pt-PT" sz="2400" dirty="0"/>
              <a:t>lugar a </a:t>
            </a:r>
            <a:r>
              <a:rPr lang="pt-PT" sz="2400" b="1" i="1" dirty="0">
                <a:solidFill>
                  <a:schemeClr val="accent3">
                    <a:lumMod val="75000"/>
                  </a:schemeClr>
                </a:solidFill>
              </a:rPr>
              <a:t>sistemas de conhecimento </a:t>
            </a:r>
            <a:r>
              <a:rPr lang="pt-PT" sz="2400" b="1" i="1" dirty="0" smtClean="0">
                <a:solidFill>
                  <a:schemeClr val="accent3">
                    <a:lumMod val="75000"/>
                  </a:schemeClr>
                </a:solidFill>
              </a:rPr>
              <a:t>pós-secundário</a:t>
            </a:r>
            <a:r>
              <a:rPr lang="pt-PT" sz="2400" dirty="0" smtClean="0">
                <a:solidFill>
                  <a:srgbClr val="FF0000"/>
                </a:solidFill>
              </a:rPr>
              <a:t> </a:t>
            </a:r>
            <a:r>
              <a:rPr lang="pt-PT" sz="2400" dirty="0" smtClean="0"/>
              <a:t>que </a:t>
            </a:r>
            <a:r>
              <a:rPr lang="pt-PT" sz="2400" dirty="0" smtClean="0">
                <a:solidFill>
                  <a:srgbClr val="000066"/>
                </a:solidFill>
              </a:rPr>
              <a:t>asseguram </a:t>
            </a:r>
            <a:r>
              <a:rPr lang="pt-PT" sz="2400" dirty="0">
                <a:solidFill>
                  <a:srgbClr val="000066"/>
                </a:solidFill>
              </a:rPr>
              <a:t>um diversificado leque de serviços a públicos muito diferenciados</a:t>
            </a:r>
            <a:r>
              <a:rPr lang="pt-PT" sz="2400" dirty="0" smtClean="0">
                <a:solidFill>
                  <a:srgbClr val="000066"/>
                </a:solidFill>
              </a:rPr>
              <a:t>.</a:t>
            </a:r>
          </a:p>
          <a:p>
            <a:endParaRPr lang="pt-PT" sz="2400" dirty="0">
              <a:solidFill>
                <a:srgbClr val="000066"/>
              </a:solidFill>
            </a:endParaRPr>
          </a:p>
          <a:p>
            <a:r>
              <a:rPr lang="pt-PT" sz="2400" dirty="0" smtClean="0"/>
              <a:t>O</a:t>
            </a:r>
            <a:r>
              <a:rPr lang="pt-PT" sz="2400" dirty="0" smtClean="0">
                <a:solidFill>
                  <a:srgbClr val="000066"/>
                </a:solidFill>
              </a:rPr>
              <a:t> </a:t>
            </a:r>
            <a:r>
              <a:rPr lang="pt-PT" sz="2400" dirty="0">
                <a:solidFill>
                  <a:schemeClr val="accent1"/>
                </a:solidFill>
              </a:rPr>
              <a:t>exemplo dos EUA </a:t>
            </a:r>
            <a:r>
              <a:rPr lang="pt-PT" sz="2400" dirty="0" smtClean="0">
                <a:solidFill>
                  <a:srgbClr val="000066"/>
                </a:solidFill>
              </a:rPr>
              <a:t>… </a:t>
            </a:r>
            <a:r>
              <a:rPr lang="pt-PT" sz="2400" dirty="0"/>
              <a:t>r</a:t>
            </a:r>
            <a:r>
              <a:rPr lang="pt-PT" sz="2400" dirty="0" smtClean="0"/>
              <a:t>esearch </a:t>
            </a:r>
            <a:r>
              <a:rPr lang="pt-PT" sz="2400" dirty="0" err="1" smtClean="0"/>
              <a:t>universities</a:t>
            </a:r>
            <a:r>
              <a:rPr lang="pt-PT" sz="2400" dirty="0" smtClean="0"/>
              <a:t>, </a:t>
            </a:r>
            <a:r>
              <a:rPr lang="pt-PT" sz="2400" dirty="0" err="1" smtClean="0"/>
              <a:t>teaching</a:t>
            </a:r>
            <a:r>
              <a:rPr lang="pt-PT" sz="2400" dirty="0" smtClean="0"/>
              <a:t> </a:t>
            </a:r>
            <a:r>
              <a:rPr lang="pt-PT" sz="2400" dirty="0" err="1" smtClean="0"/>
              <a:t>universities</a:t>
            </a:r>
            <a:r>
              <a:rPr lang="pt-PT" sz="2400" dirty="0" smtClean="0"/>
              <a:t>, </a:t>
            </a:r>
            <a:r>
              <a:rPr lang="pt-PT" sz="2400" dirty="0" err="1" smtClean="0"/>
              <a:t>community</a:t>
            </a:r>
            <a:r>
              <a:rPr lang="pt-PT" sz="2400" dirty="0" smtClean="0"/>
              <a:t> </a:t>
            </a:r>
            <a:r>
              <a:rPr lang="pt-PT" sz="2400" dirty="0" err="1" smtClean="0"/>
              <a:t>colleges</a:t>
            </a:r>
            <a:endParaRPr lang="pt-PT" sz="2400" dirty="0" smtClean="0"/>
          </a:p>
          <a:p>
            <a:endParaRPr lang="pt-PT" sz="2400" dirty="0"/>
          </a:p>
          <a:p>
            <a:r>
              <a:rPr lang="pt-PT" sz="2400" dirty="0" smtClean="0"/>
              <a:t>E da Europa … </a:t>
            </a:r>
            <a:r>
              <a:rPr lang="pt-PT" sz="2400" dirty="0" err="1" smtClean="0"/>
              <a:t>Eurydice</a:t>
            </a:r>
            <a:r>
              <a:rPr lang="pt-PT" sz="2400" dirty="0" smtClean="0"/>
              <a:t> 2014/15 …</a:t>
            </a:r>
            <a:endParaRPr lang="pt-PT" sz="2400" dirty="0"/>
          </a:p>
          <a:p>
            <a:endParaRPr lang="pt-PT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B0DB4-4235-4528-A12D-BC54B9B25235}" type="slidenum">
              <a:rPr lang="pt-PT" smtClean="0"/>
              <a:t>10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16331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6632"/>
            <a:ext cx="7380312" cy="1080120"/>
          </a:xfrm>
        </p:spPr>
        <p:txBody>
          <a:bodyPr>
            <a:noAutofit/>
          </a:bodyPr>
          <a:lstStyle/>
          <a:p>
            <a:pPr algn="ctr"/>
            <a:r>
              <a:rPr lang="pt-PT" dirty="0"/>
              <a:t>2. Governança das Redes – Tendências Internacionais</a:t>
            </a:r>
          </a:p>
        </p:txBody>
      </p:sp>
      <p:sp>
        <p:nvSpPr>
          <p:cNvPr id="16387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0" y="1556792"/>
            <a:ext cx="7884368" cy="5472608"/>
          </a:xfrm>
        </p:spPr>
        <p:txBody>
          <a:bodyPr>
            <a:normAutofit fontScale="40000" lnSpcReduction="20000"/>
          </a:bodyPr>
          <a:lstStyle/>
          <a:p>
            <a:pPr>
              <a:lnSpc>
                <a:spcPct val="80000"/>
              </a:lnSpc>
            </a:pPr>
            <a:endParaRPr lang="pt-PT" sz="4000" dirty="0" smtClean="0"/>
          </a:p>
          <a:p>
            <a:pPr>
              <a:lnSpc>
                <a:spcPct val="120000"/>
              </a:lnSpc>
            </a:pPr>
            <a:r>
              <a:rPr lang="pt-PT" sz="6000" dirty="0" smtClean="0"/>
              <a:t>O </a:t>
            </a:r>
            <a:r>
              <a:rPr lang="pt-PT" sz="6000" dirty="0"/>
              <a:t>modelo do Estado da Califórnia (34M de </a:t>
            </a:r>
            <a:r>
              <a:rPr lang="pt-PT" sz="6000" dirty="0" err="1"/>
              <a:t>hab</a:t>
            </a:r>
            <a:r>
              <a:rPr lang="pt-PT" sz="6000" dirty="0" smtClean="0"/>
              <a:t>. ); dados de 2003 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t-PT" sz="6000" dirty="0" smtClean="0"/>
              <a:t>Números de estudantes em 2003</a:t>
            </a:r>
            <a:endParaRPr lang="pt-PT" sz="6000" dirty="0"/>
          </a:p>
          <a:p>
            <a:pPr marL="990600" lvl="2" indent="-266700">
              <a:lnSpc>
                <a:spcPct val="120000"/>
              </a:lnSpc>
            </a:pPr>
            <a:r>
              <a:rPr lang="pt-PT" sz="6000" dirty="0" err="1">
                <a:solidFill>
                  <a:schemeClr val="accent1">
                    <a:lumMod val="75000"/>
                  </a:schemeClr>
                </a:solidFill>
              </a:rPr>
              <a:t>Univ</a:t>
            </a:r>
            <a:r>
              <a:rPr lang="pt-PT" sz="6000" dirty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pt-PT" sz="6000" dirty="0" err="1">
                <a:solidFill>
                  <a:schemeClr val="accent1">
                    <a:lumMod val="75000"/>
                  </a:schemeClr>
                </a:solidFill>
              </a:rPr>
              <a:t>of</a:t>
            </a:r>
            <a:r>
              <a:rPr lang="pt-PT" sz="60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t-PT" sz="6000" dirty="0" err="1">
                <a:solidFill>
                  <a:schemeClr val="accent1">
                    <a:lumMod val="75000"/>
                  </a:schemeClr>
                </a:solidFill>
              </a:rPr>
              <a:t>California</a:t>
            </a:r>
            <a:r>
              <a:rPr lang="pt-PT" sz="60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t-PT" sz="6000" dirty="0"/>
              <a:t>(</a:t>
            </a:r>
            <a:r>
              <a:rPr lang="pt-PT" sz="6000" dirty="0">
                <a:solidFill>
                  <a:schemeClr val="accent1">
                    <a:lumMod val="75000"/>
                  </a:schemeClr>
                </a:solidFill>
              </a:rPr>
              <a:t>10</a:t>
            </a:r>
            <a:r>
              <a:rPr lang="pt-PT" sz="6000" dirty="0"/>
              <a:t> campus, </a:t>
            </a:r>
            <a:r>
              <a:rPr lang="pt-PT" sz="6000" dirty="0">
                <a:solidFill>
                  <a:schemeClr val="accent3">
                    <a:lumMod val="75000"/>
                  </a:schemeClr>
                </a:solidFill>
              </a:rPr>
              <a:t>179 </a:t>
            </a:r>
            <a:r>
              <a:rPr lang="pt-PT" sz="6000" dirty="0" smtClean="0">
                <a:solidFill>
                  <a:schemeClr val="accent3">
                    <a:lumMod val="75000"/>
                  </a:schemeClr>
                </a:solidFill>
              </a:rPr>
              <a:t>137 (10%)</a:t>
            </a:r>
            <a:r>
              <a:rPr lang="pt-PT" sz="6000" dirty="0" smtClean="0"/>
              <a:t>)</a:t>
            </a:r>
            <a:endParaRPr lang="pt-PT" sz="60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990600" lvl="2" indent="-266700">
              <a:lnSpc>
                <a:spcPct val="120000"/>
              </a:lnSpc>
            </a:pPr>
            <a:endParaRPr lang="pt-PT" sz="6000" dirty="0"/>
          </a:p>
          <a:p>
            <a:pPr marL="990600" lvl="2" indent="-266700">
              <a:lnSpc>
                <a:spcPct val="120000"/>
              </a:lnSpc>
            </a:pPr>
            <a:r>
              <a:rPr lang="pt-PT" sz="6000" dirty="0" err="1">
                <a:solidFill>
                  <a:schemeClr val="accent1">
                    <a:lumMod val="75000"/>
                  </a:schemeClr>
                </a:solidFill>
              </a:rPr>
              <a:t>Calif</a:t>
            </a:r>
            <a:r>
              <a:rPr lang="pt-PT" sz="6000" dirty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pt-PT" sz="6000" dirty="0" err="1">
                <a:solidFill>
                  <a:schemeClr val="accent1">
                    <a:lumMod val="75000"/>
                  </a:schemeClr>
                </a:solidFill>
              </a:rPr>
              <a:t>State</a:t>
            </a:r>
            <a:r>
              <a:rPr lang="pt-PT" sz="60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t-PT" sz="6000" dirty="0" err="1">
                <a:solidFill>
                  <a:schemeClr val="accent1">
                    <a:lumMod val="75000"/>
                  </a:schemeClr>
                </a:solidFill>
              </a:rPr>
              <a:t>Univ</a:t>
            </a:r>
            <a:r>
              <a:rPr lang="pt-PT" sz="6000" dirty="0">
                <a:solidFill>
                  <a:srgbClr val="00B0F0"/>
                </a:solidFill>
              </a:rPr>
              <a:t>. </a:t>
            </a:r>
            <a:r>
              <a:rPr lang="pt-PT" sz="6000" dirty="0"/>
              <a:t>(</a:t>
            </a:r>
            <a:r>
              <a:rPr lang="pt-PT" sz="6000" dirty="0">
                <a:solidFill>
                  <a:schemeClr val="accent1">
                    <a:lumMod val="75000"/>
                  </a:schemeClr>
                </a:solidFill>
              </a:rPr>
              <a:t>23</a:t>
            </a:r>
            <a:r>
              <a:rPr lang="pt-PT" sz="6000" dirty="0"/>
              <a:t> campus, 408 000 </a:t>
            </a:r>
            <a:r>
              <a:rPr lang="pt-PT" sz="6000" dirty="0" smtClean="0"/>
              <a:t>(22%))</a:t>
            </a:r>
            <a:endParaRPr lang="pt-PT" sz="6000" dirty="0"/>
          </a:p>
          <a:p>
            <a:pPr marL="990600" lvl="2" indent="-266700">
              <a:lnSpc>
                <a:spcPct val="120000"/>
              </a:lnSpc>
            </a:pPr>
            <a:endParaRPr lang="pt-PT" sz="6000" dirty="0"/>
          </a:p>
          <a:p>
            <a:pPr marL="990600" lvl="2" indent="-266700">
              <a:lnSpc>
                <a:spcPct val="120000"/>
              </a:lnSpc>
            </a:pPr>
            <a:r>
              <a:rPr lang="pt-PT" sz="6000" dirty="0" err="1" smtClean="0">
                <a:solidFill>
                  <a:schemeClr val="accent1">
                    <a:lumMod val="75000"/>
                  </a:schemeClr>
                </a:solidFill>
              </a:rPr>
              <a:t>Community</a:t>
            </a:r>
            <a:r>
              <a:rPr lang="pt-PT" sz="60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t-PT" sz="6000" dirty="0" err="1">
                <a:solidFill>
                  <a:schemeClr val="accent1">
                    <a:lumMod val="75000"/>
                  </a:schemeClr>
                </a:solidFill>
              </a:rPr>
              <a:t>Colleges</a:t>
            </a:r>
            <a:r>
              <a:rPr lang="pt-PT" sz="60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t-PT" sz="6000" dirty="0"/>
              <a:t>(</a:t>
            </a:r>
            <a:r>
              <a:rPr lang="pt-PT" sz="6000" dirty="0">
                <a:solidFill>
                  <a:schemeClr val="accent1">
                    <a:lumMod val="75000"/>
                  </a:schemeClr>
                </a:solidFill>
              </a:rPr>
              <a:t>70</a:t>
            </a:r>
            <a:r>
              <a:rPr lang="pt-PT" sz="6000" dirty="0"/>
              <a:t> campus, </a:t>
            </a:r>
            <a:r>
              <a:rPr lang="pt-PT" sz="6000" dirty="0">
                <a:solidFill>
                  <a:schemeClr val="accent3">
                    <a:lumMod val="75000"/>
                  </a:schemeClr>
                </a:solidFill>
              </a:rPr>
              <a:t>1 000 000 </a:t>
            </a:r>
            <a:r>
              <a:rPr lang="pt-PT" sz="6000" dirty="0" smtClean="0">
                <a:solidFill>
                  <a:schemeClr val="accent3">
                    <a:lumMod val="75000"/>
                  </a:schemeClr>
                </a:solidFill>
              </a:rPr>
              <a:t>(54%)</a:t>
            </a:r>
            <a:r>
              <a:rPr lang="pt-PT" sz="6000" dirty="0" smtClean="0"/>
              <a:t>)</a:t>
            </a:r>
            <a:endParaRPr lang="pt-PT" sz="6000" dirty="0"/>
          </a:p>
          <a:p>
            <a:pPr marL="990600" lvl="2" indent="-368300">
              <a:lnSpc>
                <a:spcPct val="120000"/>
              </a:lnSpc>
              <a:buFont typeface="Wingdings" pitchFamily="2" charset="2"/>
              <a:buChar char="Ø"/>
            </a:pPr>
            <a:r>
              <a:rPr lang="pt-PT" sz="6000" dirty="0">
                <a:solidFill>
                  <a:srgbClr val="00B050"/>
                </a:solidFill>
              </a:rPr>
              <a:t>Sector </a:t>
            </a:r>
            <a:r>
              <a:rPr lang="pt-PT" sz="6000" dirty="0" smtClean="0">
                <a:solidFill>
                  <a:srgbClr val="00B050"/>
                </a:solidFill>
              </a:rPr>
              <a:t>Privado:185 </a:t>
            </a:r>
            <a:r>
              <a:rPr lang="pt-PT" sz="6000" dirty="0" smtClean="0"/>
              <a:t>instituições, 250 000 (11%)</a:t>
            </a:r>
            <a:endParaRPr lang="pt-PT" sz="6000" dirty="0"/>
          </a:p>
          <a:p>
            <a:pPr marL="0" indent="0" algn="r">
              <a:lnSpc>
                <a:spcPct val="80000"/>
              </a:lnSpc>
              <a:buNone/>
            </a:pPr>
            <a:r>
              <a:rPr lang="pt-PT" sz="6200" dirty="0" smtClean="0"/>
              <a:t>total -  1 837 137</a:t>
            </a:r>
            <a:endParaRPr lang="en-GB" sz="6200" dirty="0"/>
          </a:p>
          <a:p>
            <a:pPr>
              <a:lnSpc>
                <a:spcPct val="80000"/>
              </a:lnSpc>
            </a:pPr>
            <a:endParaRPr lang="en-GB" sz="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B0DB4-4235-4528-A12D-BC54B9B25235}" type="slidenum">
              <a:rPr lang="pt-PT" smtClean="0"/>
              <a:t>11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19600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308304" cy="1340768"/>
          </a:xfrm>
        </p:spPr>
        <p:txBody>
          <a:bodyPr/>
          <a:lstStyle/>
          <a:p>
            <a:pPr algn="ctr"/>
            <a:r>
              <a:rPr lang="pt-PT" dirty="0"/>
              <a:t>2. Governança das Redes – Tendências Internacionais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00808"/>
            <a:ext cx="7452320" cy="5157192"/>
          </a:xfrm>
        </p:spPr>
        <p:txBody>
          <a:bodyPr>
            <a:normAutofit/>
          </a:bodyPr>
          <a:lstStyle/>
          <a:p>
            <a:r>
              <a:rPr lang="en-US" sz="2400" b="1" dirty="0"/>
              <a:t>The Structure of the European Education systems 2014/15: Schematic </a:t>
            </a:r>
            <a:r>
              <a:rPr lang="en-US" sz="2400" b="1" dirty="0" smtClean="0"/>
              <a:t>Diagrams, </a:t>
            </a:r>
            <a:r>
              <a:rPr lang="en-US" sz="2400" b="1" dirty="0" smtClean="0">
                <a:solidFill>
                  <a:srgbClr val="C00000"/>
                </a:solidFill>
              </a:rPr>
              <a:t>Eurydice, November 2014 </a:t>
            </a:r>
          </a:p>
          <a:p>
            <a:endParaRPr lang="en-US" sz="2400" b="1" dirty="0"/>
          </a:p>
          <a:p>
            <a:r>
              <a:rPr lang="pt-PT" sz="2400" dirty="0" err="1" smtClean="0">
                <a:solidFill>
                  <a:srgbClr val="C00000"/>
                </a:solidFill>
              </a:rPr>
              <a:t>Forty-four</a:t>
            </a:r>
            <a:r>
              <a:rPr lang="pt-PT" sz="2400" dirty="0" smtClean="0">
                <a:solidFill>
                  <a:srgbClr val="C00000"/>
                </a:solidFill>
              </a:rPr>
              <a:t> </a:t>
            </a:r>
            <a:r>
              <a:rPr lang="pt-PT" sz="2400" dirty="0" err="1">
                <a:solidFill>
                  <a:srgbClr val="C00000"/>
                </a:solidFill>
              </a:rPr>
              <a:t>education</a:t>
            </a:r>
            <a:r>
              <a:rPr lang="pt-PT" sz="2400" dirty="0">
                <a:solidFill>
                  <a:srgbClr val="C00000"/>
                </a:solidFill>
              </a:rPr>
              <a:t> </a:t>
            </a:r>
            <a:r>
              <a:rPr lang="pt-PT" sz="2400" dirty="0" err="1">
                <a:solidFill>
                  <a:srgbClr val="C00000"/>
                </a:solidFill>
              </a:rPr>
              <a:t>systems</a:t>
            </a:r>
            <a:r>
              <a:rPr lang="pt-PT" sz="2400" dirty="0">
                <a:solidFill>
                  <a:srgbClr val="C00000"/>
                </a:solidFill>
              </a:rPr>
              <a:t> </a:t>
            </a:r>
            <a:r>
              <a:rPr lang="pt-PT" sz="2400" dirty="0"/>
              <a:t>are </a:t>
            </a:r>
            <a:r>
              <a:rPr lang="pt-PT" sz="2400" dirty="0" err="1"/>
              <a:t>included</a:t>
            </a:r>
            <a:r>
              <a:rPr lang="pt-PT" sz="2400" dirty="0"/>
              <a:t> </a:t>
            </a:r>
            <a:r>
              <a:rPr lang="pt-PT" sz="2400" dirty="0" err="1"/>
              <a:t>covering</a:t>
            </a:r>
            <a:r>
              <a:rPr lang="pt-PT" sz="2400" dirty="0"/>
              <a:t> </a:t>
            </a:r>
            <a:r>
              <a:rPr lang="pt-PT" sz="2400" dirty="0">
                <a:solidFill>
                  <a:srgbClr val="C00000"/>
                </a:solidFill>
              </a:rPr>
              <a:t>36 countries </a:t>
            </a:r>
            <a:r>
              <a:rPr lang="pt-PT" sz="2400" dirty="0" err="1"/>
              <a:t>participating</a:t>
            </a:r>
            <a:r>
              <a:rPr lang="pt-PT" sz="2400" dirty="0"/>
              <a:t> in </a:t>
            </a:r>
            <a:r>
              <a:rPr lang="pt-PT" sz="2400" dirty="0" err="1"/>
              <a:t>the</a:t>
            </a:r>
            <a:r>
              <a:rPr lang="pt-PT" sz="2400" dirty="0"/>
              <a:t> </a:t>
            </a:r>
            <a:r>
              <a:rPr lang="pt-PT" sz="2400" dirty="0" err="1"/>
              <a:t>EU's</a:t>
            </a:r>
            <a:r>
              <a:rPr lang="pt-PT" sz="2400" dirty="0"/>
              <a:t> Erasmus+ </a:t>
            </a:r>
            <a:r>
              <a:rPr lang="pt-PT" sz="2400" dirty="0" err="1"/>
              <a:t>programme</a:t>
            </a:r>
            <a:r>
              <a:rPr lang="pt-PT" sz="2400" dirty="0"/>
              <a:t> (EU </a:t>
            </a:r>
            <a:r>
              <a:rPr lang="pt-PT" sz="2400" dirty="0" err="1"/>
              <a:t>Member</a:t>
            </a:r>
            <a:r>
              <a:rPr lang="pt-PT" sz="2400" dirty="0"/>
              <a:t> </a:t>
            </a:r>
            <a:r>
              <a:rPr lang="pt-PT" sz="2400" dirty="0" err="1"/>
              <a:t>States</a:t>
            </a:r>
            <a:r>
              <a:rPr lang="pt-PT" sz="2400" dirty="0"/>
              <a:t>, </a:t>
            </a:r>
            <a:r>
              <a:rPr lang="pt-PT" sz="2400" dirty="0" err="1"/>
              <a:t>Bosnia</a:t>
            </a:r>
            <a:r>
              <a:rPr lang="pt-PT" sz="2400" dirty="0"/>
              <a:t> </a:t>
            </a:r>
            <a:r>
              <a:rPr lang="pt-PT" sz="2400" dirty="0" err="1"/>
              <a:t>and</a:t>
            </a:r>
            <a:r>
              <a:rPr lang="pt-PT" sz="2400" dirty="0"/>
              <a:t> Herzegovina, </a:t>
            </a:r>
            <a:r>
              <a:rPr lang="pt-PT" sz="2400" dirty="0" err="1"/>
              <a:t>Iceland</a:t>
            </a:r>
            <a:r>
              <a:rPr lang="pt-PT" sz="2400" dirty="0"/>
              <a:t>, Liechtenstein, Montenegro, </a:t>
            </a:r>
            <a:r>
              <a:rPr lang="pt-PT" sz="2400" dirty="0" err="1"/>
              <a:t>the</a:t>
            </a:r>
            <a:r>
              <a:rPr lang="pt-PT" sz="2400" dirty="0"/>
              <a:t> </a:t>
            </a:r>
            <a:r>
              <a:rPr lang="pt-PT" sz="2400" dirty="0" err="1"/>
              <a:t>former</a:t>
            </a:r>
            <a:r>
              <a:rPr lang="pt-PT" sz="2400" dirty="0"/>
              <a:t> </a:t>
            </a:r>
            <a:r>
              <a:rPr lang="pt-PT" sz="2400" dirty="0" err="1"/>
              <a:t>Yugoslav</a:t>
            </a:r>
            <a:r>
              <a:rPr lang="pt-PT" sz="2400" dirty="0"/>
              <a:t> </a:t>
            </a:r>
            <a:r>
              <a:rPr lang="pt-PT" sz="2400" dirty="0" err="1"/>
              <a:t>Republic</a:t>
            </a:r>
            <a:r>
              <a:rPr lang="pt-PT" sz="2400" dirty="0"/>
              <a:t> </a:t>
            </a:r>
            <a:r>
              <a:rPr lang="pt-PT" sz="2400" dirty="0" err="1"/>
              <a:t>of</a:t>
            </a:r>
            <a:r>
              <a:rPr lang="pt-PT" sz="2400" dirty="0"/>
              <a:t> </a:t>
            </a:r>
            <a:r>
              <a:rPr lang="pt-PT" sz="2400" dirty="0" err="1"/>
              <a:t>Macedonia</a:t>
            </a:r>
            <a:r>
              <a:rPr lang="pt-PT" sz="2400" dirty="0"/>
              <a:t>, </a:t>
            </a:r>
            <a:r>
              <a:rPr lang="pt-PT" sz="2400" dirty="0" err="1"/>
              <a:t>Norway</a:t>
            </a:r>
            <a:r>
              <a:rPr lang="pt-PT" sz="2400" dirty="0"/>
              <a:t>, </a:t>
            </a:r>
            <a:r>
              <a:rPr lang="pt-PT" sz="2400" dirty="0" err="1"/>
              <a:t>Serbia</a:t>
            </a:r>
            <a:r>
              <a:rPr lang="pt-PT" sz="2400" dirty="0"/>
              <a:t> </a:t>
            </a:r>
            <a:r>
              <a:rPr lang="pt-PT" sz="2400" dirty="0" err="1"/>
              <a:t>and</a:t>
            </a:r>
            <a:r>
              <a:rPr lang="pt-PT" sz="2400" dirty="0"/>
              <a:t> </a:t>
            </a:r>
            <a:r>
              <a:rPr lang="pt-PT" sz="2400" dirty="0" err="1"/>
              <a:t>Turkey</a:t>
            </a:r>
            <a:r>
              <a:rPr lang="pt-PT" sz="2400" dirty="0" smtClean="0"/>
              <a:t>) </a:t>
            </a:r>
            <a:endParaRPr lang="pt-PT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B0DB4-4235-4528-A12D-BC54B9B25235}" type="slidenum">
              <a:rPr lang="pt-PT" smtClean="0"/>
              <a:t>12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3939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308304" cy="1340768"/>
          </a:xfrm>
        </p:spPr>
        <p:txBody>
          <a:bodyPr/>
          <a:lstStyle/>
          <a:p>
            <a:pPr algn="ctr"/>
            <a:r>
              <a:rPr lang="pt-PT" dirty="0"/>
              <a:t>2. Governança das Redes – Tendências Internacionais</a:t>
            </a:r>
          </a:p>
        </p:txBody>
      </p:sp>
      <p:sp>
        <p:nvSpPr>
          <p:cNvPr id="11267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-108520" y="1700808"/>
            <a:ext cx="7848872" cy="482453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pt-PT" sz="2400" dirty="0"/>
              <a:t>Educação pós-secundária de </a:t>
            </a:r>
            <a:r>
              <a:rPr lang="pt-PT" sz="2400" dirty="0">
                <a:solidFill>
                  <a:schemeClr val="accent3">
                    <a:lumMod val="75000"/>
                  </a:schemeClr>
                </a:solidFill>
              </a:rPr>
              <a:t>curta </a:t>
            </a:r>
            <a:r>
              <a:rPr lang="pt-PT" sz="2400" dirty="0" smtClean="0">
                <a:solidFill>
                  <a:schemeClr val="accent3">
                    <a:lumMod val="75000"/>
                  </a:schemeClr>
                </a:solidFill>
              </a:rPr>
              <a:t>duração (2 anos)</a:t>
            </a:r>
            <a:r>
              <a:rPr lang="pt-PT" sz="2400" dirty="0" smtClean="0">
                <a:solidFill>
                  <a:srgbClr val="000066"/>
                </a:solidFill>
              </a:rPr>
              <a:t> </a:t>
            </a:r>
            <a:r>
              <a:rPr lang="pt-PT" sz="2400" dirty="0"/>
              <a:t>dirigida a jovens que terminam o secundário e a adultos de muito variadas idades</a:t>
            </a:r>
          </a:p>
          <a:p>
            <a:pPr>
              <a:buFont typeface="Wingdings" pitchFamily="2" charset="2"/>
              <a:buChar char="Ø"/>
            </a:pPr>
            <a:endParaRPr lang="pt-PT" sz="2400" dirty="0">
              <a:solidFill>
                <a:srgbClr val="000066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pt-PT" sz="2400" dirty="0"/>
              <a:t>Educação pós-secundária conduzindo a um </a:t>
            </a:r>
            <a:r>
              <a:rPr lang="pt-PT" sz="2400" dirty="0">
                <a:solidFill>
                  <a:schemeClr val="accent3">
                    <a:lumMod val="75000"/>
                  </a:schemeClr>
                </a:solidFill>
              </a:rPr>
              <a:t>grau (</a:t>
            </a:r>
            <a:r>
              <a:rPr lang="pt-PT" sz="2400" dirty="0" smtClean="0">
                <a:solidFill>
                  <a:schemeClr val="accent3">
                    <a:lumMod val="75000"/>
                  </a:schemeClr>
                </a:solidFill>
              </a:rPr>
              <a:t>bacharel/licenciado),</a:t>
            </a:r>
            <a:r>
              <a:rPr lang="pt-PT" sz="2400" dirty="0" smtClean="0">
                <a:solidFill>
                  <a:srgbClr val="FF0000"/>
                </a:solidFill>
              </a:rPr>
              <a:t> </a:t>
            </a:r>
            <a:r>
              <a:rPr lang="pt-PT" sz="2400" dirty="0"/>
              <a:t>com diversas e </a:t>
            </a:r>
            <a:r>
              <a:rPr lang="pt-PT" sz="2400" dirty="0">
                <a:solidFill>
                  <a:schemeClr val="accent3">
                    <a:lumMod val="75000"/>
                  </a:schemeClr>
                </a:solidFill>
              </a:rPr>
              <a:t>diferenciadas vocações</a:t>
            </a:r>
          </a:p>
          <a:p>
            <a:pPr>
              <a:buFont typeface="Wingdings" pitchFamily="2" charset="2"/>
              <a:buChar char="Ø"/>
            </a:pPr>
            <a:endParaRPr lang="pt-PT" sz="2400" dirty="0">
              <a:solidFill>
                <a:srgbClr val="000066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pt-PT" sz="2400" dirty="0">
                <a:solidFill>
                  <a:srgbClr val="000066"/>
                </a:solidFill>
              </a:rPr>
              <a:t> </a:t>
            </a:r>
            <a:r>
              <a:rPr lang="pt-PT" sz="2400" dirty="0"/>
              <a:t>Educação e formação </a:t>
            </a:r>
            <a:r>
              <a:rPr lang="pt-PT" sz="2400" dirty="0">
                <a:solidFill>
                  <a:schemeClr val="accent3">
                    <a:lumMod val="75000"/>
                  </a:schemeClr>
                </a:solidFill>
              </a:rPr>
              <a:t>pós-graduada </a:t>
            </a:r>
            <a:r>
              <a:rPr lang="pt-PT" sz="2400" i="1" dirty="0">
                <a:solidFill>
                  <a:schemeClr val="accent3">
                    <a:lumMod val="75000"/>
                  </a:schemeClr>
                </a:solidFill>
              </a:rPr>
              <a:t>“profissional</a:t>
            </a:r>
            <a:r>
              <a:rPr lang="pt-PT" sz="2400" i="1" dirty="0" smtClean="0">
                <a:solidFill>
                  <a:schemeClr val="accent3">
                    <a:lumMod val="75000"/>
                  </a:schemeClr>
                </a:solidFill>
              </a:rPr>
              <a:t>”</a:t>
            </a:r>
            <a:r>
              <a:rPr lang="pt-PT" sz="2400" dirty="0" smtClean="0">
                <a:solidFill>
                  <a:srgbClr val="000066"/>
                </a:solidFill>
              </a:rPr>
              <a:t>, </a:t>
            </a:r>
            <a:r>
              <a:rPr lang="pt-PT" sz="2400" dirty="0" smtClean="0">
                <a:solidFill>
                  <a:schemeClr val="accent3">
                    <a:lumMod val="75000"/>
                  </a:schemeClr>
                </a:solidFill>
              </a:rPr>
              <a:t>não conduzindo a grau</a:t>
            </a:r>
            <a:endParaRPr lang="pt-PT" sz="24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B0DB4-4235-4528-A12D-BC54B9B25235}" type="slidenum">
              <a:rPr lang="pt-PT" smtClean="0"/>
              <a:t>13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55282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308304" cy="1484784"/>
          </a:xfrm>
        </p:spPr>
        <p:txBody>
          <a:bodyPr/>
          <a:lstStyle/>
          <a:p>
            <a:pPr algn="ctr"/>
            <a:r>
              <a:rPr lang="pt-PT" dirty="0"/>
              <a:t>2. Governança das Redes – Tendências Internacionais</a:t>
            </a:r>
          </a:p>
        </p:txBody>
      </p:sp>
      <p:sp>
        <p:nvSpPr>
          <p:cNvPr id="13315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0" y="1412776"/>
            <a:ext cx="7668344" cy="5445224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pt-PT" sz="2400" dirty="0" smtClean="0">
                <a:solidFill>
                  <a:schemeClr val="accent3">
                    <a:lumMod val="75000"/>
                  </a:schemeClr>
                </a:solidFill>
              </a:rPr>
              <a:t>Investigação fundamental (</a:t>
            </a:r>
            <a:r>
              <a:rPr lang="pt-PT" sz="2400" i="1" dirty="0" err="1" smtClean="0">
                <a:solidFill>
                  <a:srgbClr val="C00000"/>
                </a:solidFill>
              </a:rPr>
              <a:t>increase</a:t>
            </a:r>
            <a:r>
              <a:rPr lang="pt-PT" sz="2400" i="1" dirty="0" smtClean="0">
                <a:solidFill>
                  <a:srgbClr val="C00000"/>
                </a:solidFill>
              </a:rPr>
              <a:t> </a:t>
            </a:r>
            <a:r>
              <a:rPr lang="pt-PT" sz="2400" i="1" dirty="0" err="1">
                <a:solidFill>
                  <a:srgbClr val="C00000"/>
                </a:solidFill>
              </a:rPr>
              <a:t>knowledge</a:t>
            </a:r>
            <a:r>
              <a:rPr lang="pt-PT" sz="2400" i="1" dirty="0">
                <a:solidFill>
                  <a:srgbClr val="C00000"/>
                </a:solidFill>
              </a:rPr>
              <a:t> </a:t>
            </a:r>
            <a:r>
              <a:rPr lang="pt-PT" sz="2400" i="1" dirty="0" err="1">
                <a:solidFill>
                  <a:srgbClr val="C00000"/>
                </a:solidFill>
              </a:rPr>
              <a:t>and</a:t>
            </a:r>
            <a:r>
              <a:rPr lang="pt-PT" sz="2400" i="1" dirty="0">
                <a:solidFill>
                  <a:srgbClr val="C00000"/>
                </a:solidFill>
              </a:rPr>
              <a:t> </a:t>
            </a:r>
            <a:r>
              <a:rPr lang="pt-PT" sz="2400" i="1" dirty="0" err="1">
                <a:solidFill>
                  <a:srgbClr val="C00000"/>
                </a:solidFill>
              </a:rPr>
              <a:t>understanding</a:t>
            </a:r>
            <a:r>
              <a:rPr lang="pt-PT" sz="2400" i="1" dirty="0">
                <a:solidFill>
                  <a:srgbClr val="C00000"/>
                </a:solidFill>
              </a:rPr>
              <a:t> for </a:t>
            </a:r>
            <a:r>
              <a:rPr lang="pt-PT" sz="2400" i="1" dirty="0" err="1">
                <a:solidFill>
                  <a:srgbClr val="C00000"/>
                </a:solidFill>
              </a:rPr>
              <a:t>their</a:t>
            </a:r>
            <a:r>
              <a:rPr lang="pt-PT" sz="2400" i="1" dirty="0">
                <a:solidFill>
                  <a:srgbClr val="C00000"/>
                </a:solidFill>
              </a:rPr>
              <a:t> </a:t>
            </a:r>
            <a:r>
              <a:rPr lang="pt-PT" sz="2400" i="1" dirty="0" err="1">
                <a:solidFill>
                  <a:srgbClr val="C00000"/>
                </a:solidFill>
              </a:rPr>
              <a:t>own</a:t>
            </a:r>
            <a:r>
              <a:rPr lang="pt-PT" sz="2400" i="1" dirty="0">
                <a:solidFill>
                  <a:srgbClr val="C00000"/>
                </a:solidFill>
              </a:rPr>
              <a:t> </a:t>
            </a:r>
            <a:r>
              <a:rPr lang="pt-PT" sz="2400" i="1" dirty="0" err="1" smtClean="0">
                <a:solidFill>
                  <a:srgbClr val="C00000"/>
                </a:solidFill>
              </a:rPr>
              <a:t>sake</a:t>
            </a:r>
            <a:r>
              <a:rPr lang="pt-PT" sz="2400" i="1" dirty="0" smtClean="0">
                <a:solidFill>
                  <a:schemeClr val="accent1"/>
                </a:solidFill>
              </a:rPr>
              <a:t>, </a:t>
            </a:r>
            <a:r>
              <a:rPr lang="pt-PT" sz="2400" i="1" dirty="0" err="1" smtClean="0">
                <a:solidFill>
                  <a:schemeClr val="accent1"/>
                </a:solidFill>
              </a:rPr>
              <a:t>Dearing</a:t>
            </a:r>
            <a:r>
              <a:rPr lang="pt-PT" sz="2400" i="1" dirty="0" smtClean="0">
                <a:solidFill>
                  <a:schemeClr val="accent1"/>
                </a:solidFill>
              </a:rPr>
              <a:t>, 1997</a:t>
            </a:r>
            <a:r>
              <a:rPr lang="pt-PT" sz="2400" dirty="0" smtClean="0">
                <a:solidFill>
                  <a:schemeClr val="accent1"/>
                </a:solidFill>
              </a:rPr>
              <a:t>), I&amp;D, Investigação Aplicada </a:t>
            </a:r>
          </a:p>
          <a:p>
            <a:pPr>
              <a:buFont typeface="Wingdings" pitchFamily="2" charset="2"/>
              <a:buChar char="Ø"/>
            </a:pPr>
            <a:r>
              <a:rPr lang="pt-PT" sz="2400" dirty="0" smtClean="0">
                <a:solidFill>
                  <a:schemeClr val="accent3">
                    <a:lumMod val="75000"/>
                  </a:schemeClr>
                </a:solidFill>
              </a:rPr>
              <a:t>Estudo erudito (</a:t>
            </a:r>
            <a:r>
              <a:rPr lang="pt-PT" sz="2400" i="1" dirty="0" err="1" smtClean="0">
                <a:solidFill>
                  <a:schemeClr val="accent3">
                    <a:lumMod val="75000"/>
                  </a:schemeClr>
                </a:solidFill>
              </a:rPr>
              <a:t>Scholarship</a:t>
            </a:r>
            <a:r>
              <a:rPr lang="pt-PT" sz="2400" dirty="0" smtClean="0">
                <a:solidFill>
                  <a:schemeClr val="accent3">
                    <a:lumMod val="75000"/>
                  </a:schemeClr>
                </a:solidFill>
              </a:rPr>
              <a:t>)</a:t>
            </a:r>
            <a:r>
              <a:rPr lang="pt-PT" sz="2400" dirty="0" smtClean="0"/>
              <a:t>, </a:t>
            </a:r>
            <a:r>
              <a:rPr lang="pt-PT" sz="2400" dirty="0"/>
              <a:t>preservação e aprofundamento da </a:t>
            </a:r>
            <a:r>
              <a:rPr lang="pt-PT" sz="2400" dirty="0">
                <a:solidFill>
                  <a:schemeClr val="accent3">
                    <a:lumMod val="75000"/>
                  </a:schemeClr>
                </a:solidFill>
              </a:rPr>
              <a:t>cultura e das identidades </a:t>
            </a:r>
            <a:endParaRPr lang="pt-PT" sz="24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endParaRPr lang="pt-PT" sz="2400" dirty="0">
              <a:solidFill>
                <a:schemeClr val="accent3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pt-PT" sz="2400" dirty="0"/>
              <a:t>Contribuição para o </a:t>
            </a:r>
            <a:r>
              <a:rPr lang="pt-PT" sz="2400" dirty="0">
                <a:solidFill>
                  <a:schemeClr val="accent3">
                    <a:lumMod val="75000"/>
                  </a:schemeClr>
                </a:solidFill>
              </a:rPr>
              <a:t>desenvolvimento económico</a:t>
            </a:r>
            <a:r>
              <a:rPr lang="pt-PT" sz="2400" dirty="0">
                <a:solidFill>
                  <a:srgbClr val="000066"/>
                </a:solidFill>
              </a:rPr>
              <a:t>, </a:t>
            </a:r>
            <a:r>
              <a:rPr lang="pt-PT" sz="2400" dirty="0" smtClean="0">
                <a:solidFill>
                  <a:schemeClr val="accent1"/>
                </a:solidFill>
              </a:rPr>
              <a:t>definição e promoção de </a:t>
            </a:r>
            <a:r>
              <a:rPr lang="pt-PT" sz="2400" dirty="0">
                <a:solidFill>
                  <a:schemeClr val="accent1"/>
                </a:solidFill>
              </a:rPr>
              <a:t>estratégias de desenvolvimento regional e nacional</a:t>
            </a:r>
            <a:r>
              <a:rPr lang="pt-PT" sz="2400" dirty="0">
                <a:solidFill>
                  <a:srgbClr val="000066"/>
                </a:solidFill>
              </a:rPr>
              <a:t>, </a:t>
            </a:r>
            <a:r>
              <a:rPr lang="pt-PT" sz="2400" dirty="0" smtClean="0">
                <a:solidFill>
                  <a:schemeClr val="accent3">
                    <a:lumMod val="75000"/>
                  </a:schemeClr>
                </a:solidFill>
              </a:rPr>
              <a:t>transferência </a:t>
            </a:r>
            <a:r>
              <a:rPr lang="pt-PT" sz="2400" dirty="0"/>
              <a:t>de conhecimento (tecnologia) e de </a:t>
            </a:r>
            <a:r>
              <a:rPr lang="pt-PT" sz="2400" dirty="0">
                <a:solidFill>
                  <a:schemeClr val="accent1"/>
                </a:solidFill>
              </a:rPr>
              <a:t>inovação com base na investigação e em </a:t>
            </a:r>
            <a:r>
              <a:rPr lang="pt-PT" sz="2400" dirty="0" smtClean="0">
                <a:solidFill>
                  <a:schemeClr val="accent1"/>
                </a:solidFill>
              </a:rPr>
              <a:t>conhecimento</a:t>
            </a:r>
            <a:endParaRPr lang="pt-PT" sz="2400" dirty="0">
              <a:solidFill>
                <a:schemeClr val="accent3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endParaRPr lang="pt-PT" sz="24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B0DB4-4235-4528-A12D-BC54B9B25235}" type="slidenum">
              <a:rPr lang="pt-PT" smtClean="0"/>
              <a:t>14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46542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6696744" cy="1512168"/>
          </a:xfrm>
        </p:spPr>
        <p:txBody>
          <a:bodyPr/>
          <a:lstStyle/>
          <a:p>
            <a:pPr algn="ctr"/>
            <a:r>
              <a:rPr lang="pt-PT" dirty="0"/>
              <a:t>2. Governança das Redes – Tendências Internacionais</a:t>
            </a:r>
          </a:p>
        </p:txBody>
      </p:sp>
      <p:sp>
        <p:nvSpPr>
          <p:cNvPr id="14339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0" y="1772816"/>
            <a:ext cx="7092280" cy="5184576"/>
          </a:xfrm>
        </p:spPr>
        <p:txBody>
          <a:bodyPr>
            <a:noAutofit/>
          </a:bodyPr>
          <a:lstStyle/>
          <a:p>
            <a:pPr lvl="1"/>
            <a:r>
              <a:rPr lang="pt-PT" sz="2400" dirty="0" smtClean="0"/>
              <a:t>Finlândia </a:t>
            </a:r>
            <a:r>
              <a:rPr lang="pt-PT" sz="2400" dirty="0"/>
              <a:t>(1990 – criação do sector politécnico</a:t>
            </a:r>
            <a:r>
              <a:rPr lang="pt-PT" sz="2400" dirty="0" smtClean="0"/>
              <a:t>)</a:t>
            </a:r>
          </a:p>
          <a:p>
            <a:pPr lvl="1"/>
            <a:endParaRPr lang="pt-PT" sz="2400" dirty="0"/>
          </a:p>
          <a:p>
            <a:pPr lvl="1"/>
            <a:r>
              <a:rPr lang="pt-PT" sz="2400" dirty="0"/>
              <a:t>Áustria  (1993 – criação do sector politécnico</a:t>
            </a:r>
            <a:r>
              <a:rPr lang="pt-PT" sz="2400" dirty="0" smtClean="0"/>
              <a:t>)</a:t>
            </a:r>
          </a:p>
          <a:p>
            <a:pPr lvl="1"/>
            <a:endParaRPr lang="pt-PT" sz="2400" dirty="0"/>
          </a:p>
          <a:p>
            <a:pPr lvl="1"/>
            <a:r>
              <a:rPr lang="pt-PT" sz="2400" dirty="0" smtClean="0"/>
              <a:t>Inglaterra: Fusões em Manchester</a:t>
            </a:r>
            <a:r>
              <a:rPr lang="pt-PT" sz="2400" dirty="0"/>
              <a:t>; </a:t>
            </a:r>
            <a:r>
              <a:rPr lang="pt-PT" sz="2400" dirty="0" err="1" smtClean="0"/>
              <a:t>Further</a:t>
            </a:r>
            <a:r>
              <a:rPr lang="pt-PT" sz="2400" dirty="0" smtClean="0"/>
              <a:t> </a:t>
            </a:r>
            <a:r>
              <a:rPr lang="pt-PT" sz="2400" dirty="0" err="1" smtClean="0"/>
              <a:t>Education</a:t>
            </a:r>
            <a:r>
              <a:rPr lang="pt-PT" sz="2400" dirty="0" smtClean="0"/>
              <a:t> </a:t>
            </a:r>
            <a:r>
              <a:rPr lang="pt-PT" sz="2400" dirty="0" err="1" smtClean="0"/>
              <a:t>Colleges</a:t>
            </a:r>
            <a:endParaRPr lang="pt-PT" sz="2400" dirty="0" smtClean="0"/>
          </a:p>
          <a:p>
            <a:pPr lvl="1"/>
            <a:endParaRPr lang="pt-PT" sz="2400" dirty="0"/>
          </a:p>
          <a:p>
            <a:pPr lvl="1"/>
            <a:r>
              <a:rPr lang="pt-PT" sz="2400" dirty="0" smtClean="0"/>
              <a:t>Holanda: 2004 </a:t>
            </a:r>
            <a:r>
              <a:rPr lang="pt-PT" sz="2400" dirty="0"/>
              <a:t>– Plano Sectorial para as Universidades </a:t>
            </a:r>
            <a:r>
              <a:rPr lang="pt-PT" sz="2400" dirty="0" smtClean="0"/>
              <a:t>Técnicas; </a:t>
            </a:r>
            <a:r>
              <a:rPr lang="pt-PT" sz="2400" dirty="0" err="1" smtClean="0"/>
              <a:t>universididades</a:t>
            </a:r>
            <a:r>
              <a:rPr lang="pt-PT" sz="2400" dirty="0" smtClean="0"/>
              <a:t> e </a:t>
            </a:r>
            <a:r>
              <a:rPr lang="pt-PT" sz="2400" dirty="0" err="1" smtClean="0"/>
              <a:t>HBOs</a:t>
            </a:r>
            <a:endParaRPr lang="pt-PT" sz="2400" dirty="0"/>
          </a:p>
          <a:p>
            <a:endParaRPr lang="pt-PT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B0DB4-4235-4528-A12D-BC54B9B25235}" type="slidenum">
              <a:rPr lang="pt-PT" smtClean="0"/>
              <a:t>15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08718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380312" cy="1268760"/>
          </a:xfrm>
        </p:spPr>
        <p:txBody>
          <a:bodyPr/>
          <a:lstStyle/>
          <a:p>
            <a:pPr algn="ctr"/>
            <a:r>
              <a:rPr lang="pt-PT" dirty="0"/>
              <a:t>2. Governança das Redes – Tendências Internacionais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28800"/>
            <a:ext cx="7236296" cy="53285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PT" sz="2400" dirty="0" smtClean="0"/>
              <a:t>Dinamarca:</a:t>
            </a:r>
          </a:p>
          <a:p>
            <a:pPr lvl="1"/>
            <a:r>
              <a:rPr lang="pt-PT" sz="2400" dirty="0"/>
              <a:t>e</a:t>
            </a:r>
            <a:r>
              <a:rPr lang="pt-PT" sz="2400" dirty="0" smtClean="0"/>
              <a:t>nsino </a:t>
            </a:r>
            <a:r>
              <a:rPr lang="pt-PT" sz="2400" b="1" dirty="0">
                <a:solidFill>
                  <a:schemeClr val="accent1"/>
                </a:solidFill>
              </a:rPr>
              <a:t>artístico</a:t>
            </a:r>
            <a:r>
              <a:rPr lang="pt-PT" sz="2400" dirty="0" smtClean="0"/>
              <a:t> (Ministério da Cultura)</a:t>
            </a:r>
          </a:p>
          <a:p>
            <a:pPr lvl="1"/>
            <a:r>
              <a:rPr lang="pt-PT" sz="2400" dirty="0" smtClean="0"/>
              <a:t>dez </a:t>
            </a:r>
            <a:r>
              <a:rPr lang="pt-PT" sz="2400" b="1" dirty="0">
                <a:solidFill>
                  <a:schemeClr val="accent1"/>
                </a:solidFill>
              </a:rPr>
              <a:t>academias profissionais </a:t>
            </a:r>
            <a:r>
              <a:rPr lang="pt-PT" sz="2400" dirty="0"/>
              <a:t>(</a:t>
            </a:r>
            <a:r>
              <a:rPr lang="pt-PT" sz="2400" i="1" dirty="0" err="1"/>
              <a:t>Erhversakademier</a:t>
            </a:r>
            <a:r>
              <a:rPr lang="pt-PT" sz="2400" dirty="0"/>
              <a:t>), </a:t>
            </a:r>
            <a:r>
              <a:rPr lang="pt-PT" sz="2400" dirty="0" smtClean="0"/>
              <a:t>curso curtos, </a:t>
            </a:r>
            <a:r>
              <a:rPr lang="pt-PT" sz="2400" b="1" dirty="0">
                <a:solidFill>
                  <a:schemeClr val="accent1"/>
                </a:solidFill>
              </a:rPr>
              <a:t>2 anos</a:t>
            </a:r>
          </a:p>
          <a:p>
            <a:pPr lvl="1"/>
            <a:r>
              <a:rPr lang="pt-PT" sz="2400" b="1" dirty="0">
                <a:solidFill>
                  <a:schemeClr val="accent1"/>
                </a:solidFill>
              </a:rPr>
              <a:t>ensino superior médio</a:t>
            </a:r>
            <a:r>
              <a:rPr lang="pt-PT" sz="2400" dirty="0"/>
              <a:t>, </a:t>
            </a:r>
            <a:r>
              <a:rPr lang="pt-PT" sz="2400" dirty="0" smtClean="0"/>
              <a:t>oito </a:t>
            </a:r>
            <a:r>
              <a:rPr lang="pt-PT" sz="2400" dirty="0"/>
              <a:t>colégios profissionais (</a:t>
            </a:r>
            <a:r>
              <a:rPr lang="pt-PT" sz="2400" i="1" dirty="0" err="1"/>
              <a:t>Professionshøjskoler</a:t>
            </a:r>
            <a:r>
              <a:rPr lang="pt-PT" sz="2400" dirty="0"/>
              <a:t>), </a:t>
            </a:r>
            <a:r>
              <a:rPr lang="pt-PT" sz="2400" dirty="0" smtClean="0"/>
              <a:t>maioria </a:t>
            </a:r>
            <a:r>
              <a:rPr lang="pt-PT" sz="2400" dirty="0"/>
              <a:t>associados a </a:t>
            </a:r>
            <a:r>
              <a:rPr lang="pt-PT" sz="2400" dirty="0" smtClean="0"/>
              <a:t>universidades,  </a:t>
            </a:r>
            <a:r>
              <a:rPr lang="pt-PT" sz="2400" b="1" dirty="0" err="1">
                <a:solidFill>
                  <a:schemeClr val="accent1"/>
                </a:solidFill>
              </a:rPr>
              <a:t>professional</a:t>
            </a:r>
            <a:r>
              <a:rPr lang="pt-PT" sz="2400" b="1" dirty="0">
                <a:solidFill>
                  <a:schemeClr val="accent1"/>
                </a:solidFill>
              </a:rPr>
              <a:t> </a:t>
            </a:r>
            <a:r>
              <a:rPr lang="pt-PT" sz="2400" b="1" dirty="0" err="1">
                <a:solidFill>
                  <a:schemeClr val="accent1"/>
                </a:solidFill>
              </a:rPr>
              <a:t>bachelor</a:t>
            </a:r>
            <a:endParaRPr lang="pt-PT" sz="2400" b="1" dirty="0">
              <a:solidFill>
                <a:schemeClr val="accent1"/>
              </a:solidFill>
            </a:endParaRPr>
          </a:p>
          <a:p>
            <a:pPr lvl="1"/>
            <a:r>
              <a:rPr lang="pt-PT" sz="2400" dirty="0" smtClean="0"/>
              <a:t>ensino </a:t>
            </a:r>
            <a:r>
              <a:rPr lang="pt-PT" sz="2400" dirty="0"/>
              <a:t>superior longo, organizado em oito </a:t>
            </a:r>
            <a:r>
              <a:rPr lang="pt-PT" sz="2400" b="1" dirty="0">
                <a:solidFill>
                  <a:schemeClr val="accent1"/>
                </a:solidFill>
              </a:rPr>
              <a:t>universidades</a:t>
            </a:r>
          </a:p>
          <a:p>
            <a:pPr lvl="1"/>
            <a:r>
              <a:rPr lang="pt-PT" sz="2400" b="1" dirty="0">
                <a:solidFill>
                  <a:schemeClr val="accent1"/>
                </a:solidFill>
              </a:rPr>
              <a:t>fusões</a:t>
            </a:r>
            <a:r>
              <a:rPr lang="pt-PT" sz="2400" dirty="0" smtClean="0"/>
              <a:t> entre universidades com distintos perfis  e institutos de investigação</a:t>
            </a:r>
            <a:endParaRPr lang="pt-PT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B0DB4-4235-4528-A12D-BC54B9B25235}" type="slidenum">
              <a:rPr lang="pt-PT" smtClean="0"/>
              <a:t>16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76506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8640"/>
            <a:ext cx="7380312" cy="1368152"/>
          </a:xfrm>
        </p:spPr>
        <p:txBody>
          <a:bodyPr/>
          <a:lstStyle/>
          <a:p>
            <a:pPr algn="ctr"/>
            <a:r>
              <a:rPr lang="pt-PT" dirty="0" smtClean="0"/>
              <a:t>3. </a:t>
            </a:r>
            <a:r>
              <a:rPr lang="pt-PT" dirty="0"/>
              <a:t>Governança </a:t>
            </a:r>
            <a:r>
              <a:rPr lang="pt-PT" dirty="0" smtClean="0"/>
              <a:t>da Rede de ES em Portugal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28800"/>
            <a:ext cx="7452320" cy="5328592"/>
          </a:xfrm>
        </p:spPr>
        <p:txBody>
          <a:bodyPr>
            <a:normAutofit fontScale="92500" lnSpcReduction="20000"/>
          </a:bodyPr>
          <a:lstStyle/>
          <a:p>
            <a:pPr marL="457200" lvl="1" indent="0" algn="ctr">
              <a:buNone/>
            </a:pPr>
            <a:r>
              <a:rPr lang="pt-PT" sz="2400" dirty="0" smtClean="0"/>
              <a:t>Factores de  Contexto</a:t>
            </a:r>
          </a:p>
          <a:p>
            <a:pPr lvl="1">
              <a:lnSpc>
                <a:spcPct val="110000"/>
              </a:lnSpc>
            </a:pPr>
            <a:r>
              <a:rPr lang="pt-PT" sz="2400" dirty="0"/>
              <a:t>E</a:t>
            </a:r>
            <a:r>
              <a:rPr lang="pt-PT" sz="2400" dirty="0" smtClean="0"/>
              <a:t>mprego </a:t>
            </a:r>
            <a:r>
              <a:rPr lang="pt-PT" sz="2400" dirty="0"/>
              <a:t>de </a:t>
            </a:r>
            <a:r>
              <a:rPr lang="pt-PT" sz="2400" dirty="0" smtClean="0"/>
              <a:t>diplomados, demografia, expansão da escolaridade obrigatória, qualificação da população adulta, desenvolvimento da Nação…</a:t>
            </a:r>
          </a:p>
          <a:p>
            <a:pPr lvl="1">
              <a:lnSpc>
                <a:spcPct val="110000"/>
              </a:lnSpc>
            </a:pPr>
            <a:endParaRPr lang="pt-PT" sz="2400" dirty="0" smtClean="0"/>
          </a:p>
          <a:p>
            <a:pPr lvl="1">
              <a:lnSpc>
                <a:spcPct val="110000"/>
              </a:lnSpc>
            </a:pPr>
            <a:r>
              <a:rPr lang="pt-PT" sz="2400" dirty="0" smtClean="0"/>
              <a:t>Ambiguidades na </a:t>
            </a:r>
            <a:r>
              <a:rPr lang="pt-PT" sz="2400" dirty="0" smtClean="0">
                <a:solidFill>
                  <a:srgbClr val="C00000"/>
                </a:solidFill>
              </a:rPr>
              <a:t>diversificação e diferenciação</a:t>
            </a:r>
            <a:r>
              <a:rPr lang="pt-PT" sz="2400" dirty="0" smtClean="0"/>
              <a:t> da rede</a:t>
            </a:r>
            <a:endParaRPr lang="pt-PT" sz="2400" dirty="0"/>
          </a:p>
          <a:p>
            <a:pPr>
              <a:lnSpc>
                <a:spcPct val="110000"/>
              </a:lnSpc>
              <a:buFont typeface="Wingdings" pitchFamily="2" charset="2"/>
              <a:buNone/>
            </a:pPr>
            <a:endParaRPr lang="pt-PT" sz="2400" dirty="0"/>
          </a:p>
          <a:p>
            <a:pPr lvl="1">
              <a:lnSpc>
                <a:spcPct val="110000"/>
              </a:lnSpc>
            </a:pPr>
            <a:r>
              <a:rPr lang="pt-PT" sz="2400" dirty="0"/>
              <a:t>A </a:t>
            </a:r>
            <a:r>
              <a:rPr lang="pt-PT" sz="2400" dirty="0" smtClean="0"/>
              <a:t>complexidade e exigências das </a:t>
            </a:r>
            <a:r>
              <a:rPr lang="pt-PT" sz="2400" b="1" dirty="0">
                <a:solidFill>
                  <a:schemeClr val="accent1"/>
                </a:solidFill>
              </a:rPr>
              <a:t>diversas formações </a:t>
            </a:r>
            <a:r>
              <a:rPr lang="pt-PT" sz="2400" b="1" dirty="0" smtClean="0">
                <a:solidFill>
                  <a:schemeClr val="accent1"/>
                </a:solidFill>
              </a:rPr>
              <a:t>necessárias … </a:t>
            </a:r>
            <a:r>
              <a:rPr lang="pt-PT" sz="2400" b="1" dirty="0" smtClean="0">
                <a:solidFill>
                  <a:srgbClr val="C00000"/>
                </a:solidFill>
              </a:rPr>
              <a:t>incompreensão da </a:t>
            </a:r>
            <a:r>
              <a:rPr lang="pt-PT" sz="2400" b="1" i="1" dirty="0" smtClean="0">
                <a:solidFill>
                  <a:srgbClr val="C00000"/>
                </a:solidFill>
              </a:rPr>
              <a:t>Declaração de Bolonha</a:t>
            </a:r>
            <a:endParaRPr lang="pt-PT" sz="2400" b="1" i="1" dirty="0">
              <a:solidFill>
                <a:srgbClr val="C00000"/>
              </a:solidFill>
            </a:endParaRPr>
          </a:p>
          <a:p>
            <a:pPr lvl="1">
              <a:lnSpc>
                <a:spcPct val="110000"/>
              </a:lnSpc>
            </a:pPr>
            <a:endParaRPr lang="pt-PT" sz="2400" dirty="0"/>
          </a:p>
          <a:p>
            <a:pPr lvl="1">
              <a:lnSpc>
                <a:spcPct val="110000"/>
              </a:lnSpc>
            </a:pPr>
            <a:r>
              <a:rPr lang="pt-PT" sz="2400" b="1" dirty="0" smtClean="0">
                <a:solidFill>
                  <a:schemeClr val="accent1"/>
                </a:solidFill>
              </a:rPr>
              <a:t>Crescente necessidade de diversificar as fontes de financiamento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B0DB4-4235-4528-A12D-BC54B9B25235}" type="slidenum">
              <a:rPr lang="pt-PT" smtClean="0"/>
              <a:t>17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34165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0" y="116632"/>
            <a:ext cx="7380312" cy="576064"/>
          </a:xfrm>
        </p:spPr>
        <p:txBody>
          <a:bodyPr vert="horz" lIns="0" tIns="45720" rIns="0" bIns="45720" rtlCol="0" anchor="ctr">
            <a:noAutofit/>
          </a:bodyPr>
          <a:lstStyle/>
          <a:p>
            <a:pPr algn="ctr"/>
            <a:r>
              <a:rPr lang="pt-PT" sz="4000" dirty="0"/>
              <a:t>4. Governança institucional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-108520" y="1124744"/>
            <a:ext cx="9001000" cy="554461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t-PT" sz="2400" dirty="0" smtClean="0">
                <a:solidFill>
                  <a:srgbClr val="00B050"/>
                </a:solidFill>
              </a:rPr>
              <a:t>Quadro Europeu </a:t>
            </a:r>
            <a:r>
              <a:rPr lang="pt-PT" sz="2400" dirty="0" smtClean="0"/>
              <a:t>– anos 1990 - 2010</a:t>
            </a:r>
            <a:r>
              <a:rPr lang="pt-PT" sz="2400" dirty="0"/>
              <a:t>	</a:t>
            </a:r>
            <a:endParaRPr lang="pt-PT" sz="2400" dirty="0" smtClean="0"/>
          </a:p>
          <a:p>
            <a:pPr algn="just"/>
            <a:r>
              <a:rPr lang="pt-PT" sz="2400" dirty="0">
                <a:solidFill>
                  <a:srgbClr val="00B050"/>
                </a:solidFill>
              </a:rPr>
              <a:t>I</a:t>
            </a:r>
            <a:r>
              <a:rPr lang="pt-PT" sz="2400" dirty="0" smtClean="0">
                <a:solidFill>
                  <a:srgbClr val="00B050"/>
                </a:solidFill>
              </a:rPr>
              <a:t>nglaterra</a:t>
            </a:r>
            <a:r>
              <a:rPr lang="pt-PT" sz="2400" dirty="0"/>
              <a:t>: Lei de </a:t>
            </a:r>
            <a:r>
              <a:rPr lang="pt-PT" sz="2400" dirty="0">
                <a:solidFill>
                  <a:srgbClr val="00B050"/>
                </a:solidFill>
              </a:rPr>
              <a:t>1992</a:t>
            </a:r>
            <a:r>
              <a:rPr lang="pt-PT" sz="2400" dirty="0"/>
              <a:t>, unificando o </a:t>
            </a:r>
            <a:r>
              <a:rPr lang="pt-PT" sz="2400" dirty="0" smtClean="0"/>
              <a:t>sistema</a:t>
            </a:r>
          </a:p>
          <a:p>
            <a:pPr algn="just"/>
            <a:endParaRPr lang="pt-PT" sz="2400" dirty="0" smtClean="0"/>
          </a:p>
          <a:p>
            <a:pPr algn="just"/>
            <a:r>
              <a:rPr lang="pt-PT" sz="2400" dirty="0" smtClean="0">
                <a:solidFill>
                  <a:srgbClr val="00B050"/>
                </a:solidFill>
              </a:rPr>
              <a:t>Holanda</a:t>
            </a:r>
            <a:r>
              <a:rPr lang="pt-PT" sz="2400" dirty="0">
                <a:solidFill>
                  <a:srgbClr val="00B050"/>
                </a:solidFill>
              </a:rPr>
              <a:t>:</a:t>
            </a:r>
            <a:r>
              <a:rPr lang="pt-PT" sz="2400" dirty="0"/>
              <a:t> </a:t>
            </a:r>
            <a:r>
              <a:rPr lang="pt-PT" sz="2400" dirty="0" smtClean="0"/>
              <a:t>Lei </a:t>
            </a:r>
            <a:r>
              <a:rPr lang="pt-PT" sz="2400" dirty="0"/>
              <a:t>de </a:t>
            </a:r>
            <a:r>
              <a:rPr lang="pt-PT" sz="2400" dirty="0">
                <a:solidFill>
                  <a:srgbClr val="00B050"/>
                </a:solidFill>
              </a:rPr>
              <a:t>1993</a:t>
            </a:r>
            <a:r>
              <a:rPr lang="pt-PT" sz="2400" dirty="0"/>
              <a:t>, regulando todo o </a:t>
            </a:r>
            <a:r>
              <a:rPr lang="pt-PT" sz="2400" dirty="0" smtClean="0"/>
              <a:t>sistema</a:t>
            </a:r>
          </a:p>
          <a:p>
            <a:pPr algn="just"/>
            <a:endParaRPr lang="pt-PT" sz="2400" b="1" dirty="0">
              <a:solidFill>
                <a:srgbClr val="00B050"/>
              </a:solidFill>
            </a:endParaRPr>
          </a:p>
          <a:p>
            <a:pPr algn="just"/>
            <a:r>
              <a:rPr lang="pt-PT" sz="2400" dirty="0" smtClean="0">
                <a:solidFill>
                  <a:srgbClr val="00B050"/>
                </a:solidFill>
              </a:rPr>
              <a:t>Áustria</a:t>
            </a:r>
            <a:r>
              <a:rPr lang="pt-PT" sz="2400" dirty="0"/>
              <a:t>:</a:t>
            </a:r>
            <a:r>
              <a:rPr lang="pt-PT" sz="2400" dirty="0" smtClean="0"/>
              <a:t> Lei </a:t>
            </a:r>
            <a:r>
              <a:rPr lang="pt-PT" sz="2400" dirty="0"/>
              <a:t>das Universidades de </a:t>
            </a:r>
            <a:r>
              <a:rPr lang="pt-PT" sz="2400" dirty="0" smtClean="0">
                <a:solidFill>
                  <a:srgbClr val="00B050"/>
                </a:solidFill>
              </a:rPr>
              <a:t>2002</a:t>
            </a:r>
          </a:p>
          <a:p>
            <a:pPr algn="just"/>
            <a:endParaRPr lang="pt-PT" sz="2400" dirty="0" smtClean="0"/>
          </a:p>
          <a:p>
            <a:pPr algn="just"/>
            <a:r>
              <a:rPr lang="pt-PT" sz="2400" dirty="0" smtClean="0">
                <a:solidFill>
                  <a:srgbClr val="00B050"/>
                </a:solidFill>
              </a:rPr>
              <a:t>Dinamarca</a:t>
            </a:r>
            <a:r>
              <a:rPr lang="pt-PT" sz="2400" dirty="0" smtClean="0"/>
              <a:t>: </a:t>
            </a:r>
            <a:r>
              <a:rPr lang="pt-PT" sz="2400" dirty="0"/>
              <a:t>Lei das Universidades de </a:t>
            </a:r>
            <a:r>
              <a:rPr lang="pt-PT" sz="2400" dirty="0" smtClean="0">
                <a:solidFill>
                  <a:srgbClr val="00B050"/>
                </a:solidFill>
              </a:rPr>
              <a:t>2003</a:t>
            </a:r>
            <a:r>
              <a:rPr lang="pt-PT" sz="2400" dirty="0" smtClean="0"/>
              <a:t> </a:t>
            </a:r>
          </a:p>
          <a:p>
            <a:pPr algn="just"/>
            <a:endParaRPr lang="pt-PT" sz="2400" dirty="0" smtClean="0"/>
          </a:p>
          <a:p>
            <a:pPr algn="just"/>
            <a:r>
              <a:rPr lang="pt-PT" sz="2400" dirty="0" smtClean="0">
                <a:solidFill>
                  <a:srgbClr val="FF0000"/>
                </a:solidFill>
              </a:rPr>
              <a:t>Portugal</a:t>
            </a:r>
            <a:r>
              <a:rPr lang="pt-PT" sz="2400" dirty="0" smtClean="0"/>
              <a:t>: RJIES de </a:t>
            </a:r>
            <a:r>
              <a:rPr lang="pt-PT" sz="2400" dirty="0" smtClean="0">
                <a:solidFill>
                  <a:srgbClr val="FF0000"/>
                </a:solidFill>
              </a:rPr>
              <a:t>2007</a:t>
            </a:r>
          </a:p>
          <a:p>
            <a:pPr algn="just"/>
            <a:endParaRPr lang="pt-PT" sz="2400" dirty="0" smtClean="0"/>
          </a:p>
          <a:p>
            <a:pPr algn="just"/>
            <a:r>
              <a:rPr lang="pt-PT" sz="2400" dirty="0" smtClean="0">
                <a:solidFill>
                  <a:srgbClr val="00B050"/>
                </a:solidFill>
              </a:rPr>
              <a:t>Finlândia</a:t>
            </a:r>
            <a:r>
              <a:rPr lang="pt-PT" sz="2400" dirty="0" smtClean="0"/>
              <a:t>: </a:t>
            </a:r>
            <a:r>
              <a:rPr lang="pt-PT" sz="2400" dirty="0"/>
              <a:t>Lei das Universidades de </a:t>
            </a:r>
            <a:r>
              <a:rPr lang="pt-PT" sz="2400" dirty="0" smtClean="0">
                <a:solidFill>
                  <a:srgbClr val="00B050"/>
                </a:solidFill>
              </a:rPr>
              <a:t>2009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B0DB4-4235-4528-A12D-BC54B9B25235}" type="slidenum">
              <a:rPr lang="pt-PT" smtClean="0"/>
              <a:t>18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48335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4"/>
          <p:cNvSpPr>
            <a:spLocks noGrp="1"/>
          </p:cNvSpPr>
          <p:nvPr>
            <p:ph type="title"/>
          </p:nvPr>
        </p:nvSpPr>
        <p:spPr>
          <a:xfrm>
            <a:off x="0" y="116632"/>
            <a:ext cx="7236296" cy="648072"/>
          </a:xfrm>
        </p:spPr>
        <p:txBody>
          <a:bodyPr vert="horz" lIns="0" tIns="45720" rIns="0" bIns="45720" rtlCol="0" anchor="ctr">
            <a:noAutofit/>
          </a:bodyPr>
          <a:lstStyle/>
          <a:p>
            <a:pPr algn="ctr"/>
            <a:r>
              <a:rPr lang="pt-PT" sz="4000" dirty="0"/>
              <a:t>4. Governança institucional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-324544" y="1268760"/>
            <a:ext cx="4608512" cy="5400600"/>
          </a:xfrm>
        </p:spPr>
        <p:txBody>
          <a:bodyPr>
            <a:normAutofit/>
          </a:bodyPr>
          <a:lstStyle/>
          <a:p>
            <a:r>
              <a:rPr lang="pt-PT" sz="2400" dirty="0"/>
              <a:t>Tendência para </a:t>
            </a:r>
            <a:r>
              <a:rPr lang="pt-PT" sz="2400" dirty="0">
                <a:solidFill>
                  <a:srgbClr val="00B050"/>
                </a:solidFill>
              </a:rPr>
              <a:t>financiamento </a:t>
            </a:r>
            <a:r>
              <a:rPr lang="pt-PT" sz="2400" dirty="0"/>
              <a:t>com base em </a:t>
            </a:r>
            <a:r>
              <a:rPr lang="pt-PT" sz="2400" dirty="0">
                <a:solidFill>
                  <a:srgbClr val="00B050"/>
                </a:solidFill>
              </a:rPr>
              <a:t>fórmulas</a:t>
            </a:r>
            <a:r>
              <a:rPr lang="pt-PT" sz="2400" dirty="0"/>
              <a:t> e outros enquadramentos </a:t>
            </a:r>
            <a:r>
              <a:rPr lang="pt-PT" sz="2400" dirty="0">
                <a:solidFill>
                  <a:srgbClr val="00B050"/>
                </a:solidFill>
              </a:rPr>
              <a:t>transparentes</a:t>
            </a:r>
            <a:r>
              <a:rPr lang="pt-PT" sz="2400" dirty="0"/>
              <a:t> em que se incluem </a:t>
            </a:r>
            <a:r>
              <a:rPr lang="pt-PT" sz="2400" dirty="0">
                <a:solidFill>
                  <a:srgbClr val="00B050"/>
                </a:solidFill>
              </a:rPr>
              <a:t>indicadores de </a:t>
            </a:r>
            <a:r>
              <a:rPr lang="pt-PT" sz="2400" dirty="0" smtClean="0">
                <a:solidFill>
                  <a:srgbClr val="00B050"/>
                </a:solidFill>
              </a:rPr>
              <a:t>desempenho</a:t>
            </a:r>
          </a:p>
          <a:p>
            <a:r>
              <a:rPr lang="pt-PT" sz="2400" dirty="0" smtClean="0"/>
              <a:t>Relações </a:t>
            </a:r>
            <a:r>
              <a:rPr lang="pt-PT" sz="2400" dirty="0"/>
              <a:t>entre governos e instituições reguladas por </a:t>
            </a:r>
            <a:r>
              <a:rPr lang="pt-PT" sz="2400" dirty="0">
                <a:solidFill>
                  <a:srgbClr val="00B050"/>
                </a:solidFill>
              </a:rPr>
              <a:t>instrumentos de contratualização </a:t>
            </a:r>
            <a:r>
              <a:rPr lang="pt-PT" sz="2400" dirty="0"/>
              <a:t>(autonomia, eficácia e eficiência, prestação de contas, </a:t>
            </a:r>
            <a:r>
              <a:rPr lang="pt-PT" sz="2400" dirty="0" smtClean="0">
                <a:solidFill>
                  <a:srgbClr val="00B050"/>
                </a:solidFill>
              </a:rPr>
              <a:t>contractos </a:t>
            </a:r>
            <a:r>
              <a:rPr lang="pt-PT" sz="2400" dirty="0">
                <a:solidFill>
                  <a:srgbClr val="00B050"/>
                </a:solidFill>
              </a:rPr>
              <a:t>plurianuais)</a:t>
            </a:r>
          </a:p>
          <a:p>
            <a:endParaRPr lang="pt-PT" dirty="0"/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572000" y="1268760"/>
            <a:ext cx="4248472" cy="5616624"/>
          </a:xfrm>
        </p:spPr>
        <p:txBody>
          <a:bodyPr>
            <a:normAutofit/>
          </a:bodyPr>
          <a:lstStyle/>
          <a:p>
            <a:r>
              <a:rPr lang="pt-PT" sz="2400" dirty="0" smtClean="0"/>
              <a:t>Operações </a:t>
            </a:r>
            <a:r>
              <a:rPr lang="pt-PT" sz="2400" dirty="0"/>
              <a:t>de </a:t>
            </a:r>
            <a:r>
              <a:rPr lang="pt-PT" sz="2400" dirty="0">
                <a:solidFill>
                  <a:schemeClr val="tx1"/>
                </a:solidFill>
              </a:rPr>
              <a:t>reestruturação de redes </a:t>
            </a:r>
            <a:r>
              <a:rPr lang="pt-PT" sz="2400" dirty="0" smtClean="0"/>
              <a:t>na </a:t>
            </a:r>
            <a:r>
              <a:rPr lang="pt-PT" sz="2400" dirty="0"/>
              <a:t>Dinamarca e Finlândia, com avaliação internacional recente na Dinamarca (2009) </a:t>
            </a:r>
            <a:endParaRPr lang="pt-PT" sz="2400" dirty="0" smtClean="0"/>
          </a:p>
          <a:p>
            <a:endParaRPr lang="pt-PT" sz="2400" dirty="0" smtClean="0"/>
          </a:p>
          <a:p>
            <a:endParaRPr lang="pt-PT" sz="2400" dirty="0"/>
          </a:p>
          <a:p>
            <a:r>
              <a:rPr lang="pt-PT" sz="2400" dirty="0"/>
              <a:t>Introdução de </a:t>
            </a:r>
            <a:r>
              <a:rPr lang="pt-PT" sz="2400" dirty="0">
                <a:solidFill>
                  <a:srgbClr val="00B050"/>
                </a:solidFill>
              </a:rPr>
              <a:t>novas figuras jurídicas </a:t>
            </a:r>
            <a:r>
              <a:rPr lang="pt-PT" sz="2400" dirty="0"/>
              <a:t>para estatuto da instituições favorecendo a autonomia. </a:t>
            </a:r>
            <a:r>
              <a:rPr lang="pt-PT" sz="2400" dirty="0">
                <a:solidFill>
                  <a:srgbClr val="00B050"/>
                </a:solidFill>
              </a:rPr>
              <a:t>Fundações</a:t>
            </a:r>
            <a:r>
              <a:rPr lang="pt-PT" sz="2400" dirty="0"/>
              <a:t> da Finlândia</a:t>
            </a:r>
          </a:p>
          <a:p>
            <a:endParaRPr lang="pt-PT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B0DB4-4235-4528-A12D-BC54B9B25235}" type="slidenum">
              <a:rPr lang="pt-PT" smtClean="0"/>
              <a:t>19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44267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6624736" cy="792088"/>
          </a:xfrm>
        </p:spPr>
        <p:txBody>
          <a:bodyPr vert="horz" lIns="0" tIns="45720" rIns="0" bIns="45720" rtlCol="0" anchor="ctr">
            <a:normAutofit/>
          </a:bodyPr>
          <a:lstStyle/>
          <a:p>
            <a:pPr algn="ctr"/>
            <a:r>
              <a:rPr lang="pt-PT" sz="4000" dirty="0"/>
              <a:t>Sumário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836712"/>
            <a:ext cx="8568952" cy="5688632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pt-PT" sz="2600" dirty="0" smtClean="0"/>
              <a:t>Governança e Fins da Educação Superior</a:t>
            </a:r>
          </a:p>
          <a:p>
            <a:pPr marL="514350" indent="-514350">
              <a:buFont typeface="+mj-lt"/>
              <a:buAutoNum type="arabicPeriod"/>
            </a:pPr>
            <a:endParaRPr lang="pt-PT" sz="2600" dirty="0" smtClean="0"/>
          </a:p>
          <a:p>
            <a:pPr marL="457200" indent="-457200">
              <a:buFont typeface="+mj-lt"/>
              <a:buAutoNum type="arabicPeriod"/>
            </a:pPr>
            <a:r>
              <a:rPr lang="pt-PT" sz="2800" dirty="0" smtClean="0"/>
              <a:t>Governança </a:t>
            </a:r>
            <a:r>
              <a:rPr lang="pt-PT" sz="2800" dirty="0"/>
              <a:t>das Redes – Tendências </a:t>
            </a:r>
            <a:r>
              <a:rPr lang="pt-PT" sz="2800" dirty="0" smtClean="0"/>
              <a:t>Internacionais</a:t>
            </a:r>
          </a:p>
          <a:p>
            <a:pPr marL="457200" indent="-457200">
              <a:buFont typeface="+mj-lt"/>
              <a:buAutoNum type="arabicPeriod"/>
            </a:pPr>
            <a:endParaRPr lang="pt-PT" sz="2800" dirty="0"/>
          </a:p>
          <a:p>
            <a:pPr marL="457200" indent="-457200">
              <a:buFont typeface="+mj-lt"/>
              <a:buAutoNum type="arabicPeriod"/>
            </a:pPr>
            <a:r>
              <a:rPr lang="pt-PT" sz="2800" dirty="0" smtClean="0"/>
              <a:t>Governança </a:t>
            </a:r>
            <a:r>
              <a:rPr lang="pt-PT" sz="2800" dirty="0"/>
              <a:t>da Rede de ES em </a:t>
            </a:r>
            <a:r>
              <a:rPr lang="pt-PT" sz="2800" dirty="0" smtClean="0"/>
              <a:t>Portugal</a:t>
            </a:r>
          </a:p>
          <a:p>
            <a:pPr marL="457200" indent="-457200">
              <a:buFont typeface="+mj-lt"/>
              <a:buAutoNum type="arabicPeriod"/>
            </a:pPr>
            <a:endParaRPr lang="pt-PT" sz="2800" dirty="0"/>
          </a:p>
          <a:p>
            <a:pPr marL="457200" indent="-457200">
              <a:buFont typeface="+mj-lt"/>
              <a:buAutoNum type="arabicPeriod"/>
            </a:pPr>
            <a:r>
              <a:rPr lang="pt-PT" sz="2800" dirty="0"/>
              <a:t>4. Governança </a:t>
            </a:r>
            <a:r>
              <a:rPr lang="pt-PT" sz="2800" dirty="0" smtClean="0"/>
              <a:t>institucional</a:t>
            </a:r>
          </a:p>
          <a:p>
            <a:pPr marL="457200" indent="-457200">
              <a:buFont typeface="+mj-lt"/>
              <a:buAutoNum type="arabicPeriod"/>
            </a:pPr>
            <a:endParaRPr lang="pt-PT" altLang="pt-PT" sz="2600" dirty="0" smtClean="0"/>
          </a:p>
          <a:p>
            <a:pPr marL="457200" indent="-457200">
              <a:buFont typeface="+mj-lt"/>
              <a:buAutoNum type="arabicPeriod"/>
            </a:pPr>
            <a:r>
              <a:rPr lang="pt-PT" sz="2600" dirty="0" smtClean="0"/>
              <a:t>Os próximos anos</a:t>
            </a:r>
            <a:endParaRPr lang="pt-PT" sz="2600" dirty="0"/>
          </a:p>
          <a:p>
            <a:pPr marL="0" indent="0">
              <a:buNone/>
            </a:pPr>
            <a:endParaRPr lang="pt-PT" sz="2600" dirty="0" smtClean="0"/>
          </a:p>
          <a:p>
            <a:pPr marL="514350" indent="-514350">
              <a:buFont typeface="+mj-lt"/>
              <a:buAutoNum type="arabicPeriod"/>
            </a:pPr>
            <a:endParaRPr lang="pt-PT" sz="2600" dirty="0" smtClean="0"/>
          </a:p>
          <a:p>
            <a:pPr marL="514350" indent="-514350">
              <a:buFont typeface="+mj-lt"/>
              <a:buAutoNum type="arabicPeriod"/>
            </a:pPr>
            <a:endParaRPr lang="pt-PT" sz="2600" dirty="0" smtClean="0"/>
          </a:p>
          <a:p>
            <a:pPr marL="0" indent="0">
              <a:buNone/>
            </a:pPr>
            <a:endParaRPr lang="pt-PT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B0DB4-4235-4528-A12D-BC54B9B25235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12289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4"/>
          <p:cNvSpPr>
            <a:spLocks noGrp="1"/>
          </p:cNvSpPr>
          <p:nvPr>
            <p:ph type="title"/>
          </p:nvPr>
        </p:nvSpPr>
        <p:spPr>
          <a:xfrm>
            <a:off x="0" y="0"/>
            <a:ext cx="7164288" cy="1052736"/>
          </a:xfrm>
        </p:spPr>
        <p:txBody>
          <a:bodyPr vert="horz" lIns="0" tIns="45720" rIns="0" bIns="45720" rtlCol="0" anchor="ctr">
            <a:noAutofit/>
          </a:bodyPr>
          <a:lstStyle/>
          <a:p>
            <a:pPr algn="ctr"/>
            <a:r>
              <a:rPr lang="pt-PT" sz="4000" dirty="0" smtClean="0"/>
              <a:t>4. Governança institucional</a:t>
            </a:r>
            <a:endParaRPr lang="pt-PT" sz="4000" dirty="0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-180528" y="1196752"/>
            <a:ext cx="4248472" cy="51125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PT" sz="2400" dirty="0" smtClean="0"/>
              <a:t>Órgãos </a:t>
            </a:r>
          </a:p>
          <a:p>
            <a:pPr marL="0" indent="0">
              <a:buNone/>
            </a:pPr>
            <a:r>
              <a:rPr lang="pt-PT" sz="2400" dirty="0" smtClean="0"/>
              <a:t>	- </a:t>
            </a:r>
            <a:r>
              <a:rPr lang="pt-PT" sz="2400" dirty="0">
                <a:solidFill>
                  <a:srgbClr val="00B050"/>
                </a:solidFill>
              </a:rPr>
              <a:t>Conselho (</a:t>
            </a:r>
            <a:r>
              <a:rPr lang="pt-PT" sz="2400" i="1" dirty="0" err="1">
                <a:solidFill>
                  <a:srgbClr val="00B050"/>
                </a:solidFill>
              </a:rPr>
              <a:t>board</a:t>
            </a:r>
            <a:r>
              <a:rPr lang="pt-PT" sz="2400" i="1" dirty="0">
                <a:solidFill>
                  <a:srgbClr val="00B050"/>
                </a:solidFill>
              </a:rPr>
              <a:t>), </a:t>
            </a:r>
            <a:r>
              <a:rPr lang="pt-PT" sz="2400" dirty="0"/>
              <a:t>de tamanho reduzido e maioria de membros externos à </a:t>
            </a:r>
            <a:r>
              <a:rPr lang="pt-PT" sz="2400" dirty="0" smtClean="0"/>
              <a:t>instituição</a:t>
            </a:r>
          </a:p>
          <a:p>
            <a:pPr marL="0" indent="0">
              <a:buNone/>
            </a:pPr>
            <a:endParaRPr lang="pt-PT" sz="2400" dirty="0"/>
          </a:p>
          <a:p>
            <a:pPr marL="0" indent="0">
              <a:buNone/>
            </a:pPr>
            <a:r>
              <a:rPr lang="pt-PT" sz="2400" dirty="0" smtClean="0"/>
              <a:t>	</a:t>
            </a:r>
            <a:r>
              <a:rPr lang="pt-PT" sz="2400" dirty="0" smtClean="0">
                <a:solidFill>
                  <a:srgbClr val="00B050"/>
                </a:solidFill>
              </a:rPr>
              <a:t>- </a:t>
            </a:r>
            <a:r>
              <a:rPr lang="pt-PT" sz="2400" dirty="0">
                <a:solidFill>
                  <a:srgbClr val="00B050"/>
                </a:solidFill>
              </a:rPr>
              <a:t>Reitor (Reitoria</a:t>
            </a:r>
            <a:r>
              <a:rPr lang="pt-PT" sz="2400" dirty="0" smtClean="0">
                <a:solidFill>
                  <a:srgbClr val="00B050"/>
                </a:solidFill>
              </a:rPr>
              <a:t>)</a:t>
            </a:r>
          </a:p>
          <a:p>
            <a:pPr marL="0" indent="0">
              <a:buNone/>
            </a:pPr>
            <a:endParaRPr lang="pt-PT" sz="2400" dirty="0"/>
          </a:p>
          <a:p>
            <a:pPr marL="0" indent="0">
              <a:buNone/>
            </a:pPr>
            <a:r>
              <a:rPr lang="pt-PT" sz="2400" dirty="0" smtClean="0"/>
              <a:t>	- </a:t>
            </a:r>
            <a:r>
              <a:rPr lang="pt-PT" sz="2400" dirty="0"/>
              <a:t>Órgão Académico </a:t>
            </a:r>
            <a:r>
              <a:rPr lang="pt-PT" sz="2400" dirty="0" smtClean="0"/>
              <a:t>	</a:t>
            </a:r>
            <a:r>
              <a:rPr lang="pt-PT" sz="2400" dirty="0" smtClean="0">
                <a:solidFill>
                  <a:srgbClr val="00B050"/>
                </a:solidFill>
              </a:rPr>
              <a:t>(</a:t>
            </a:r>
            <a:r>
              <a:rPr lang="pt-PT" sz="2400" dirty="0">
                <a:solidFill>
                  <a:srgbClr val="00B050"/>
                </a:solidFill>
              </a:rPr>
              <a:t>Senado …)</a:t>
            </a:r>
          </a:p>
          <a:p>
            <a:endParaRPr lang="pt-PT" sz="2400" dirty="0"/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283968" y="1052736"/>
            <a:ext cx="4608512" cy="5688632"/>
          </a:xfrm>
        </p:spPr>
        <p:txBody>
          <a:bodyPr>
            <a:normAutofit/>
          </a:bodyPr>
          <a:lstStyle/>
          <a:p>
            <a:r>
              <a:rPr lang="pt-PT" sz="2200" dirty="0" smtClean="0"/>
              <a:t>O Conselho é o órgão superior de </a:t>
            </a:r>
            <a:r>
              <a:rPr lang="pt-PT" sz="2200" dirty="0" smtClean="0">
                <a:solidFill>
                  <a:srgbClr val="00B050"/>
                </a:solidFill>
              </a:rPr>
              <a:t>governança estratégica, nomeia (demite) reitor, </a:t>
            </a:r>
            <a:r>
              <a:rPr lang="pt-PT" sz="2200" dirty="0" smtClean="0"/>
              <a:t>é envolvido na celebração de contratos (de financiamento, de desempenho …) com governos …</a:t>
            </a:r>
          </a:p>
          <a:p>
            <a:endParaRPr lang="pt-PT" sz="2200" dirty="0" smtClean="0"/>
          </a:p>
          <a:p>
            <a:r>
              <a:rPr lang="pt-PT" sz="2200" dirty="0" smtClean="0">
                <a:solidFill>
                  <a:srgbClr val="00B050"/>
                </a:solidFill>
              </a:rPr>
              <a:t>Reitor</a:t>
            </a:r>
            <a:r>
              <a:rPr lang="pt-PT" sz="2200" dirty="0" smtClean="0"/>
              <a:t> </a:t>
            </a:r>
            <a:r>
              <a:rPr lang="pt-PT" sz="2200" dirty="0"/>
              <a:t>é órgão de </a:t>
            </a:r>
            <a:r>
              <a:rPr lang="pt-PT" sz="2200" dirty="0">
                <a:solidFill>
                  <a:srgbClr val="00B050"/>
                </a:solidFill>
              </a:rPr>
              <a:t>governança </a:t>
            </a:r>
            <a:r>
              <a:rPr lang="pt-PT" sz="2200" dirty="0" smtClean="0">
                <a:solidFill>
                  <a:srgbClr val="00B050"/>
                </a:solidFill>
              </a:rPr>
              <a:t>executiva</a:t>
            </a:r>
          </a:p>
          <a:p>
            <a:endParaRPr lang="pt-PT" sz="200" dirty="0" smtClean="0"/>
          </a:p>
          <a:p>
            <a:endParaRPr lang="pt-PT" sz="200" dirty="0"/>
          </a:p>
          <a:p>
            <a:r>
              <a:rPr lang="pt-PT" sz="2200" dirty="0">
                <a:solidFill>
                  <a:srgbClr val="00B050"/>
                </a:solidFill>
              </a:rPr>
              <a:t>Órgão </a:t>
            </a:r>
            <a:r>
              <a:rPr lang="pt-PT" sz="2200" dirty="0" smtClean="0">
                <a:solidFill>
                  <a:srgbClr val="00B050"/>
                </a:solidFill>
              </a:rPr>
              <a:t>académico, </a:t>
            </a:r>
            <a:r>
              <a:rPr lang="pt-PT" sz="2200" dirty="0"/>
              <a:t>superintende a governança académica e de investigação</a:t>
            </a:r>
          </a:p>
          <a:p>
            <a:endParaRPr lang="pt-PT" sz="22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B0DB4-4235-4528-A12D-BC54B9B25235}" type="slidenum">
              <a:rPr lang="pt-PT" smtClean="0"/>
              <a:t>20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84461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4"/>
          <p:cNvSpPr>
            <a:spLocks noGrp="1"/>
          </p:cNvSpPr>
          <p:nvPr>
            <p:ph type="title"/>
          </p:nvPr>
        </p:nvSpPr>
        <p:spPr>
          <a:xfrm>
            <a:off x="0" y="116632"/>
            <a:ext cx="7236296" cy="1152128"/>
          </a:xfrm>
        </p:spPr>
        <p:txBody>
          <a:bodyPr vert="horz" lIns="0" tIns="45720" rIns="0" bIns="45720" rtlCol="0" anchor="ctr">
            <a:noAutofit/>
          </a:bodyPr>
          <a:lstStyle/>
          <a:p>
            <a:pPr algn="ctr"/>
            <a:r>
              <a:rPr lang="pt-PT" sz="4000" dirty="0"/>
              <a:t>4. Governança institucional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-324544" y="1196752"/>
            <a:ext cx="9468544" cy="5256584"/>
          </a:xfrm>
        </p:spPr>
        <p:txBody>
          <a:bodyPr/>
          <a:lstStyle/>
          <a:p>
            <a:pPr marL="0" indent="0" algn="ctr">
              <a:buNone/>
            </a:pPr>
            <a:r>
              <a:rPr lang="pt-PT" altLang="pt-PT" sz="4000" dirty="0" smtClean="0"/>
              <a:t>Portugal</a:t>
            </a:r>
          </a:p>
          <a:p>
            <a:r>
              <a:rPr lang="pt-PT" altLang="pt-PT" sz="2400" dirty="0" smtClean="0"/>
              <a:t>Autonomia das Universidades consagrada no artigo 76, nº 2 da Lei Constitucional nº1/97: </a:t>
            </a:r>
            <a:r>
              <a:rPr lang="pt-PT" altLang="pt-PT" sz="2400" i="1" dirty="0" smtClean="0"/>
              <a:t>AS universidades gozam, nos termos da lei, de autonomia estatutária, científica, pedagógica, administrativa e financeira, sem prejuízo de adequada avaliação da qualidade do ensino.</a:t>
            </a:r>
            <a:r>
              <a:rPr lang="pt-PT" altLang="pt-PT" sz="2400" dirty="0" smtClean="0"/>
              <a:t> </a:t>
            </a:r>
          </a:p>
          <a:p>
            <a:pPr marL="0" indent="0">
              <a:buNone/>
            </a:pPr>
            <a:endParaRPr lang="pt-PT" dirty="0">
              <a:solidFill>
                <a:srgbClr val="CC0000"/>
              </a:solidFill>
            </a:endParaRPr>
          </a:p>
          <a:p>
            <a:r>
              <a:rPr lang="pt-PT" sz="2800" dirty="0"/>
              <a:t>Regime Jurídico das Instituições de Ensino Superior (</a:t>
            </a:r>
            <a:r>
              <a:rPr lang="pt-PT" sz="2800" dirty="0">
                <a:solidFill>
                  <a:srgbClr val="00B050"/>
                </a:solidFill>
              </a:rPr>
              <a:t>RJIES</a:t>
            </a:r>
            <a:r>
              <a:rPr lang="pt-PT" sz="2800" dirty="0"/>
              <a:t>) </a:t>
            </a:r>
            <a:r>
              <a:rPr lang="pt-PT" sz="2800" dirty="0" smtClean="0"/>
              <a:t>- Lei </a:t>
            </a:r>
            <a:r>
              <a:rPr lang="pt-PT" sz="2800" dirty="0"/>
              <a:t>n.º</a:t>
            </a:r>
            <a:r>
              <a:rPr lang="pt-PT" sz="2800" dirty="0">
                <a:solidFill>
                  <a:srgbClr val="00B050"/>
                </a:solidFill>
              </a:rPr>
              <a:t> 62/2007</a:t>
            </a:r>
            <a:r>
              <a:rPr lang="pt-PT" sz="2800" dirty="0"/>
              <a:t>, de 10 de </a:t>
            </a:r>
            <a:r>
              <a:rPr lang="pt-PT" sz="2800" dirty="0" smtClean="0"/>
              <a:t>Setembro</a:t>
            </a:r>
            <a:endParaRPr lang="pt-PT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B0DB4-4235-4528-A12D-BC54B9B25235}" type="slidenum">
              <a:rPr lang="pt-PT" smtClean="0"/>
              <a:t>21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59057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4"/>
          <p:cNvSpPr>
            <a:spLocks noGrp="1"/>
          </p:cNvSpPr>
          <p:nvPr>
            <p:ph type="title"/>
          </p:nvPr>
        </p:nvSpPr>
        <p:spPr>
          <a:xfrm>
            <a:off x="0" y="0"/>
            <a:ext cx="7092280" cy="1196752"/>
          </a:xfrm>
        </p:spPr>
        <p:txBody>
          <a:bodyPr vert="horz" lIns="0" tIns="45720" rIns="0" bIns="45720" rtlCol="0" anchor="ctr">
            <a:noAutofit/>
          </a:bodyPr>
          <a:lstStyle/>
          <a:p>
            <a:r>
              <a:rPr lang="pt-PT" sz="4000" dirty="0"/>
              <a:t>4. Governança institucional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179512" y="1124745"/>
            <a:ext cx="4248472" cy="1008112"/>
          </a:xfrm>
        </p:spPr>
        <p:txBody>
          <a:bodyPr>
            <a:normAutofit/>
          </a:bodyPr>
          <a:lstStyle/>
          <a:p>
            <a:pPr algn="ctr"/>
            <a:r>
              <a:rPr lang="pt-PT" sz="3200" dirty="0" smtClean="0">
                <a:solidFill>
                  <a:srgbClr val="00B050"/>
                </a:solidFill>
              </a:rPr>
              <a:t>Estudo do CNE, 2012</a:t>
            </a:r>
            <a:endParaRPr lang="pt-PT" sz="3200" dirty="0">
              <a:solidFill>
                <a:srgbClr val="00B050"/>
              </a:solidFill>
            </a:endParaRP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0" y="2492896"/>
            <a:ext cx="4644008" cy="4464496"/>
          </a:xfrm>
        </p:spPr>
        <p:txBody>
          <a:bodyPr>
            <a:normAutofit/>
          </a:bodyPr>
          <a:lstStyle/>
          <a:p>
            <a:pPr lvl="1"/>
            <a:endParaRPr lang="pt-PT" dirty="0" smtClean="0"/>
          </a:p>
          <a:p>
            <a:pPr lvl="1"/>
            <a:r>
              <a:rPr lang="pt-PT" sz="2000" dirty="0" smtClean="0"/>
              <a:t>Recolha </a:t>
            </a:r>
            <a:r>
              <a:rPr lang="pt-PT" sz="2000" dirty="0"/>
              <a:t>e análise de informação institucional</a:t>
            </a:r>
          </a:p>
          <a:p>
            <a:pPr lvl="1"/>
            <a:endParaRPr lang="pt-PT" sz="2000" dirty="0"/>
          </a:p>
          <a:p>
            <a:pPr lvl="1"/>
            <a:r>
              <a:rPr lang="pt-PT" sz="2000" dirty="0"/>
              <a:t>Recolha de </a:t>
            </a:r>
            <a:r>
              <a:rPr lang="pt-PT" sz="2000" dirty="0">
                <a:solidFill>
                  <a:srgbClr val="00B050"/>
                </a:solidFill>
              </a:rPr>
              <a:t>entrevistas de 26 PCG</a:t>
            </a:r>
          </a:p>
          <a:p>
            <a:pPr lvl="1"/>
            <a:endParaRPr lang="pt-PT" sz="2000" dirty="0"/>
          </a:p>
          <a:p>
            <a:pPr lvl="1"/>
            <a:r>
              <a:rPr lang="pt-PT" sz="2000" dirty="0"/>
              <a:t>Transcrição e análise dos registos das entrevistas (análise de conteúdos com </a:t>
            </a:r>
            <a:r>
              <a:rPr lang="pt-PT" sz="2000" dirty="0" err="1"/>
              <a:t>ATLAS.ti</a:t>
            </a:r>
            <a:r>
              <a:rPr lang="pt-PT" sz="2000" dirty="0"/>
              <a:t> 6.2</a:t>
            </a:r>
            <a:r>
              <a:rPr lang="pt-PT" dirty="0" smtClean="0"/>
              <a:t>)</a:t>
            </a:r>
            <a:endParaRPr lang="pt-PT" dirty="0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4008" y="1052737"/>
            <a:ext cx="4248472" cy="648072"/>
          </a:xfrm>
        </p:spPr>
        <p:txBody>
          <a:bodyPr>
            <a:normAutofit fontScale="25000" lnSpcReduction="20000"/>
          </a:bodyPr>
          <a:lstStyle/>
          <a:p>
            <a:pPr algn="ctr"/>
            <a:endParaRPr lang="pt-PT" dirty="0" smtClean="0"/>
          </a:p>
          <a:p>
            <a:pPr algn="ctr"/>
            <a:endParaRPr lang="pt-PT" dirty="0"/>
          </a:p>
          <a:p>
            <a:r>
              <a:rPr lang="pt-PT" sz="9600" dirty="0" smtClean="0">
                <a:solidFill>
                  <a:srgbClr val="00B050"/>
                </a:solidFill>
              </a:rPr>
              <a:t>    Focos </a:t>
            </a:r>
            <a:r>
              <a:rPr lang="pt-PT" sz="9600" dirty="0">
                <a:solidFill>
                  <a:srgbClr val="00B050"/>
                </a:solidFill>
              </a:rPr>
              <a:t>da análise </a:t>
            </a:r>
          </a:p>
          <a:p>
            <a:pPr algn="ctr"/>
            <a:endParaRPr lang="pt-PT" dirty="0"/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716016" y="1772816"/>
            <a:ext cx="4176464" cy="5085184"/>
          </a:xfrm>
        </p:spPr>
        <p:txBody>
          <a:bodyPr>
            <a:normAutofit fontScale="85000" lnSpcReduction="10000"/>
          </a:bodyPr>
          <a:lstStyle/>
          <a:p>
            <a:pPr lvl="1"/>
            <a:r>
              <a:rPr lang="pt-PT" sz="2400" dirty="0"/>
              <a:t>Presidência dos CG: competências, perfis, </a:t>
            </a:r>
            <a:r>
              <a:rPr lang="pt-PT" sz="2400" dirty="0" smtClean="0"/>
              <a:t>expectativas </a:t>
            </a:r>
            <a:r>
              <a:rPr lang="pt-PT" sz="2400" dirty="0"/>
              <a:t>e dificuldades</a:t>
            </a:r>
          </a:p>
          <a:p>
            <a:pPr lvl="1"/>
            <a:endParaRPr lang="pt-PT" sz="2400" dirty="0"/>
          </a:p>
          <a:p>
            <a:pPr lvl="1"/>
            <a:r>
              <a:rPr lang="pt-PT" sz="2400" dirty="0"/>
              <a:t>Conselhos Gerais: competências e natureza do órgão; dimensão e composição; funcionamento, relação entre CG e Reitor</a:t>
            </a:r>
          </a:p>
          <a:p>
            <a:pPr lvl="1"/>
            <a:endParaRPr lang="pt-PT" sz="2400" dirty="0"/>
          </a:p>
          <a:p>
            <a:pPr lvl="1"/>
            <a:r>
              <a:rPr lang="pt-PT" sz="2400" dirty="0"/>
              <a:t>Questões institucionais críticas: leis; estratégia; relacionamento do CG com outros órgãos; dificuldades e sugestões</a:t>
            </a:r>
          </a:p>
          <a:p>
            <a:endParaRPr lang="pt-PT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B0DB4-4235-4528-A12D-BC54B9B25235}" type="slidenum">
              <a:rPr lang="pt-PT" smtClean="0"/>
              <a:t>22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312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4"/>
          <p:cNvSpPr>
            <a:spLocks noGrp="1"/>
          </p:cNvSpPr>
          <p:nvPr>
            <p:ph type="title"/>
          </p:nvPr>
        </p:nvSpPr>
        <p:spPr>
          <a:xfrm>
            <a:off x="0" y="-171400"/>
            <a:ext cx="7308304" cy="864096"/>
          </a:xfrm>
        </p:spPr>
        <p:txBody>
          <a:bodyPr vert="horz" lIns="0" tIns="45720" rIns="0" bIns="45720" rtlCol="0" anchor="ctr">
            <a:noAutofit/>
          </a:bodyPr>
          <a:lstStyle/>
          <a:p>
            <a:pPr algn="ctr"/>
            <a:r>
              <a:rPr lang="pt-PT" sz="4000" dirty="0"/>
              <a:t>4. Governança institucional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107504" y="908721"/>
            <a:ext cx="4464496" cy="576064"/>
          </a:xfrm>
        </p:spPr>
        <p:txBody>
          <a:bodyPr>
            <a:normAutofit/>
          </a:bodyPr>
          <a:lstStyle/>
          <a:p>
            <a:pPr algn="ctr"/>
            <a:r>
              <a:rPr lang="pt-PT" dirty="0" smtClean="0"/>
              <a:t>Alguns </a:t>
            </a:r>
            <a:r>
              <a:rPr lang="pt-PT" dirty="0" smtClean="0">
                <a:solidFill>
                  <a:srgbClr val="00B050"/>
                </a:solidFill>
              </a:rPr>
              <a:t>resultados </a:t>
            </a:r>
            <a:r>
              <a:rPr lang="pt-PT" dirty="0" smtClean="0"/>
              <a:t>do estudo</a:t>
            </a:r>
            <a:endParaRPr lang="pt-PT" dirty="0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107504" y="1628800"/>
            <a:ext cx="4464496" cy="4896544"/>
          </a:xfrm>
        </p:spPr>
        <p:txBody>
          <a:bodyPr>
            <a:normAutofit/>
          </a:bodyPr>
          <a:lstStyle/>
          <a:p>
            <a:pPr lvl="0"/>
            <a:r>
              <a:rPr lang="pt-PT" sz="2000" b="0" dirty="0" smtClean="0"/>
              <a:t>Sugestão de criação</a:t>
            </a:r>
            <a:r>
              <a:rPr lang="pt-PT" sz="2000" b="0" dirty="0"/>
              <a:t>, pelo Governo, </a:t>
            </a:r>
            <a:r>
              <a:rPr lang="pt-PT" sz="2000" b="0" dirty="0" smtClean="0"/>
              <a:t>de </a:t>
            </a:r>
            <a:r>
              <a:rPr lang="pt-PT" sz="2000" b="0" dirty="0">
                <a:solidFill>
                  <a:srgbClr val="C00000"/>
                </a:solidFill>
              </a:rPr>
              <a:t>um órgão de regulação </a:t>
            </a:r>
            <a:r>
              <a:rPr lang="pt-PT" sz="2000" b="0" dirty="0"/>
              <a:t>ao qual sejam </a:t>
            </a:r>
            <a:r>
              <a:rPr lang="pt-PT" sz="2000" b="0" dirty="0" smtClean="0"/>
              <a:t>afectos </a:t>
            </a:r>
            <a:r>
              <a:rPr lang="pt-PT" sz="2000" b="0" dirty="0"/>
              <a:t>recursos financeiros e que tenha a responsabilidade de distribuir esses recursos pelas instituições mediante </a:t>
            </a:r>
            <a:r>
              <a:rPr lang="pt-PT" sz="2000" b="0" dirty="0" smtClean="0"/>
              <a:t>contractos </a:t>
            </a:r>
            <a:r>
              <a:rPr lang="pt-PT" sz="2000" b="0" dirty="0"/>
              <a:t>de médio </a:t>
            </a:r>
            <a:r>
              <a:rPr lang="pt-PT" sz="2000" b="0" dirty="0" smtClean="0"/>
              <a:t>prazo</a:t>
            </a:r>
            <a:endParaRPr lang="en-US" sz="2000" b="0" dirty="0"/>
          </a:p>
          <a:p>
            <a:pPr lvl="0"/>
            <a:r>
              <a:rPr lang="pt-PT" sz="2000" b="0" dirty="0"/>
              <a:t>Questionamento da possibilidade de os </a:t>
            </a:r>
            <a:r>
              <a:rPr lang="pt-PT" sz="2000" b="0" dirty="0">
                <a:solidFill>
                  <a:srgbClr val="C00000"/>
                </a:solidFill>
              </a:rPr>
              <a:t>membros internos do CG poderem pertencer a outros órgãos da instituição</a:t>
            </a:r>
            <a:r>
              <a:rPr lang="pt-PT" sz="2000" b="0" dirty="0"/>
              <a:t>, nomeadamente a </a:t>
            </a:r>
            <a:r>
              <a:rPr lang="pt-PT" sz="2000" b="0" dirty="0" smtClean="0"/>
              <a:t>direcção </a:t>
            </a:r>
            <a:r>
              <a:rPr lang="pt-PT" sz="2000" b="0" dirty="0"/>
              <a:t>de unidades orgânicas</a:t>
            </a:r>
            <a:r>
              <a:rPr lang="pt-PT" sz="2000" b="0" dirty="0" smtClean="0"/>
              <a:t>.</a:t>
            </a:r>
            <a:endParaRPr lang="en-US" sz="2000" b="0" dirty="0"/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572000" y="836712"/>
            <a:ext cx="4572000" cy="6120680"/>
          </a:xfrm>
        </p:spPr>
        <p:txBody>
          <a:bodyPr>
            <a:normAutofit/>
          </a:bodyPr>
          <a:lstStyle/>
          <a:p>
            <a:pPr lvl="1"/>
            <a:r>
              <a:rPr lang="pt-PT" sz="2000" b="1" dirty="0" smtClean="0"/>
              <a:t>Considerar </a:t>
            </a:r>
            <a:r>
              <a:rPr lang="pt-PT" sz="2000" b="1" dirty="0" smtClean="0">
                <a:solidFill>
                  <a:srgbClr val="C00000"/>
                </a:solidFill>
              </a:rPr>
              <a:t>revisão </a:t>
            </a:r>
            <a:r>
              <a:rPr lang="pt-PT" sz="2000" b="1" dirty="0">
                <a:solidFill>
                  <a:srgbClr val="C00000"/>
                </a:solidFill>
              </a:rPr>
              <a:t>da dimensão</a:t>
            </a:r>
            <a:r>
              <a:rPr lang="pt-PT" sz="2000" dirty="0">
                <a:solidFill>
                  <a:srgbClr val="C00000"/>
                </a:solidFill>
              </a:rPr>
              <a:t>, </a:t>
            </a:r>
            <a:r>
              <a:rPr lang="pt-PT" sz="2000" dirty="0"/>
              <a:t>com a redução do número de elementos que o </a:t>
            </a:r>
            <a:r>
              <a:rPr lang="pt-PT" sz="2000" dirty="0" smtClean="0"/>
              <a:t>constituem</a:t>
            </a:r>
          </a:p>
          <a:p>
            <a:pPr lvl="1"/>
            <a:endParaRPr lang="en-US" sz="2000" dirty="0"/>
          </a:p>
          <a:p>
            <a:pPr lvl="1"/>
            <a:r>
              <a:rPr lang="pt-PT" sz="2000" b="1" dirty="0">
                <a:solidFill>
                  <a:srgbClr val="C00000"/>
                </a:solidFill>
              </a:rPr>
              <a:t>Processo de cooptação </a:t>
            </a:r>
            <a:r>
              <a:rPr lang="pt-PT" sz="2000" dirty="0"/>
              <a:t>dos elementos externos </a:t>
            </a:r>
            <a:r>
              <a:rPr lang="pt-PT" sz="2000" dirty="0" smtClean="0"/>
              <a:t>deve ser fora </a:t>
            </a:r>
            <a:r>
              <a:rPr lang="pt-PT" sz="2000" dirty="0"/>
              <a:t>do âmbito do grupo dos membros internos eleitos para o </a:t>
            </a:r>
            <a:r>
              <a:rPr lang="pt-PT" sz="2000" dirty="0" smtClean="0"/>
              <a:t>CG …</a:t>
            </a:r>
          </a:p>
          <a:p>
            <a:pPr lvl="1"/>
            <a:endParaRPr lang="pt-PT" sz="2000" dirty="0"/>
          </a:p>
          <a:p>
            <a:pPr lvl="1"/>
            <a:r>
              <a:rPr lang="pt-PT" sz="2000" dirty="0"/>
              <a:t>Definir melhor  da</a:t>
            </a:r>
            <a:r>
              <a:rPr lang="pt-PT" sz="2000" dirty="0">
                <a:solidFill>
                  <a:srgbClr val="C00000"/>
                </a:solidFill>
              </a:rPr>
              <a:t> </a:t>
            </a:r>
            <a:r>
              <a:rPr lang="pt-PT" sz="2000" b="1" dirty="0">
                <a:solidFill>
                  <a:srgbClr val="C00000"/>
                </a:solidFill>
              </a:rPr>
              <a:t>natureza do órgão (funções versus competências?)</a:t>
            </a:r>
            <a:endParaRPr lang="pt-PT" sz="2000" dirty="0">
              <a:solidFill>
                <a:srgbClr val="C00000"/>
              </a:solidFill>
            </a:endParaRPr>
          </a:p>
          <a:p>
            <a:pPr lvl="1"/>
            <a:endParaRPr lang="en-US" sz="2000" dirty="0"/>
          </a:p>
          <a:p>
            <a:pPr lvl="1"/>
            <a:r>
              <a:rPr lang="pt-PT" sz="2000" b="1" dirty="0"/>
              <a:t>Clarificação da </a:t>
            </a:r>
            <a:r>
              <a:rPr lang="pt-PT" sz="2000" b="1" dirty="0">
                <a:solidFill>
                  <a:srgbClr val="C00000"/>
                </a:solidFill>
              </a:rPr>
              <a:t>missão </a:t>
            </a:r>
            <a:r>
              <a:rPr lang="pt-PT" sz="2000" dirty="0">
                <a:solidFill>
                  <a:srgbClr val="C00000"/>
                </a:solidFill>
              </a:rPr>
              <a:t>do </a:t>
            </a:r>
            <a:r>
              <a:rPr lang="pt-PT" sz="2000" dirty="0" smtClean="0">
                <a:solidFill>
                  <a:srgbClr val="C00000"/>
                </a:solidFill>
              </a:rPr>
              <a:t>CG</a:t>
            </a:r>
          </a:p>
          <a:p>
            <a:endParaRPr lang="pt-PT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B0DB4-4235-4528-A12D-BC54B9B25235}" type="slidenum">
              <a:rPr lang="pt-PT" smtClean="0"/>
              <a:t>23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75779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4"/>
          <p:cNvSpPr>
            <a:spLocks noGrp="1"/>
          </p:cNvSpPr>
          <p:nvPr>
            <p:ph type="title"/>
          </p:nvPr>
        </p:nvSpPr>
        <p:spPr>
          <a:xfrm>
            <a:off x="0" y="0"/>
            <a:ext cx="7236296" cy="908720"/>
          </a:xfrm>
        </p:spPr>
        <p:txBody>
          <a:bodyPr vert="horz" lIns="0" tIns="45720" rIns="0" bIns="45720" rtlCol="0" anchor="ctr">
            <a:noAutofit/>
          </a:bodyPr>
          <a:lstStyle/>
          <a:p>
            <a:pPr algn="ctr"/>
            <a:r>
              <a:rPr lang="pt-PT" sz="4000" dirty="0"/>
              <a:t>4. Governança institucional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196752"/>
            <a:ext cx="4427984" cy="5544616"/>
          </a:xfrm>
          <a:prstGeom prst="rect">
            <a:avLst/>
          </a:prstGeom>
        </p:spPr>
        <p:txBody>
          <a:bodyPr>
            <a:noAutofit/>
          </a:bodyPr>
          <a:lstStyle/>
          <a:p>
            <a:pPr lvl="1"/>
            <a:r>
              <a:rPr lang="pt-PT" sz="2000" dirty="0" smtClean="0"/>
              <a:t>Definição clara dos </a:t>
            </a:r>
            <a:r>
              <a:rPr lang="pt-PT" sz="2000" b="1" dirty="0" smtClean="0"/>
              <a:t>papéis do CG e Reitor/Presidente de IP</a:t>
            </a:r>
            <a:r>
              <a:rPr lang="pt-PT" sz="2000" dirty="0" smtClean="0"/>
              <a:t>, com clarificação uniforme de todas as funções e não apenas do Plano Estratégico e do Orçamento</a:t>
            </a:r>
          </a:p>
          <a:p>
            <a:pPr lvl="1"/>
            <a:endParaRPr lang="pt-PT" sz="2000" dirty="0" smtClean="0"/>
          </a:p>
          <a:p>
            <a:pPr lvl="1"/>
            <a:r>
              <a:rPr lang="pt-PT" sz="2000" b="1" dirty="0" smtClean="0"/>
              <a:t>Escolha dos Diretores das Escolas </a:t>
            </a:r>
            <a:r>
              <a:rPr lang="pt-PT" sz="2000" dirty="0" smtClean="0"/>
              <a:t>pelo CG, por proposta do Reitor/Presidente</a:t>
            </a:r>
          </a:p>
          <a:p>
            <a:pPr lvl="1"/>
            <a:endParaRPr lang="pt-PT" sz="2000" dirty="0" smtClean="0"/>
          </a:p>
          <a:p>
            <a:pPr lvl="1"/>
            <a:r>
              <a:rPr lang="pt-PT" sz="2000" b="1" dirty="0" smtClean="0"/>
              <a:t>Reforço das competências do PCG</a:t>
            </a:r>
            <a:r>
              <a:rPr lang="pt-PT" sz="2000" dirty="0" smtClean="0"/>
              <a:t>, passando algumas das competências do CG para o Presidente</a:t>
            </a:r>
            <a:endParaRPr lang="en-US" sz="2000" dirty="0" smtClean="0"/>
          </a:p>
          <a:p>
            <a:pPr lvl="1"/>
            <a:endParaRPr lang="en-US" sz="2000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6016" y="980728"/>
            <a:ext cx="4104456" cy="5832648"/>
          </a:xfrm>
          <a:prstGeom prst="rect">
            <a:avLst/>
          </a:prstGeom>
        </p:spPr>
        <p:txBody>
          <a:bodyPr>
            <a:noAutofit/>
          </a:bodyPr>
          <a:lstStyle/>
          <a:p>
            <a:pPr lvl="1">
              <a:spcBef>
                <a:spcPts val="1200"/>
              </a:spcBef>
            </a:pPr>
            <a:r>
              <a:rPr lang="pt-PT" sz="1800" dirty="0" smtClean="0"/>
              <a:t>Questionamento da </a:t>
            </a:r>
            <a:r>
              <a:rPr lang="pt-PT" sz="1800" b="1" dirty="0" smtClean="0"/>
              <a:t>competência de aprovação do orçamento</a:t>
            </a:r>
            <a:r>
              <a:rPr lang="pt-PT" sz="1800" dirty="0" smtClean="0"/>
              <a:t>.</a:t>
            </a:r>
          </a:p>
          <a:p>
            <a:pPr lvl="1">
              <a:spcBef>
                <a:spcPts val="1200"/>
              </a:spcBef>
            </a:pPr>
            <a:r>
              <a:rPr lang="pt-PT" sz="1800" dirty="0" smtClean="0"/>
              <a:t>Revisão dos procedimentos de </a:t>
            </a:r>
            <a:r>
              <a:rPr lang="pt-PT" sz="1800" b="1" dirty="0" smtClean="0"/>
              <a:t>eleição dos membros do CG</a:t>
            </a:r>
            <a:endParaRPr lang="pt-PT" sz="1800" dirty="0" smtClean="0"/>
          </a:p>
          <a:p>
            <a:pPr lvl="1">
              <a:spcBef>
                <a:spcPts val="1200"/>
              </a:spcBef>
            </a:pPr>
            <a:r>
              <a:rPr lang="pt-PT" sz="1800" dirty="0" smtClean="0"/>
              <a:t>Revisão/clarificação dos </a:t>
            </a:r>
            <a:r>
              <a:rPr lang="pt-PT" sz="1800" b="1" dirty="0" smtClean="0"/>
              <a:t>poderes do Reitor/Presidente de IP</a:t>
            </a:r>
            <a:endParaRPr lang="pt-PT" sz="1800" dirty="0" smtClean="0"/>
          </a:p>
          <a:p>
            <a:pPr lvl="1">
              <a:spcBef>
                <a:spcPts val="1200"/>
              </a:spcBef>
            </a:pPr>
            <a:r>
              <a:rPr lang="pt-PT" sz="1800" dirty="0" smtClean="0"/>
              <a:t>Definição dos </a:t>
            </a:r>
            <a:r>
              <a:rPr lang="pt-PT" sz="1800" b="1" dirty="0" smtClean="0"/>
              <a:t>direitos e deveres dos membros externos </a:t>
            </a:r>
            <a:r>
              <a:rPr lang="pt-PT" sz="1800" dirty="0" smtClean="0"/>
              <a:t>do CG</a:t>
            </a:r>
          </a:p>
          <a:p>
            <a:pPr lvl="1">
              <a:spcBef>
                <a:spcPts val="1200"/>
              </a:spcBef>
            </a:pPr>
            <a:r>
              <a:rPr lang="pt-PT" sz="1800" dirty="0" smtClean="0"/>
              <a:t>Clarificação do significado da </a:t>
            </a:r>
            <a:r>
              <a:rPr lang="pt-PT" sz="1800" b="1" dirty="0" smtClean="0"/>
              <a:t>competência do CG para se pronunciar sobre os restantes assuntos </a:t>
            </a:r>
            <a:r>
              <a:rPr lang="pt-PT" sz="1800" dirty="0" smtClean="0"/>
              <a:t>que lhe sejam apresentados pelo Reitor ou Presidente.</a:t>
            </a:r>
            <a:endParaRPr lang="en-US" sz="18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0" y="1498010"/>
            <a:ext cx="533400" cy="244476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algn="ctr"/>
            <a:fld id="{8F82E0A0-C266-4798-8C8F-B9F91E9DA37E}" type="slidenum">
              <a:rPr kumimoji="0" lang="pt-PT" sz="1400" b="1" smtClean="0">
                <a:solidFill>
                  <a:srgbClr val="FFFFFF"/>
                </a:solidFill>
              </a:rPr>
              <a:pPr algn="ctr"/>
              <a:t>24</a:t>
            </a:fld>
            <a:endParaRPr kumimoji="0" lang="pt-PT"/>
          </a:p>
        </p:txBody>
      </p:sp>
    </p:spTree>
    <p:extLst>
      <p:ext uri="{BB962C8B-B14F-4D97-AF65-F5344CB8AC3E}">
        <p14:creationId xmlns:p14="http://schemas.microsoft.com/office/powerpoint/2010/main" val="3780367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179512" y="0"/>
            <a:ext cx="6984776" cy="620688"/>
          </a:xfrm>
        </p:spPr>
        <p:txBody>
          <a:bodyPr>
            <a:normAutofit fontScale="90000"/>
          </a:bodyPr>
          <a:lstStyle/>
          <a:p>
            <a:pPr algn="ctr"/>
            <a:r>
              <a:rPr lang="pt-PT" sz="4000" dirty="0"/>
              <a:t>5</a:t>
            </a:r>
            <a:r>
              <a:rPr lang="pt-PT" sz="4000" dirty="0" smtClean="0"/>
              <a:t>. Os próximos anos</a:t>
            </a:r>
            <a:endParaRPr lang="pt-PT" sz="4000" dirty="0"/>
          </a:p>
        </p:txBody>
      </p:sp>
      <p:sp>
        <p:nvSpPr>
          <p:cNvPr id="24580" name="Rectangle 3"/>
          <p:cNvSpPr>
            <a:spLocks noGrp="1" noChangeArrowheads="1"/>
          </p:cNvSpPr>
          <p:nvPr>
            <p:ph idx="1"/>
          </p:nvPr>
        </p:nvSpPr>
        <p:spPr>
          <a:xfrm>
            <a:off x="-108520" y="692696"/>
            <a:ext cx="8928992" cy="6120681"/>
          </a:xfrm>
        </p:spPr>
        <p:txBody>
          <a:bodyPr>
            <a:normAutofit/>
          </a:bodyPr>
          <a:lstStyle/>
          <a:p>
            <a:pPr marL="0" lvl="1" indent="0" algn="ctr">
              <a:buNone/>
            </a:pPr>
            <a:r>
              <a:rPr lang="pt-PT" altLang="pt-PT" sz="2800" dirty="0">
                <a:solidFill>
                  <a:schemeClr val="accent1"/>
                </a:solidFill>
              </a:rPr>
              <a:t>Contextos e exigências </a:t>
            </a:r>
            <a:r>
              <a:rPr lang="pt-PT" altLang="pt-PT" sz="2800" dirty="0" smtClean="0">
                <a:solidFill>
                  <a:schemeClr val="tx2"/>
                </a:solidFill>
              </a:rPr>
              <a:t>distintos</a:t>
            </a:r>
            <a:endParaRPr lang="pt-PT" altLang="pt-PT" sz="2800" dirty="0" smtClean="0"/>
          </a:p>
          <a:p>
            <a:pPr marL="342900" lvl="1" indent="-342900">
              <a:buFontTx/>
              <a:buChar char="-"/>
            </a:pPr>
            <a:r>
              <a:rPr lang="pt-PT" sz="2800" dirty="0" smtClean="0">
                <a:solidFill>
                  <a:srgbClr val="FF0000"/>
                </a:solidFill>
              </a:rPr>
              <a:t>Clarificar </a:t>
            </a:r>
            <a:r>
              <a:rPr lang="pt-PT" sz="2800" dirty="0">
                <a:solidFill>
                  <a:srgbClr val="FF0000"/>
                </a:solidFill>
              </a:rPr>
              <a:t>os fins da </a:t>
            </a:r>
            <a:r>
              <a:rPr lang="pt-PT" sz="2800" i="1" dirty="0">
                <a:solidFill>
                  <a:srgbClr val="FF0000"/>
                </a:solidFill>
              </a:rPr>
              <a:t>rede </a:t>
            </a:r>
            <a:r>
              <a:rPr lang="pt-PT" sz="2800" i="1" dirty="0">
                <a:solidFill>
                  <a:schemeClr val="accent1"/>
                </a:solidFill>
              </a:rPr>
              <a:t>de conhecimento </a:t>
            </a:r>
            <a:r>
              <a:rPr lang="pt-PT" sz="2800" i="1" dirty="0" smtClean="0">
                <a:solidFill>
                  <a:schemeClr val="accent1"/>
                </a:solidFill>
              </a:rPr>
              <a:t>pós-secundário</a:t>
            </a:r>
            <a:endParaRPr lang="pt-PT" sz="2800" dirty="0"/>
          </a:p>
          <a:p>
            <a:pPr eaLnBrk="1" hangingPunct="1">
              <a:buFontTx/>
              <a:buChar char="-"/>
            </a:pPr>
            <a:r>
              <a:rPr lang="pt-PT" altLang="pt-PT" sz="2800" dirty="0" smtClean="0">
                <a:solidFill>
                  <a:srgbClr val="FF0000"/>
                </a:solidFill>
              </a:rPr>
              <a:t>Aprender com experiências exemplares </a:t>
            </a:r>
            <a:r>
              <a:rPr lang="pt-PT" altLang="pt-PT" sz="2800" dirty="0" smtClean="0"/>
              <a:t>de governança de redes e instituições de ES</a:t>
            </a:r>
          </a:p>
          <a:p>
            <a:pPr eaLnBrk="1" hangingPunct="1">
              <a:buFontTx/>
              <a:buChar char="-"/>
            </a:pPr>
            <a:endParaRPr lang="pt-PT" altLang="pt-PT" sz="2800" dirty="0"/>
          </a:p>
          <a:p>
            <a:pPr>
              <a:buFontTx/>
              <a:buChar char="-"/>
            </a:pPr>
            <a:r>
              <a:rPr lang="pt-PT" altLang="pt-PT" sz="2800" dirty="0" smtClean="0">
                <a:solidFill>
                  <a:schemeClr val="accent1"/>
                </a:solidFill>
              </a:rPr>
              <a:t>Estimular a </a:t>
            </a:r>
            <a:r>
              <a:rPr lang="pt-PT" altLang="pt-PT" sz="2800" dirty="0" smtClean="0">
                <a:solidFill>
                  <a:srgbClr val="FF0000"/>
                </a:solidFill>
              </a:rPr>
              <a:t>transparência,</a:t>
            </a:r>
            <a:r>
              <a:rPr lang="pt-PT" altLang="pt-PT" sz="2800" dirty="0" smtClean="0">
                <a:solidFill>
                  <a:schemeClr val="accent1"/>
                </a:solidFill>
              </a:rPr>
              <a:t> a </a:t>
            </a:r>
            <a:r>
              <a:rPr lang="pt-PT" altLang="pt-PT" sz="2800" dirty="0" smtClean="0">
                <a:solidFill>
                  <a:srgbClr val="FF0000"/>
                </a:solidFill>
              </a:rPr>
              <a:t>avaliação</a:t>
            </a:r>
            <a:r>
              <a:rPr lang="pt-PT" altLang="pt-PT" sz="2800" dirty="0" smtClean="0">
                <a:solidFill>
                  <a:schemeClr val="accent1"/>
                </a:solidFill>
              </a:rPr>
              <a:t> e a </a:t>
            </a:r>
            <a:r>
              <a:rPr lang="pt-PT" altLang="pt-PT" sz="2800" dirty="0"/>
              <a:t>garantia de </a:t>
            </a:r>
            <a:r>
              <a:rPr lang="pt-PT" altLang="pt-PT" sz="2800" dirty="0" smtClean="0">
                <a:solidFill>
                  <a:srgbClr val="FF0000"/>
                </a:solidFill>
              </a:rPr>
              <a:t>qualidade </a:t>
            </a:r>
          </a:p>
          <a:p>
            <a:pPr>
              <a:buFontTx/>
              <a:buChar char="-"/>
            </a:pPr>
            <a:endParaRPr lang="pt-PT" altLang="pt-PT" sz="2800" dirty="0" smtClean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r>
              <a:rPr lang="pt-PT" altLang="pt-PT" sz="2800" dirty="0" smtClean="0">
                <a:solidFill>
                  <a:srgbClr val="FF0000"/>
                </a:solidFill>
              </a:rPr>
              <a:t>Mobilizar e envolver </a:t>
            </a:r>
            <a:r>
              <a:rPr lang="pt-PT" altLang="pt-PT" sz="2800" dirty="0" smtClean="0">
                <a:solidFill>
                  <a:schemeClr val="accent1"/>
                </a:solidFill>
              </a:rPr>
              <a:t>parceiros (grupos de interessados)</a:t>
            </a:r>
          </a:p>
          <a:p>
            <a:pPr>
              <a:buFontTx/>
              <a:buChar char="-"/>
            </a:pPr>
            <a:endParaRPr lang="pt-PT" altLang="pt-PT" sz="2400" dirty="0">
              <a:solidFill>
                <a:schemeClr val="accent1"/>
              </a:solidFill>
            </a:endParaRPr>
          </a:p>
          <a:p>
            <a:pPr eaLnBrk="1" hangingPunct="1"/>
            <a:endParaRPr lang="pt-PT" altLang="pt-PT" sz="24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B0DB4-4235-4528-A12D-BC54B9B25235}" type="slidenum">
              <a:rPr lang="pt-PT" smtClean="0"/>
              <a:t>25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4416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504" y="0"/>
            <a:ext cx="7200800" cy="908720"/>
          </a:xfrm>
        </p:spPr>
        <p:txBody>
          <a:bodyPr>
            <a:normAutofit/>
          </a:bodyPr>
          <a:lstStyle/>
          <a:p>
            <a:pPr algn="ctr"/>
            <a:r>
              <a:rPr lang="pt-PT" sz="4000" dirty="0" smtClean="0"/>
              <a:t>5. Os próximos anos</a:t>
            </a:r>
            <a:endParaRPr lang="pt-PT" sz="4000" dirty="0"/>
          </a:p>
        </p:txBody>
      </p:sp>
      <p:sp>
        <p:nvSpPr>
          <p:cNvPr id="23556" name="Rectangle 3"/>
          <p:cNvSpPr>
            <a:spLocks noGrp="1" noChangeArrowheads="1"/>
          </p:cNvSpPr>
          <p:nvPr>
            <p:ph idx="1"/>
          </p:nvPr>
        </p:nvSpPr>
        <p:spPr>
          <a:xfrm>
            <a:off x="-108520" y="836712"/>
            <a:ext cx="8928992" cy="6021288"/>
          </a:xfrm>
        </p:spPr>
        <p:txBody>
          <a:bodyPr>
            <a:normAutofit/>
          </a:bodyPr>
          <a:lstStyle/>
          <a:p>
            <a:pPr marL="0" indent="0" algn="ctr" eaLnBrk="1" hangingPunct="1">
              <a:lnSpc>
                <a:spcPct val="90000"/>
              </a:lnSpc>
              <a:buNone/>
            </a:pPr>
            <a:r>
              <a:rPr lang="pt-PT" altLang="pt-PT" sz="2800" dirty="0" smtClean="0">
                <a:solidFill>
                  <a:srgbClr val="CC0000"/>
                </a:solidFill>
              </a:rPr>
              <a:t>	</a:t>
            </a:r>
            <a:endParaRPr lang="pt-PT" altLang="pt-PT" sz="2800" dirty="0" smtClean="0">
              <a:solidFill>
                <a:schemeClr val="tx2"/>
              </a:solidFill>
            </a:endParaRPr>
          </a:p>
          <a:p>
            <a:pPr marL="342900" lvl="1" indent="-342900">
              <a:lnSpc>
                <a:spcPct val="90000"/>
              </a:lnSpc>
              <a:buFontTx/>
              <a:buChar char="-"/>
            </a:pPr>
            <a:r>
              <a:rPr lang="pt-PT" sz="2800" dirty="0">
                <a:solidFill>
                  <a:srgbClr val="FF0000"/>
                </a:solidFill>
              </a:rPr>
              <a:t>Garantir a autonomia institucional</a:t>
            </a:r>
            <a:r>
              <a:rPr lang="pt-PT" sz="2800" dirty="0">
                <a:solidFill>
                  <a:schemeClr val="accent1"/>
                </a:solidFill>
              </a:rPr>
              <a:t>, cumprindo a constituição e as leis da República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endParaRPr lang="pt-PT" altLang="pt-PT" sz="2800" dirty="0" smtClean="0"/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pt-PT" altLang="pt-PT" sz="2800" dirty="0" smtClean="0"/>
              <a:t>Valorizar a capacidade </a:t>
            </a:r>
            <a:r>
              <a:rPr lang="pt-PT" altLang="pt-PT" sz="2800" dirty="0" smtClean="0">
                <a:solidFill>
                  <a:srgbClr val="C00000"/>
                </a:solidFill>
              </a:rPr>
              <a:t>prospectiva</a:t>
            </a:r>
            <a:r>
              <a:rPr lang="pt-PT" altLang="pt-PT" sz="2800" dirty="0" smtClean="0">
                <a:solidFill>
                  <a:schemeClr val="tx2"/>
                </a:solidFill>
              </a:rPr>
              <a:t>, </a:t>
            </a:r>
            <a:r>
              <a:rPr lang="pt-PT" altLang="pt-PT" sz="2800" dirty="0" smtClean="0">
                <a:solidFill>
                  <a:srgbClr val="C00000"/>
                </a:solidFill>
              </a:rPr>
              <a:t>estratégica</a:t>
            </a:r>
            <a:r>
              <a:rPr lang="pt-PT" altLang="pt-PT" sz="2800" dirty="0" smtClean="0">
                <a:solidFill>
                  <a:schemeClr val="tx2"/>
                </a:solidFill>
              </a:rPr>
              <a:t> e de </a:t>
            </a:r>
            <a:r>
              <a:rPr lang="pt-PT" altLang="pt-PT" sz="2800" dirty="0" smtClean="0">
                <a:solidFill>
                  <a:srgbClr val="C00000"/>
                </a:solidFill>
              </a:rPr>
              <a:t>planeamento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endParaRPr lang="pt-PT" altLang="pt-PT" sz="2800" dirty="0" smtClean="0">
              <a:solidFill>
                <a:schemeClr val="accent1"/>
              </a:solidFill>
            </a:endParaRPr>
          </a:p>
          <a:p>
            <a:pPr>
              <a:lnSpc>
                <a:spcPct val="90000"/>
              </a:lnSpc>
              <a:buFontTx/>
              <a:buChar char="-"/>
            </a:pPr>
            <a:r>
              <a:rPr lang="pt-PT" altLang="pt-PT" sz="2800" dirty="0"/>
              <a:t>R</a:t>
            </a:r>
            <a:r>
              <a:rPr lang="pt-PT" altLang="pt-PT" sz="2800" dirty="0" smtClean="0"/>
              <a:t>eforçar</a:t>
            </a:r>
            <a:r>
              <a:rPr lang="pt-PT" altLang="pt-PT" sz="2800" dirty="0" smtClean="0">
                <a:solidFill>
                  <a:srgbClr val="CC0000"/>
                </a:solidFill>
              </a:rPr>
              <a:t> a </a:t>
            </a:r>
            <a:r>
              <a:rPr lang="pt-PT" altLang="pt-PT" sz="2800" dirty="0" smtClean="0">
                <a:solidFill>
                  <a:srgbClr val="C00000"/>
                </a:solidFill>
              </a:rPr>
              <a:t>capacidade de </a:t>
            </a:r>
            <a:r>
              <a:rPr lang="pt-PT" altLang="pt-PT" sz="2800" dirty="0" smtClean="0">
                <a:solidFill>
                  <a:srgbClr val="002060"/>
                </a:solidFill>
              </a:rPr>
              <a:t>governança</a:t>
            </a:r>
            <a:r>
              <a:rPr lang="pt-PT" altLang="pt-PT" sz="2800" dirty="0" smtClean="0">
                <a:solidFill>
                  <a:srgbClr val="C00000"/>
                </a:solidFill>
              </a:rPr>
              <a:t> e </a:t>
            </a:r>
            <a:r>
              <a:rPr lang="pt-PT" altLang="pt-PT" sz="2800" smtClean="0">
                <a:solidFill>
                  <a:srgbClr val="C00000"/>
                </a:solidFill>
              </a:rPr>
              <a:t>de </a:t>
            </a:r>
            <a:r>
              <a:rPr lang="pt-PT" altLang="pt-PT" sz="2800" smtClean="0">
                <a:solidFill>
                  <a:srgbClr val="002060"/>
                </a:solidFill>
              </a:rPr>
              <a:t>gestão </a:t>
            </a:r>
            <a:r>
              <a:rPr lang="pt-PT" altLang="pt-PT" sz="2800" dirty="0" smtClean="0">
                <a:solidFill>
                  <a:srgbClr val="002060"/>
                </a:solidFill>
              </a:rPr>
              <a:t>participadas</a:t>
            </a:r>
            <a:endParaRPr lang="pt-PT" altLang="pt-PT" sz="2800" dirty="0" smtClean="0">
              <a:solidFill>
                <a:srgbClr val="002060"/>
              </a:solidFill>
            </a:endParaRPr>
          </a:p>
          <a:p>
            <a:pPr>
              <a:lnSpc>
                <a:spcPct val="90000"/>
              </a:lnSpc>
              <a:buFontTx/>
              <a:buChar char="-"/>
            </a:pPr>
            <a:endParaRPr lang="pt-PT" altLang="pt-PT" sz="2800" dirty="0">
              <a:solidFill>
                <a:srgbClr val="002060"/>
              </a:solidFill>
            </a:endParaRPr>
          </a:p>
          <a:p>
            <a:pPr>
              <a:lnSpc>
                <a:spcPct val="90000"/>
              </a:lnSpc>
              <a:buFontTx/>
              <a:buChar char="-"/>
            </a:pPr>
            <a:r>
              <a:rPr lang="pt-PT" altLang="pt-PT" sz="2800" dirty="0" smtClean="0">
                <a:solidFill>
                  <a:srgbClr val="002060"/>
                </a:solidFill>
              </a:rPr>
              <a:t>Instituir o </a:t>
            </a:r>
            <a:r>
              <a:rPr lang="pt-PT" altLang="pt-PT" sz="2800" dirty="0" smtClean="0">
                <a:solidFill>
                  <a:srgbClr val="FF0000"/>
                </a:solidFill>
              </a:rPr>
              <a:t>Conselho Coordenador </a:t>
            </a:r>
            <a:r>
              <a:rPr lang="pt-PT" altLang="pt-PT" sz="2800" dirty="0" smtClean="0">
                <a:solidFill>
                  <a:srgbClr val="002060"/>
                </a:solidFill>
              </a:rPr>
              <a:t>do ES (OCDE, 2006)</a:t>
            </a:r>
          </a:p>
          <a:p>
            <a:pPr>
              <a:lnSpc>
                <a:spcPct val="90000"/>
              </a:lnSpc>
              <a:buFontTx/>
              <a:buChar char="-"/>
            </a:pPr>
            <a:endParaRPr lang="pt-PT" altLang="pt-PT" sz="2800" dirty="0">
              <a:solidFill>
                <a:srgbClr val="002060"/>
              </a:solidFill>
            </a:endParaRPr>
          </a:p>
          <a:p>
            <a:pPr>
              <a:lnSpc>
                <a:spcPct val="90000"/>
              </a:lnSpc>
              <a:buFontTx/>
              <a:buChar char="-"/>
            </a:pPr>
            <a:endParaRPr lang="pt-PT" altLang="pt-PT" sz="2800" dirty="0" smtClean="0">
              <a:solidFill>
                <a:srgbClr val="002060"/>
              </a:solidFill>
            </a:endParaRPr>
          </a:p>
          <a:p>
            <a:pPr>
              <a:lnSpc>
                <a:spcPct val="90000"/>
              </a:lnSpc>
              <a:buFontTx/>
              <a:buChar char="-"/>
            </a:pPr>
            <a:endParaRPr lang="pt-PT" altLang="pt-PT" sz="2800" dirty="0">
              <a:solidFill>
                <a:srgbClr val="002060"/>
              </a:solidFill>
            </a:endParaRPr>
          </a:p>
          <a:p>
            <a:pPr>
              <a:lnSpc>
                <a:spcPct val="90000"/>
              </a:lnSpc>
              <a:buFontTx/>
              <a:buChar char="-"/>
            </a:pPr>
            <a:endParaRPr lang="pt-PT" altLang="pt-PT" sz="2800" dirty="0" smtClean="0">
              <a:solidFill>
                <a:srgbClr val="00206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pt-PT" altLang="pt-PT" sz="24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B0DB4-4235-4528-A12D-BC54B9B25235}" type="slidenum">
              <a:rPr lang="pt-PT" smtClean="0"/>
              <a:t>26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80245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4000" dirty="0" smtClean="0"/>
              <a:t>agradecimentos</a:t>
            </a:r>
            <a:endParaRPr lang="pt-PT" sz="40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23528" y="2492896"/>
            <a:ext cx="8568952" cy="3456384"/>
          </a:xfrm>
        </p:spPr>
        <p:txBody>
          <a:bodyPr>
            <a:noAutofit/>
          </a:bodyPr>
          <a:lstStyle/>
          <a:p>
            <a:r>
              <a:rPr lang="pt-PT" sz="2400" dirty="0" smtClean="0">
                <a:solidFill>
                  <a:schemeClr val="accent1"/>
                </a:solidFill>
              </a:rPr>
              <a:t>Universidade de Aveiro </a:t>
            </a:r>
          </a:p>
          <a:p>
            <a:endParaRPr lang="pt-PT" sz="2400" dirty="0" smtClean="0"/>
          </a:p>
          <a:p>
            <a:r>
              <a:rPr lang="pt-PT" sz="2400" dirty="0" smtClean="0">
                <a:solidFill>
                  <a:schemeClr val="accent1"/>
                </a:solidFill>
              </a:rPr>
              <a:t> CNE </a:t>
            </a:r>
            <a:r>
              <a:rPr lang="pt-PT" sz="2400" dirty="0" smtClean="0"/>
              <a:t>– Estudo</a:t>
            </a:r>
          </a:p>
          <a:p>
            <a:pPr marL="812800" indent="-88900">
              <a:buNone/>
            </a:pPr>
            <a:r>
              <a:rPr lang="pt-PT" sz="2400" dirty="0" smtClean="0"/>
              <a:t> </a:t>
            </a:r>
            <a:r>
              <a:rPr lang="pt-PT" dirty="0" smtClean="0"/>
              <a:t>Júlio Pedrosa (coordenador), </a:t>
            </a:r>
            <a:r>
              <a:rPr lang="pt-PT" dirty="0" smtClean="0">
                <a:solidFill>
                  <a:schemeClr val="accent1"/>
                </a:solidFill>
              </a:rPr>
              <a:t>Hália </a:t>
            </a:r>
            <a:r>
              <a:rPr lang="pt-PT" dirty="0">
                <a:solidFill>
                  <a:schemeClr val="accent1"/>
                </a:solidFill>
              </a:rPr>
              <a:t>Costa Santos, Margarida Mano e Teresa </a:t>
            </a:r>
            <a:r>
              <a:rPr lang="pt-PT" dirty="0" smtClean="0">
                <a:solidFill>
                  <a:schemeClr val="accent1"/>
                </a:solidFill>
              </a:rPr>
              <a:t>Gaspar</a:t>
            </a:r>
            <a:r>
              <a:rPr lang="pt-PT" dirty="0" smtClean="0"/>
              <a:t>, </a:t>
            </a:r>
            <a:r>
              <a:rPr lang="pt-PT" i="1" dirty="0" smtClean="0"/>
              <a:t>Novo Modelo  de Governança e Gestão das Instituições de Ensino Superior em Portugal – Análise dos Usos do Modelo em Instituições, Julho de 2012 </a:t>
            </a:r>
          </a:p>
          <a:p>
            <a:pPr algn="ctr">
              <a:buNone/>
            </a:pPr>
            <a:r>
              <a:rPr lang="pt-PT" i="1" dirty="0" smtClean="0"/>
              <a:t>…</a:t>
            </a:r>
            <a:endParaRPr lang="pt-PT" i="1" dirty="0"/>
          </a:p>
          <a:p>
            <a:pPr marL="812800" indent="-88900">
              <a:buNone/>
            </a:pPr>
            <a:endParaRPr lang="pt-PT" i="1" dirty="0" smtClean="0"/>
          </a:p>
          <a:p>
            <a:pPr marL="0" indent="0">
              <a:buNone/>
            </a:pPr>
            <a:endParaRPr lang="pt-PT" sz="2400" i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B0DB4-4235-4528-A12D-BC54B9B25235}" type="slidenum">
              <a:rPr lang="pt-PT" smtClean="0"/>
              <a:t>27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5908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71400"/>
            <a:ext cx="9036496" cy="1296144"/>
          </a:xfrm>
        </p:spPr>
        <p:txBody>
          <a:bodyPr vert="horz" lIns="0" tIns="45720" rIns="0" bIns="45720" rtlCol="0" anchor="ctr">
            <a:noAutofit/>
          </a:bodyPr>
          <a:lstStyle/>
          <a:p>
            <a:pPr marL="742950" indent="-742950" algn="ctr">
              <a:buFont typeface="+mj-lt"/>
              <a:buAutoNum type="arabicPeriod"/>
            </a:pPr>
            <a:r>
              <a:rPr lang="pt-PT" dirty="0" smtClean="0"/>
              <a:t>Governança </a:t>
            </a:r>
            <a:r>
              <a:rPr lang="pt-PT" dirty="0"/>
              <a:t>e Fins da Educação Superior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24544" y="1412776"/>
            <a:ext cx="9217024" cy="5184576"/>
          </a:xfrm>
        </p:spPr>
        <p:txBody>
          <a:bodyPr>
            <a:normAutofit/>
          </a:bodyPr>
          <a:lstStyle/>
          <a:p>
            <a:pPr marL="342900" indent="-342900">
              <a:lnSpc>
                <a:spcPts val="3000"/>
              </a:lnSpc>
              <a:buFont typeface="Wingdings" pitchFamily="2" charset="2"/>
              <a:buChar char="Ø"/>
            </a:pPr>
            <a:r>
              <a:rPr lang="pt-PT" sz="2400" dirty="0" smtClean="0"/>
              <a:t>O </a:t>
            </a:r>
            <a:r>
              <a:rPr lang="pt-PT" sz="2400" dirty="0" smtClean="0">
                <a:solidFill>
                  <a:srgbClr val="C00000"/>
                </a:solidFill>
              </a:rPr>
              <a:t>termo governança </a:t>
            </a:r>
            <a:r>
              <a:rPr lang="pt-PT" sz="2400" dirty="0" smtClean="0"/>
              <a:t>será aqui usado para me referir às </a:t>
            </a:r>
            <a:r>
              <a:rPr lang="pt-PT" sz="2400" dirty="0" smtClean="0">
                <a:solidFill>
                  <a:srgbClr val="C00000"/>
                </a:solidFill>
              </a:rPr>
              <a:t>estruturas, processos e acções </a:t>
            </a:r>
            <a:r>
              <a:rPr lang="pt-PT" sz="2400" dirty="0" smtClean="0"/>
              <a:t>associadas ao </a:t>
            </a:r>
            <a:r>
              <a:rPr lang="pt-PT" sz="2400" dirty="0">
                <a:solidFill>
                  <a:schemeClr val="accent3">
                    <a:lumMod val="75000"/>
                  </a:schemeClr>
                </a:solidFill>
              </a:rPr>
              <a:t>planeamento</a:t>
            </a:r>
            <a:r>
              <a:rPr lang="pt-PT" sz="2400" dirty="0" smtClean="0"/>
              <a:t> e </a:t>
            </a:r>
            <a:r>
              <a:rPr lang="pt-PT" sz="2400" dirty="0">
                <a:solidFill>
                  <a:schemeClr val="accent3">
                    <a:lumMod val="75000"/>
                  </a:schemeClr>
                </a:solidFill>
              </a:rPr>
              <a:t>direcção</a:t>
            </a:r>
            <a:r>
              <a:rPr lang="pt-PT" sz="2400" dirty="0" smtClean="0">
                <a:solidFill>
                  <a:srgbClr val="FF0000"/>
                </a:solidFill>
              </a:rPr>
              <a:t> </a:t>
            </a:r>
            <a:r>
              <a:rPr lang="pt-PT" sz="2400" dirty="0" smtClean="0"/>
              <a:t>da </a:t>
            </a:r>
            <a:r>
              <a:rPr lang="pt-PT" sz="2400" dirty="0">
                <a:solidFill>
                  <a:schemeClr val="accent3">
                    <a:lumMod val="75000"/>
                  </a:schemeClr>
                </a:solidFill>
              </a:rPr>
              <a:t>rede</a:t>
            </a:r>
            <a:r>
              <a:rPr lang="pt-PT" sz="2400" dirty="0" smtClean="0"/>
              <a:t>, das </a:t>
            </a:r>
            <a:r>
              <a:rPr lang="pt-PT" sz="2400" dirty="0">
                <a:solidFill>
                  <a:schemeClr val="accent3">
                    <a:lumMod val="75000"/>
                  </a:schemeClr>
                </a:solidFill>
              </a:rPr>
              <a:t>instituições</a:t>
            </a:r>
            <a:r>
              <a:rPr lang="pt-PT" sz="2400" dirty="0" smtClean="0"/>
              <a:t> e dos</a:t>
            </a:r>
            <a:r>
              <a:rPr lang="pt-PT" sz="2400" dirty="0" smtClean="0">
                <a:solidFill>
                  <a:srgbClr val="FF0000"/>
                </a:solidFill>
              </a:rPr>
              <a:t> </a:t>
            </a:r>
            <a:r>
              <a:rPr lang="pt-PT" sz="2400" dirty="0">
                <a:solidFill>
                  <a:schemeClr val="accent3">
                    <a:lumMod val="75000"/>
                  </a:schemeClr>
                </a:solidFill>
              </a:rPr>
              <a:t>recursos</a:t>
            </a:r>
            <a:r>
              <a:rPr lang="pt-PT" sz="2400" dirty="0" smtClean="0">
                <a:solidFill>
                  <a:srgbClr val="FF0000"/>
                </a:solidFill>
              </a:rPr>
              <a:t> </a:t>
            </a:r>
            <a:r>
              <a:rPr lang="pt-PT" sz="2400" dirty="0" smtClean="0"/>
              <a:t>da educação superior … </a:t>
            </a:r>
          </a:p>
          <a:p>
            <a:pPr>
              <a:lnSpc>
                <a:spcPts val="3000"/>
              </a:lnSpc>
            </a:pPr>
            <a:endParaRPr lang="pt-PT" sz="2400" dirty="0"/>
          </a:p>
          <a:p>
            <a:pPr marL="342900" indent="-342900">
              <a:lnSpc>
                <a:spcPts val="3000"/>
              </a:lnSpc>
              <a:buFont typeface="Wingdings" pitchFamily="2" charset="2"/>
              <a:buChar char="Ø"/>
            </a:pPr>
            <a:r>
              <a:rPr lang="pt-PT" sz="2400" dirty="0" smtClean="0">
                <a:solidFill>
                  <a:schemeClr val="accent1"/>
                </a:solidFill>
              </a:rPr>
              <a:t>Planeamento, gestão e administração </a:t>
            </a:r>
            <a:r>
              <a:rPr lang="pt-PT" sz="2400" dirty="0" smtClean="0"/>
              <a:t>… </a:t>
            </a:r>
            <a:r>
              <a:rPr lang="pt-PT" sz="2400" dirty="0" smtClean="0">
                <a:solidFill>
                  <a:srgbClr val="C00000"/>
                </a:solidFill>
              </a:rPr>
              <a:t>pensar o futuro e o modo de lá chegar</a:t>
            </a:r>
            <a:r>
              <a:rPr lang="pt-PT" sz="2400" dirty="0" smtClean="0"/>
              <a:t> … tratar das acções para que tal aconteça … acompanhar, monitorizar, avaliar … ajustar, corrigir, …</a:t>
            </a:r>
          </a:p>
          <a:p>
            <a:pPr marL="0" indent="0">
              <a:lnSpc>
                <a:spcPts val="3000"/>
              </a:lnSpc>
              <a:buNone/>
            </a:pPr>
            <a:endParaRPr lang="pt-PT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B0DB4-4235-4528-A12D-BC54B9B25235}" type="slidenum">
              <a:rPr lang="pt-PT" smtClean="0"/>
              <a:t>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02964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-108520" y="0"/>
            <a:ext cx="9252520" cy="980728"/>
          </a:xfrm>
        </p:spPr>
        <p:txBody>
          <a:bodyPr vert="horz" lIns="0" tIns="45720" rIns="0" bIns="45720" rtlCol="0" anchor="ctr">
            <a:noAutofit/>
          </a:bodyPr>
          <a:lstStyle/>
          <a:p>
            <a:pPr marL="742950" indent="-742950" algn="ctr">
              <a:buFont typeface="+mj-lt"/>
              <a:buAutoNum type="arabicPeriod"/>
            </a:pPr>
            <a:r>
              <a:rPr lang="pt-PT" dirty="0" smtClean="0"/>
              <a:t>Governança </a:t>
            </a:r>
            <a:r>
              <a:rPr lang="pt-PT" dirty="0"/>
              <a:t>e Fins da Educação Superior</a:t>
            </a:r>
          </a:p>
        </p:txBody>
      </p:sp>
      <p:sp>
        <p:nvSpPr>
          <p:cNvPr id="45059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0" y="1916832"/>
            <a:ext cx="8892480" cy="3456384"/>
          </a:xfrm>
        </p:spPr>
        <p:txBody>
          <a:bodyPr>
            <a:normAutofit/>
          </a:bodyPr>
          <a:lstStyle/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pt-PT" sz="2400" b="0" dirty="0" smtClean="0"/>
              <a:t>A governança da educação superior começa pela </a:t>
            </a:r>
            <a:r>
              <a:rPr lang="pt-PT" sz="2400" b="0" dirty="0" smtClean="0">
                <a:solidFill>
                  <a:schemeClr val="accent3">
                    <a:lumMod val="75000"/>
                  </a:schemeClr>
                </a:solidFill>
              </a:rPr>
              <a:t>compreensão </a:t>
            </a:r>
            <a:r>
              <a:rPr lang="pt-PT" sz="2400" b="0" dirty="0">
                <a:solidFill>
                  <a:schemeClr val="accent3">
                    <a:lumMod val="75000"/>
                  </a:schemeClr>
                </a:solidFill>
              </a:rPr>
              <a:t>da ideia de educação superior e das suas implicações </a:t>
            </a:r>
            <a:r>
              <a:rPr lang="pt-PT" sz="2400" b="0" dirty="0" smtClean="0"/>
              <a:t>nas </a:t>
            </a:r>
            <a:r>
              <a:rPr lang="pt-PT" sz="2400" b="1" dirty="0" smtClean="0"/>
              <a:t>escolhas a fazer quando se dirige/conduz/lidera … 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pt-PT" sz="2400" b="1" dirty="0" smtClean="0">
                <a:solidFill>
                  <a:srgbClr val="C00000"/>
                </a:solidFill>
              </a:rPr>
              <a:t>Escolhas das missões da rede e das instituições</a:t>
            </a:r>
          </a:p>
          <a:p>
            <a:pPr marL="609600" indent="-609600" eaLnBrk="1" hangingPunct="1">
              <a:lnSpc>
                <a:spcPct val="150000"/>
              </a:lnSpc>
              <a:defRPr/>
            </a:pPr>
            <a:endParaRPr lang="pt-PT" sz="24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B0DB4-4235-4528-A12D-BC54B9B25235}" type="slidenum">
              <a:rPr lang="pt-PT" smtClean="0"/>
              <a:t>4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21248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-108520" y="0"/>
            <a:ext cx="9252520" cy="908720"/>
          </a:xfrm>
        </p:spPr>
        <p:txBody>
          <a:bodyPr vert="horz" lIns="0" tIns="45720" rIns="0" bIns="45720" rtlCol="0" anchor="ctr">
            <a:noAutofit/>
          </a:bodyPr>
          <a:lstStyle/>
          <a:p>
            <a:pPr marL="742950" indent="-742950" algn="ctr">
              <a:buFont typeface="+mj-lt"/>
              <a:buAutoNum type="arabicPeriod"/>
            </a:pPr>
            <a:r>
              <a:rPr lang="pt-PT" dirty="0" smtClean="0"/>
              <a:t>Governança </a:t>
            </a:r>
            <a:r>
              <a:rPr lang="pt-PT" dirty="0"/>
              <a:t>e Fins da Educação Superior</a:t>
            </a:r>
          </a:p>
        </p:txBody>
      </p:sp>
      <p:sp>
        <p:nvSpPr>
          <p:cNvPr id="39939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-396552" y="1412776"/>
            <a:ext cx="9145016" cy="5544616"/>
          </a:xfrm>
        </p:spPr>
        <p:txBody>
          <a:bodyPr>
            <a:normAutofit/>
          </a:bodyPr>
          <a:lstStyle/>
          <a:p>
            <a:pPr marL="342900" indent="-342900">
              <a:buFont typeface="Wingdings" pitchFamily="2" charset="2"/>
              <a:buChar char="Ø"/>
            </a:pPr>
            <a:endParaRPr lang="pt-PT" sz="2400" dirty="0" smtClean="0">
              <a:solidFill>
                <a:schemeClr val="accent1"/>
              </a:solidFill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pt-PT" sz="2400" dirty="0" smtClean="0">
                <a:solidFill>
                  <a:schemeClr val="accent1"/>
                </a:solidFill>
              </a:rPr>
              <a:t>Tempos de reflexão e </a:t>
            </a:r>
            <a:r>
              <a:rPr lang="pt-PT" sz="2400" dirty="0" smtClean="0">
                <a:solidFill>
                  <a:srgbClr val="C00000"/>
                </a:solidFill>
              </a:rPr>
              <a:t>atenção a PRINCÍPIOS ORIENTADORES</a:t>
            </a:r>
          </a:p>
          <a:p>
            <a:pPr marL="342900" indent="-342900">
              <a:buFont typeface="Wingdings" pitchFamily="2" charset="2"/>
              <a:buChar char="Ø"/>
            </a:pPr>
            <a:endParaRPr lang="pt-PT" sz="2400" dirty="0">
              <a:solidFill>
                <a:schemeClr val="accent1"/>
              </a:solidFill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pt-PT" sz="2400" dirty="0" smtClean="0">
                <a:solidFill>
                  <a:schemeClr val="accent1"/>
                </a:solidFill>
              </a:rPr>
              <a:t>Aquilo </a:t>
            </a:r>
            <a:r>
              <a:rPr lang="pt-PT" sz="2400" dirty="0">
                <a:solidFill>
                  <a:schemeClr val="accent1"/>
                </a:solidFill>
              </a:rPr>
              <a:t>que se pretende ao administrar e exigir educação depende do ponto de vista de que se parte para encarar o assunto</a:t>
            </a:r>
            <a:r>
              <a:rPr lang="pt-PT" sz="2400" i="1" dirty="0"/>
              <a:t>. </a:t>
            </a:r>
          </a:p>
          <a:p>
            <a:r>
              <a:rPr lang="pt-PT" sz="2400" i="1" dirty="0">
                <a:solidFill>
                  <a:srgbClr val="008000"/>
                </a:solidFill>
              </a:rPr>
              <a:t>	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pt-PT" sz="2400" dirty="0" smtClean="0">
                <a:solidFill>
                  <a:srgbClr val="C00000"/>
                </a:solidFill>
              </a:rPr>
              <a:t>A </a:t>
            </a:r>
            <a:r>
              <a:rPr lang="pt-PT" sz="2400" dirty="0">
                <a:solidFill>
                  <a:srgbClr val="C00000"/>
                </a:solidFill>
              </a:rPr>
              <a:t>maioria daqueles que educa </a:t>
            </a:r>
            <a:r>
              <a:rPr lang="pt-PT" sz="2400" i="1" dirty="0">
                <a:solidFill>
                  <a:srgbClr val="C00000"/>
                </a:solidFill>
              </a:rPr>
              <a:t>não se preocupou em formar  previamente uma opinião sobre esta questão </a:t>
            </a:r>
            <a:r>
              <a:rPr lang="pt-PT" sz="2400" i="1" dirty="0"/>
              <a:t>…</a:t>
            </a:r>
            <a:r>
              <a:rPr lang="pt-PT" sz="2400" dirty="0"/>
              <a:t> </a:t>
            </a:r>
          </a:p>
          <a:p>
            <a:endParaRPr lang="pt-PT" sz="2800" dirty="0"/>
          </a:p>
          <a:p>
            <a:pPr algn="r">
              <a:buFont typeface="Wingdings" pitchFamily="2" charset="2"/>
              <a:buNone/>
            </a:pPr>
            <a:r>
              <a:rPr lang="pt-PT" sz="2000" dirty="0"/>
              <a:t>	</a:t>
            </a:r>
            <a:r>
              <a:rPr lang="pt-PT" sz="1800" b="0" dirty="0" err="1"/>
              <a:t>Johan</a:t>
            </a:r>
            <a:r>
              <a:rPr lang="pt-PT" sz="1800" b="0" dirty="0"/>
              <a:t> Friedrich </a:t>
            </a:r>
            <a:r>
              <a:rPr lang="pt-PT" sz="1800" b="0" dirty="0" err="1"/>
              <a:t>Herbart</a:t>
            </a:r>
            <a:r>
              <a:rPr lang="pt-PT" sz="1800" b="0" dirty="0"/>
              <a:t>, Pedagogia Geral,1891</a:t>
            </a:r>
          </a:p>
          <a:p>
            <a:endParaRPr lang="pt-PT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B0DB4-4235-4528-A12D-BC54B9B25235}" type="slidenum">
              <a:rPr lang="pt-PT" smtClean="0"/>
              <a:t>5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93711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-108520" y="0"/>
            <a:ext cx="9649072" cy="764704"/>
          </a:xfrm>
        </p:spPr>
        <p:txBody>
          <a:bodyPr vert="horz" lIns="0" tIns="45720" rIns="0" bIns="45720" rtlCol="0" anchor="ctr">
            <a:noAutofit/>
          </a:bodyPr>
          <a:lstStyle/>
          <a:p>
            <a:pPr marL="742950" indent="-742950" algn="ctr">
              <a:buFont typeface="+mj-lt"/>
              <a:buAutoNum type="arabicPeriod"/>
            </a:pPr>
            <a:r>
              <a:rPr lang="pt-PT" dirty="0" smtClean="0"/>
              <a:t>Governança </a:t>
            </a:r>
            <a:r>
              <a:rPr lang="pt-PT" dirty="0"/>
              <a:t>e Fins da Educação Superior</a:t>
            </a:r>
          </a:p>
        </p:txBody>
      </p:sp>
      <p:sp>
        <p:nvSpPr>
          <p:cNvPr id="51203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-252536" y="1412776"/>
            <a:ext cx="9145016" cy="5112568"/>
          </a:xfrm>
        </p:spPr>
        <p:txBody>
          <a:bodyPr>
            <a:normAutofit/>
          </a:bodyPr>
          <a:lstStyle/>
          <a:p>
            <a:pPr marL="577850" indent="-577850" algn="ctr" eaLnBrk="1" hangingPunct="1">
              <a:lnSpc>
                <a:spcPts val="3500"/>
              </a:lnSpc>
              <a:buFont typeface="Wingdings" pitchFamily="2" charset="2"/>
              <a:buNone/>
              <a:defRPr/>
            </a:pPr>
            <a:r>
              <a:rPr lang="pt-PT" sz="2400" b="1" dirty="0" err="1" smtClean="0"/>
              <a:t>Dearing</a:t>
            </a:r>
            <a:r>
              <a:rPr lang="pt-PT" sz="2400" b="1" dirty="0" smtClean="0"/>
              <a:t> </a:t>
            </a:r>
            <a:r>
              <a:rPr lang="pt-PT" sz="2400" b="1" dirty="0" err="1" smtClean="0"/>
              <a:t>Report</a:t>
            </a:r>
            <a:r>
              <a:rPr lang="pt-PT" sz="2400" b="1" dirty="0" smtClean="0"/>
              <a:t> (1997)</a:t>
            </a:r>
            <a:endParaRPr lang="pt-PT" sz="2400" dirty="0" smtClean="0"/>
          </a:p>
          <a:p>
            <a:pPr eaLnBrk="1" hangingPunct="1">
              <a:lnSpc>
                <a:spcPts val="3500"/>
              </a:lnSpc>
              <a:defRPr/>
            </a:pPr>
            <a:r>
              <a:rPr lang="pt-PT" sz="2400" b="1" dirty="0" smtClean="0"/>
              <a:t>“</a:t>
            </a:r>
            <a:r>
              <a:rPr lang="pt-PT" sz="2400" b="1" dirty="0" err="1" smtClean="0">
                <a:solidFill>
                  <a:srgbClr val="C00000"/>
                </a:solidFill>
              </a:rPr>
              <a:t>The</a:t>
            </a:r>
            <a:r>
              <a:rPr lang="pt-PT" sz="2400" b="1" dirty="0" smtClean="0">
                <a:solidFill>
                  <a:srgbClr val="C00000"/>
                </a:solidFill>
              </a:rPr>
              <a:t> </a:t>
            </a:r>
            <a:r>
              <a:rPr lang="pt-PT" sz="2400" b="1" dirty="0" err="1" smtClean="0">
                <a:solidFill>
                  <a:srgbClr val="C00000"/>
                </a:solidFill>
              </a:rPr>
              <a:t>aim</a:t>
            </a:r>
            <a:r>
              <a:rPr lang="pt-PT" sz="2400" b="1" dirty="0" smtClean="0">
                <a:solidFill>
                  <a:srgbClr val="C00000"/>
                </a:solidFill>
              </a:rPr>
              <a:t> </a:t>
            </a:r>
            <a:r>
              <a:rPr lang="pt-PT" sz="2400" b="1" dirty="0" err="1" smtClean="0">
                <a:solidFill>
                  <a:srgbClr val="C00000"/>
                </a:solidFill>
              </a:rPr>
              <a:t>of</a:t>
            </a:r>
            <a:r>
              <a:rPr lang="pt-PT" sz="2400" b="1" dirty="0" smtClean="0">
                <a:solidFill>
                  <a:srgbClr val="C00000"/>
                </a:solidFill>
              </a:rPr>
              <a:t> </a:t>
            </a:r>
            <a:r>
              <a:rPr lang="pt-PT" sz="2400" b="1" dirty="0" err="1" smtClean="0">
                <a:solidFill>
                  <a:srgbClr val="C00000"/>
                </a:solidFill>
              </a:rPr>
              <a:t>higher</a:t>
            </a:r>
            <a:r>
              <a:rPr lang="pt-PT" sz="2400" b="1" dirty="0" smtClean="0">
                <a:solidFill>
                  <a:srgbClr val="C00000"/>
                </a:solidFill>
              </a:rPr>
              <a:t> </a:t>
            </a:r>
            <a:r>
              <a:rPr lang="pt-PT" sz="2400" b="1" dirty="0" err="1" smtClean="0">
                <a:solidFill>
                  <a:srgbClr val="C00000"/>
                </a:solidFill>
              </a:rPr>
              <a:t>education</a:t>
            </a:r>
            <a:r>
              <a:rPr lang="pt-PT" sz="2400" b="1" dirty="0" smtClean="0">
                <a:solidFill>
                  <a:srgbClr val="C00000"/>
                </a:solidFill>
              </a:rPr>
              <a:t> </a:t>
            </a:r>
            <a:r>
              <a:rPr lang="pt-PT" sz="2400" b="1" dirty="0" err="1" smtClean="0"/>
              <a:t>should</a:t>
            </a:r>
            <a:r>
              <a:rPr lang="pt-PT" sz="2400" b="1" dirty="0" smtClean="0"/>
              <a:t> be</a:t>
            </a:r>
            <a:r>
              <a:rPr lang="pt-PT" sz="2400" dirty="0" smtClean="0"/>
              <a:t> </a:t>
            </a:r>
            <a:r>
              <a:rPr lang="pt-PT" sz="2400" dirty="0" smtClean="0">
                <a:solidFill>
                  <a:schemeClr val="accent3">
                    <a:lumMod val="75000"/>
                  </a:schemeClr>
                </a:solidFill>
              </a:rPr>
              <a:t>to </a:t>
            </a:r>
            <a:r>
              <a:rPr lang="pt-PT" sz="2400" dirty="0" err="1" smtClean="0">
                <a:solidFill>
                  <a:schemeClr val="accent3">
                    <a:lumMod val="75000"/>
                  </a:schemeClr>
                </a:solidFill>
              </a:rPr>
              <a:t>sustain</a:t>
            </a:r>
            <a:r>
              <a:rPr lang="pt-PT" sz="2400" dirty="0" smtClean="0">
                <a:solidFill>
                  <a:schemeClr val="accent3">
                    <a:lumMod val="75000"/>
                  </a:schemeClr>
                </a:solidFill>
              </a:rPr>
              <a:t> a </a:t>
            </a:r>
            <a:r>
              <a:rPr lang="pt-PT" sz="2400" dirty="0" err="1" smtClean="0">
                <a:solidFill>
                  <a:schemeClr val="accent3">
                    <a:lumMod val="75000"/>
                  </a:schemeClr>
                </a:solidFill>
              </a:rPr>
              <a:t>learning</a:t>
            </a:r>
            <a:r>
              <a:rPr lang="pt-PT" sz="2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pt-PT" sz="2400" dirty="0" err="1" smtClean="0">
                <a:solidFill>
                  <a:schemeClr val="accent3">
                    <a:lumMod val="75000"/>
                  </a:schemeClr>
                </a:solidFill>
              </a:rPr>
              <a:t>society</a:t>
            </a:r>
            <a:r>
              <a:rPr lang="pt-PT" sz="2400" dirty="0" smtClean="0">
                <a:solidFill>
                  <a:schemeClr val="accent3">
                    <a:lumMod val="75000"/>
                  </a:schemeClr>
                </a:solidFill>
              </a:rPr>
              <a:t>. </a:t>
            </a:r>
            <a:r>
              <a:rPr lang="pt-PT" sz="2400" dirty="0" err="1" smtClean="0"/>
              <a:t>The</a:t>
            </a:r>
            <a:r>
              <a:rPr lang="pt-PT" sz="2400" dirty="0" smtClean="0"/>
              <a:t> </a:t>
            </a:r>
            <a:r>
              <a:rPr lang="pt-PT" sz="2400" b="1" dirty="0" err="1" smtClean="0">
                <a:solidFill>
                  <a:schemeClr val="accent5">
                    <a:lumMod val="75000"/>
                  </a:schemeClr>
                </a:solidFill>
              </a:rPr>
              <a:t>four</a:t>
            </a:r>
            <a:r>
              <a:rPr lang="pt-PT" sz="24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pt-PT" sz="2400" b="1" dirty="0" err="1" smtClean="0">
                <a:solidFill>
                  <a:schemeClr val="accent5">
                    <a:lumMod val="75000"/>
                  </a:schemeClr>
                </a:solidFill>
              </a:rPr>
              <a:t>main</a:t>
            </a:r>
            <a:r>
              <a:rPr lang="pt-PT" sz="2400" b="1" dirty="0" smtClean="0">
                <a:solidFill>
                  <a:srgbClr val="C00000"/>
                </a:solidFill>
              </a:rPr>
              <a:t> </a:t>
            </a:r>
            <a:r>
              <a:rPr lang="pt-PT" sz="2400" b="1" dirty="0" err="1" smtClean="0">
                <a:solidFill>
                  <a:srgbClr val="C00000"/>
                </a:solidFill>
              </a:rPr>
              <a:t>purposes</a:t>
            </a:r>
            <a:r>
              <a:rPr lang="pt-PT" sz="2400" dirty="0" smtClean="0">
                <a:solidFill>
                  <a:srgbClr val="C00000"/>
                </a:solidFill>
              </a:rPr>
              <a:t> </a:t>
            </a:r>
            <a:r>
              <a:rPr lang="pt-PT" sz="2400" dirty="0" err="1" smtClean="0"/>
              <a:t>which</a:t>
            </a:r>
            <a:r>
              <a:rPr lang="pt-PT" sz="2400" dirty="0" smtClean="0"/>
              <a:t> </a:t>
            </a:r>
            <a:r>
              <a:rPr lang="pt-PT" sz="2400" dirty="0" err="1" smtClean="0"/>
              <a:t>make</a:t>
            </a:r>
            <a:r>
              <a:rPr lang="pt-PT" sz="2400" dirty="0" smtClean="0"/>
              <a:t> </a:t>
            </a:r>
            <a:r>
              <a:rPr lang="pt-PT" sz="2400" dirty="0" err="1" smtClean="0"/>
              <a:t>up</a:t>
            </a:r>
            <a:r>
              <a:rPr lang="pt-PT" sz="2400" dirty="0" smtClean="0"/>
              <a:t> </a:t>
            </a:r>
            <a:r>
              <a:rPr lang="pt-PT" sz="2400" dirty="0" err="1" smtClean="0"/>
              <a:t>this</a:t>
            </a:r>
            <a:r>
              <a:rPr lang="pt-PT" sz="2400" dirty="0" smtClean="0"/>
              <a:t> </a:t>
            </a:r>
            <a:r>
              <a:rPr lang="pt-PT" sz="2400" dirty="0" err="1" smtClean="0"/>
              <a:t>aim</a:t>
            </a:r>
            <a:r>
              <a:rPr lang="pt-PT" sz="2400" dirty="0" smtClean="0"/>
              <a:t> are:</a:t>
            </a:r>
          </a:p>
          <a:p>
            <a:pPr marL="514350" indent="-514350" eaLnBrk="1" hangingPunct="1">
              <a:lnSpc>
                <a:spcPts val="3500"/>
              </a:lnSpc>
              <a:buFont typeface="+mj-lt"/>
              <a:buAutoNum type="romanUcPeriod"/>
              <a:defRPr/>
            </a:pPr>
            <a:r>
              <a:rPr lang="pt-PT" sz="2400" dirty="0" smtClean="0">
                <a:solidFill>
                  <a:srgbClr val="C00000"/>
                </a:solidFill>
              </a:rPr>
              <a:t>to inspire </a:t>
            </a:r>
            <a:r>
              <a:rPr lang="pt-PT" sz="2400" dirty="0" err="1" smtClean="0">
                <a:solidFill>
                  <a:srgbClr val="C00000"/>
                </a:solidFill>
              </a:rPr>
              <a:t>and</a:t>
            </a:r>
            <a:r>
              <a:rPr lang="pt-PT" sz="2400" dirty="0" smtClean="0">
                <a:solidFill>
                  <a:srgbClr val="C00000"/>
                </a:solidFill>
              </a:rPr>
              <a:t> </a:t>
            </a:r>
            <a:r>
              <a:rPr lang="pt-PT" sz="2400" dirty="0" err="1" smtClean="0">
                <a:solidFill>
                  <a:srgbClr val="C00000"/>
                </a:solidFill>
              </a:rPr>
              <a:t>enable</a:t>
            </a:r>
            <a:r>
              <a:rPr lang="pt-PT" sz="2400" dirty="0" smtClean="0">
                <a:solidFill>
                  <a:srgbClr val="C00000"/>
                </a:solidFill>
              </a:rPr>
              <a:t> </a:t>
            </a:r>
            <a:r>
              <a:rPr lang="pt-PT" sz="2400" dirty="0" err="1" smtClean="0"/>
              <a:t>individuals</a:t>
            </a:r>
            <a:r>
              <a:rPr lang="pt-PT" sz="2400" dirty="0" smtClean="0"/>
              <a:t> </a:t>
            </a:r>
            <a:r>
              <a:rPr lang="pt-PT" sz="2400" b="1" dirty="0" smtClean="0">
                <a:solidFill>
                  <a:schemeClr val="accent1"/>
                </a:solidFill>
              </a:rPr>
              <a:t>to </a:t>
            </a:r>
            <a:r>
              <a:rPr lang="pt-PT" sz="2400" b="1" dirty="0" err="1" smtClean="0">
                <a:solidFill>
                  <a:schemeClr val="accent1"/>
                </a:solidFill>
              </a:rPr>
              <a:t>develop</a:t>
            </a:r>
            <a:r>
              <a:rPr lang="pt-PT" sz="2400" b="1" dirty="0" smtClean="0">
                <a:solidFill>
                  <a:schemeClr val="accent1"/>
                </a:solidFill>
              </a:rPr>
              <a:t> </a:t>
            </a:r>
            <a:r>
              <a:rPr lang="pt-PT" sz="2400" b="1" dirty="0" err="1" smtClean="0">
                <a:solidFill>
                  <a:schemeClr val="accent1"/>
                </a:solidFill>
              </a:rPr>
              <a:t>their</a:t>
            </a:r>
            <a:r>
              <a:rPr lang="pt-PT" sz="2400" b="1" dirty="0" smtClean="0">
                <a:solidFill>
                  <a:schemeClr val="accent1"/>
                </a:solidFill>
              </a:rPr>
              <a:t> </a:t>
            </a:r>
            <a:r>
              <a:rPr lang="pt-PT" sz="2400" b="1" dirty="0" err="1" smtClean="0">
                <a:solidFill>
                  <a:schemeClr val="accent3">
                    <a:lumMod val="75000"/>
                  </a:schemeClr>
                </a:solidFill>
              </a:rPr>
              <a:t>capabilities</a:t>
            </a:r>
            <a:r>
              <a:rPr lang="pt-PT" sz="2400" b="1" dirty="0" smtClean="0">
                <a:solidFill>
                  <a:schemeClr val="accent3">
                    <a:lumMod val="75000"/>
                  </a:schemeClr>
                </a:solidFill>
              </a:rPr>
              <a:t> to </a:t>
            </a:r>
            <a:r>
              <a:rPr lang="pt-PT" sz="2400" b="1" dirty="0" err="1" smtClean="0">
                <a:solidFill>
                  <a:schemeClr val="accent3">
                    <a:lumMod val="75000"/>
                  </a:schemeClr>
                </a:solidFill>
              </a:rPr>
              <a:t>the</a:t>
            </a:r>
            <a:r>
              <a:rPr lang="pt-PT" sz="24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pt-PT" sz="2400" b="1" dirty="0" err="1" smtClean="0">
                <a:solidFill>
                  <a:schemeClr val="accent3">
                    <a:lumMod val="75000"/>
                  </a:schemeClr>
                </a:solidFill>
              </a:rPr>
              <a:t>highest</a:t>
            </a:r>
            <a:r>
              <a:rPr lang="pt-PT" sz="24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pt-PT" sz="2400" b="1" dirty="0" err="1" smtClean="0">
                <a:solidFill>
                  <a:schemeClr val="accent3">
                    <a:lumMod val="75000"/>
                  </a:schemeClr>
                </a:solidFill>
              </a:rPr>
              <a:t>potential</a:t>
            </a:r>
            <a:r>
              <a:rPr lang="pt-PT" sz="24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pt-PT" sz="2400" b="1" dirty="0" err="1" smtClean="0">
                <a:solidFill>
                  <a:schemeClr val="accent3">
                    <a:lumMod val="75000"/>
                  </a:schemeClr>
                </a:solidFill>
              </a:rPr>
              <a:t>levels</a:t>
            </a:r>
            <a:r>
              <a:rPr lang="pt-PT" sz="2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pt-PT" sz="2400" dirty="0" err="1" smtClean="0">
                <a:solidFill>
                  <a:schemeClr val="accent3">
                    <a:lumMod val="75000"/>
                  </a:schemeClr>
                </a:solidFill>
              </a:rPr>
              <a:t>throughout</a:t>
            </a:r>
            <a:r>
              <a:rPr lang="pt-PT" sz="2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pt-PT" sz="2400" dirty="0" err="1" smtClean="0">
                <a:solidFill>
                  <a:schemeClr val="accent3">
                    <a:lumMod val="75000"/>
                  </a:schemeClr>
                </a:solidFill>
              </a:rPr>
              <a:t>life</a:t>
            </a:r>
            <a:r>
              <a:rPr lang="pt-PT" sz="2400" dirty="0" smtClean="0"/>
              <a:t>, </a:t>
            </a:r>
            <a:r>
              <a:rPr lang="pt-PT" sz="2400" dirty="0" err="1" smtClean="0"/>
              <a:t>so</a:t>
            </a:r>
            <a:r>
              <a:rPr lang="pt-PT" sz="2400" dirty="0" smtClean="0"/>
              <a:t> </a:t>
            </a:r>
            <a:r>
              <a:rPr lang="pt-PT" sz="2400" dirty="0" err="1" smtClean="0"/>
              <a:t>that</a:t>
            </a:r>
            <a:r>
              <a:rPr lang="pt-PT" sz="2400" dirty="0" smtClean="0"/>
              <a:t> </a:t>
            </a:r>
            <a:r>
              <a:rPr lang="pt-PT" sz="2400" dirty="0" err="1" smtClean="0"/>
              <a:t>they</a:t>
            </a:r>
            <a:r>
              <a:rPr lang="pt-PT" sz="2400" dirty="0" smtClean="0"/>
              <a:t> </a:t>
            </a:r>
            <a:r>
              <a:rPr lang="pt-PT" sz="2400" dirty="0" err="1" smtClean="0"/>
              <a:t>grow</a:t>
            </a:r>
            <a:r>
              <a:rPr lang="pt-PT" sz="2400" dirty="0" smtClean="0"/>
              <a:t> </a:t>
            </a:r>
            <a:r>
              <a:rPr lang="pt-PT" sz="2400" dirty="0" err="1" smtClean="0"/>
              <a:t>intellectually</a:t>
            </a:r>
            <a:r>
              <a:rPr lang="pt-PT" sz="2400" dirty="0" smtClean="0"/>
              <a:t>, are </a:t>
            </a:r>
            <a:r>
              <a:rPr lang="pt-PT" sz="2400" dirty="0" err="1" smtClean="0"/>
              <a:t>well</a:t>
            </a:r>
            <a:r>
              <a:rPr lang="pt-PT" sz="2400" dirty="0" smtClean="0"/>
              <a:t> </a:t>
            </a:r>
            <a:r>
              <a:rPr lang="pt-PT" sz="2400" dirty="0" err="1" smtClean="0"/>
              <a:t>equipped</a:t>
            </a:r>
            <a:r>
              <a:rPr lang="pt-PT" sz="2400" dirty="0" smtClean="0"/>
              <a:t> for </a:t>
            </a:r>
            <a:r>
              <a:rPr lang="pt-PT" sz="2400" dirty="0" err="1" smtClean="0">
                <a:solidFill>
                  <a:schemeClr val="accent3">
                    <a:lumMod val="75000"/>
                  </a:schemeClr>
                </a:solidFill>
              </a:rPr>
              <a:t>work</a:t>
            </a:r>
            <a:r>
              <a:rPr lang="pt-PT" sz="2400" dirty="0" smtClean="0"/>
              <a:t>, can </a:t>
            </a:r>
            <a:r>
              <a:rPr lang="pt-PT" sz="2400" dirty="0" err="1" smtClean="0"/>
              <a:t>contribute</a:t>
            </a:r>
            <a:r>
              <a:rPr lang="pt-PT" sz="2400" dirty="0" smtClean="0"/>
              <a:t> </a:t>
            </a:r>
            <a:r>
              <a:rPr lang="pt-PT" sz="2400" dirty="0" err="1" smtClean="0"/>
              <a:t>effectively</a:t>
            </a:r>
            <a:r>
              <a:rPr lang="pt-PT" sz="2400" dirty="0" smtClean="0"/>
              <a:t> to </a:t>
            </a:r>
            <a:r>
              <a:rPr lang="pt-PT" sz="2400" dirty="0" err="1" smtClean="0">
                <a:solidFill>
                  <a:schemeClr val="accent3">
                    <a:lumMod val="75000"/>
                  </a:schemeClr>
                </a:solidFill>
              </a:rPr>
              <a:t>society</a:t>
            </a:r>
            <a:r>
              <a:rPr lang="pt-PT" sz="2400" dirty="0" smtClean="0"/>
              <a:t> </a:t>
            </a:r>
            <a:r>
              <a:rPr lang="pt-PT" sz="2400" dirty="0" err="1" smtClean="0"/>
              <a:t>and</a:t>
            </a:r>
            <a:r>
              <a:rPr lang="pt-PT" sz="2400" dirty="0" smtClean="0"/>
              <a:t> </a:t>
            </a:r>
            <a:r>
              <a:rPr lang="pt-PT" sz="2400" dirty="0" err="1" smtClean="0"/>
              <a:t>achieve</a:t>
            </a:r>
            <a:r>
              <a:rPr lang="pt-PT" sz="2400" dirty="0" smtClean="0"/>
              <a:t> </a:t>
            </a:r>
            <a:r>
              <a:rPr lang="pt-PT" sz="2400" dirty="0" err="1" smtClean="0">
                <a:solidFill>
                  <a:schemeClr val="accent3">
                    <a:lumMod val="75000"/>
                  </a:schemeClr>
                </a:solidFill>
              </a:rPr>
              <a:t>personal</a:t>
            </a:r>
            <a:r>
              <a:rPr lang="pt-PT" sz="2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pt-PT" sz="2400" dirty="0" err="1" smtClean="0">
                <a:solidFill>
                  <a:schemeClr val="accent3">
                    <a:lumMod val="75000"/>
                  </a:schemeClr>
                </a:solidFill>
              </a:rPr>
              <a:t>fulfillment</a:t>
            </a:r>
            <a:r>
              <a:rPr lang="pt-PT" sz="2400" dirty="0" smtClean="0">
                <a:solidFill>
                  <a:schemeClr val="accent3">
                    <a:lumMod val="75000"/>
                  </a:schemeClr>
                </a:solidFill>
              </a:rPr>
              <a:t>;</a:t>
            </a:r>
          </a:p>
          <a:p>
            <a:pPr marL="577850" indent="-577850" eaLnBrk="1" hangingPunct="1">
              <a:lnSpc>
                <a:spcPts val="3500"/>
              </a:lnSpc>
              <a:defRPr/>
            </a:pPr>
            <a:endParaRPr lang="pt-PT" sz="2400" dirty="0" smtClean="0"/>
          </a:p>
          <a:p>
            <a:pPr marL="577850" indent="-577850" eaLnBrk="1" hangingPunct="1">
              <a:lnSpc>
                <a:spcPts val="3500"/>
              </a:lnSpc>
              <a:defRPr/>
            </a:pPr>
            <a:endParaRPr lang="pt-PT" sz="24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B0DB4-4235-4528-A12D-BC54B9B25235}" type="slidenum">
              <a:rPr lang="pt-PT" smtClean="0"/>
              <a:t>6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30368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2736"/>
          </a:xfrm>
        </p:spPr>
        <p:txBody>
          <a:bodyPr vert="horz" lIns="0" tIns="45720" rIns="0" bIns="45720" rtlCol="0" anchor="ctr">
            <a:no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pt-PT" dirty="0" smtClean="0"/>
              <a:t>Governança </a:t>
            </a:r>
            <a:r>
              <a:rPr lang="pt-PT" dirty="0"/>
              <a:t>e Fins da Educação Superior</a:t>
            </a:r>
          </a:p>
        </p:txBody>
      </p:sp>
      <p:sp>
        <p:nvSpPr>
          <p:cNvPr id="52227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-252536" y="1412776"/>
            <a:ext cx="9289032" cy="5445224"/>
          </a:xfrm>
        </p:spPr>
        <p:txBody>
          <a:bodyPr>
            <a:normAutofit/>
          </a:bodyPr>
          <a:lstStyle/>
          <a:p>
            <a:pPr marL="495300" indent="-495300" algn="ctr" eaLnBrk="1" hangingPunct="1">
              <a:lnSpc>
                <a:spcPts val="3000"/>
              </a:lnSpc>
              <a:buFont typeface="Wingdings" pitchFamily="2" charset="2"/>
              <a:buNone/>
              <a:defRPr/>
            </a:pPr>
            <a:r>
              <a:rPr lang="pt-PT" sz="2800" dirty="0" err="1" smtClean="0"/>
              <a:t>Dearing</a:t>
            </a:r>
            <a:r>
              <a:rPr lang="pt-PT" sz="2800" dirty="0" smtClean="0"/>
              <a:t> </a:t>
            </a:r>
            <a:r>
              <a:rPr lang="pt-PT" sz="2800" dirty="0" err="1" smtClean="0"/>
              <a:t>Report</a:t>
            </a:r>
            <a:r>
              <a:rPr lang="pt-PT" sz="2800" dirty="0" smtClean="0"/>
              <a:t> (continuação)</a:t>
            </a:r>
          </a:p>
          <a:p>
            <a:pPr marL="495300" indent="-495300" algn="ctr" eaLnBrk="1" hangingPunct="1">
              <a:lnSpc>
                <a:spcPts val="3000"/>
              </a:lnSpc>
              <a:buFont typeface="Wingdings" pitchFamily="2" charset="2"/>
              <a:buNone/>
              <a:defRPr/>
            </a:pPr>
            <a:endParaRPr lang="pt-PT" sz="2800" dirty="0" smtClean="0"/>
          </a:p>
          <a:p>
            <a:pPr marL="495300" indent="-495300" eaLnBrk="1" hangingPunct="1">
              <a:lnSpc>
                <a:spcPts val="3000"/>
              </a:lnSpc>
              <a:buFont typeface="Wingdings" pitchFamily="2" charset="2"/>
              <a:buAutoNum type="romanLcPeriod" startAt="2"/>
              <a:defRPr/>
            </a:pPr>
            <a:r>
              <a:rPr lang="pt-PT" sz="2800" dirty="0" smtClean="0">
                <a:solidFill>
                  <a:srgbClr val="C00000"/>
                </a:solidFill>
              </a:rPr>
              <a:t>to </a:t>
            </a:r>
            <a:r>
              <a:rPr lang="pt-PT" sz="2800" dirty="0" err="1" smtClean="0">
                <a:solidFill>
                  <a:srgbClr val="C00000"/>
                </a:solidFill>
              </a:rPr>
              <a:t>increase</a:t>
            </a:r>
            <a:r>
              <a:rPr lang="pt-PT" sz="2800" dirty="0" smtClean="0">
                <a:solidFill>
                  <a:srgbClr val="C00000"/>
                </a:solidFill>
              </a:rPr>
              <a:t> </a:t>
            </a:r>
            <a:r>
              <a:rPr lang="pt-PT" sz="2800" dirty="0" err="1" smtClean="0">
                <a:solidFill>
                  <a:srgbClr val="C00000"/>
                </a:solidFill>
              </a:rPr>
              <a:t>knowledge</a:t>
            </a:r>
            <a:r>
              <a:rPr lang="pt-PT" sz="2800" dirty="0" smtClean="0">
                <a:solidFill>
                  <a:srgbClr val="C00000"/>
                </a:solidFill>
              </a:rPr>
              <a:t> and </a:t>
            </a:r>
            <a:r>
              <a:rPr lang="pt-PT" sz="2800" dirty="0" err="1" smtClean="0">
                <a:solidFill>
                  <a:srgbClr val="C00000"/>
                </a:solidFill>
              </a:rPr>
              <a:t>understanding</a:t>
            </a:r>
            <a:r>
              <a:rPr lang="pt-PT" sz="2800" dirty="0" smtClean="0">
                <a:solidFill>
                  <a:srgbClr val="C00000"/>
                </a:solidFill>
              </a:rPr>
              <a:t> </a:t>
            </a:r>
            <a:r>
              <a:rPr lang="pt-PT" sz="2800" dirty="0" smtClean="0">
                <a:solidFill>
                  <a:schemeClr val="accent1"/>
                </a:solidFill>
              </a:rPr>
              <a:t>for </a:t>
            </a:r>
            <a:r>
              <a:rPr lang="pt-PT" sz="2800" dirty="0" err="1" smtClean="0">
                <a:solidFill>
                  <a:schemeClr val="accent1"/>
                </a:solidFill>
              </a:rPr>
              <a:t>their</a:t>
            </a:r>
            <a:r>
              <a:rPr lang="pt-PT" sz="2800" dirty="0" smtClean="0">
                <a:solidFill>
                  <a:schemeClr val="accent1"/>
                </a:solidFill>
              </a:rPr>
              <a:t> </a:t>
            </a:r>
            <a:r>
              <a:rPr lang="pt-PT" sz="2800" dirty="0" err="1" smtClean="0">
                <a:solidFill>
                  <a:schemeClr val="accent1"/>
                </a:solidFill>
              </a:rPr>
              <a:t>own</a:t>
            </a:r>
            <a:r>
              <a:rPr lang="pt-PT" sz="2800" dirty="0" smtClean="0">
                <a:solidFill>
                  <a:schemeClr val="accent1"/>
                </a:solidFill>
              </a:rPr>
              <a:t> </a:t>
            </a:r>
            <a:r>
              <a:rPr lang="pt-PT" sz="2800" dirty="0" err="1" smtClean="0">
                <a:solidFill>
                  <a:schemeClr val="accent1"/>
                </a:solidFill>
              </a:rPr>
              <a:t>sake</a:t>
            </a:r>
            <a:r>
              <a:rPr lang="pt-PT" sz="2800" dirty="0" smtClean="0">
                <a:solidFill>
                  <a:schemeClr val="accent1"/>
                </a:solidFill>
              </a:rPr>
              <a:t> </a:t>
            </a:r>
            <a:r>
              <a:rPr lang="pt-PT" sz="2800" dirty="0" smtClean="0"/>
              <a:t>and </a:t>
            </a:r>
            <a:r>
              <a:rPr lang="pt-PT" sz="2800" dirty="0" smtClean="0">
                <a:solidFill>
                  <a:srgbClr val="C00000"/>
                </a:solidFill>
              </a:rPr>
              <a:t>to </a:t>
            </a:r>
            <a:r>
              <a:rPr lang="pt-PT" sz="2800" dirty="0" err="1" smtClean="0">
                <a:solidFill>
                  <a:srgbClr val="C00000"/>
                </a:solidFill>
              </a:rPr>
              <a:t>foster</a:t>
            </a:r>
            <a:r>
              <a:rPr lang="pt-PT" sz="2800" dirty="0" smtClean="0">
                <a:solidFill>
                  <a:srgbClr val="C00000"/>
                </a:solidFill>
              </a:rPr>
              <a:t> </a:t>
            </a:r>
            <a:r>
              <a:rPr lang="pt-PT" sz="2800" dirty="0" err="1" smtClean="0">
                <a:solidFill>
                  <a:srgbClr val="C00000"/>
                </a:solidFill>
              </a:rPr>
              <a:t>their</a:t>
            </a:r>
            <a:r>
              <a:rPr lang="pt-PT" sz="2800" dirty="0" smtClean="0">
                <a:solidFill>
                  <a:srgbClr val="C00000"/>
                </a:solidFill>
              </a:rPr>
              <a:t> </a:t>
            </a:r>
            <a:r>
              <a:rPr lang="pt-PT" sz="2800" dirty="0" err="1" smtClean="0">
                <a:solidFill>
                  <a:srgbClr val="C00000"/>
                </a:solidFill>
              </a:rPr>
              <a:t>application</a:t>
            </a:r>
            <a:r>
              <a:rPr lang="pt-PT" sz="2800" dirty="0" smtClean="0">
                <a:solidFill>
                  <a:srgbClr val="C00000"/>
                </a:solidFill>
              </a:rPr>
              <a:t> </a:t>
            </a:r>
            <a:r>
              <a:rPr lang="pt-PT" sz="2800" dirty="0" smtClean="0"/>
              <a:t>to </a:t>
            </a:r>
            <a:r>
              <a:rPr lang="pt-PT" sz="2800" dirty="0" err="1" smtClean="0"/>
              <a:t>the</a:t>
            </a:r>
            <a:r>
              <a:rPr lang="pt-PT" sz="2800" dirty="0" smtClean="0"/>
              <a:t> </a:t>
            </a:r>
            <a:r>
              <a:rPr lang="pt-PT" sz="2800" dirty="0" err="1" smtClean="0"/>
              <a:t>benefit</a:t>
            </a:r>
            <a:r>
              <a:rPr lang="pt-PT" sz="2800" dirty="0" smtClean="0"/>
              <a:t> </a:t>
            </a:r>
            <a:r>
              <a:rPr lang="pt-PT" sz="2800" dirty="0" err="1" smtClean="0"/>
              <a:t>of</a:t>
            </a:r>
            <a:r>
              <a:rPr lang="pt-PT" sz="2800" dirty="0" smtClean="0"/>
              <a:t> </a:t>
            </a:r>
            <a:r>
              <a:rPr lang="pt-PT" sz="2800" dirty="0" err="1" smtClean="0"/>
              <a:t>the</a:t>
            </a:r>
            <a:r>
              <a:rPr lang="pt-PT" sz="2800" dirty="0" smtClean="0"/>
              <a:t> </a:t>
            </a:r>
            <a:r>
              <a:rPr lang="pt-PT" sz="2800" dirty="0" err="1" smtClean="0"/>
              <a:t>economy</a:t>
            </a:r>
            <a:r>
              <a:rPr lang="pt-PT" sz="2800" dirty="0" smtClean="0"/>
              <a:t> and </a:t>
            </a:r>
            <a:r>
              <a:rPr lang="pt-PT" sz="2800" dirty="0" err="1" smtClean="0"/>
              <a:t>society</a:t>
            </a:r>
            <a:r>
              <a:rPr lang="pt-PT" sz="2800" dirty="0" smtClean="0"/>
              <a:t>;</a:t>
            </a:r>
          </a:p>
          <a:p>
            <a:pPr marL="495300" indent="-495300" eaLnBrk="1" hangingPunct="1">
              <a:lnSpc>
                <a:spcPts val="3000"/>
              </a:lnSpc>
              <a:buFont typeface="Wingdings" pitchFamily="2" charset="2"/>
              <a:buAutoNum type="romanLcPeriod" startAt="2"/>
              <a:defRPr/>
            </a:pPr>
            <a:endParaRPr lang="pt-PT" sz="2800" dirty="0" smtClean="0"/>
          </a:p>
          <a:p>
            <a:pPr marL="495300" indent="-495300" eaLnBrk="1" hangingPunct="1">
              <a:lnSpc>
                <a:spcPts val="3000"/>
              </a:lnSpc>
              <a:buFont typeface="Wingdings" pitchFamily="2" charset="2"/>
              <a:buAutoNum type="romanLcPeriod" startAt="2"/>
              <a:defRPr/>
            </a:pPr>
            <a:r>
              <a:rPr lang="pt-PT" sz="2800" dirty="0" smtClean="0"/>
              <a:t>to serve </a:t>
            </a:r>
            <a:r>
              <a:rPr lang="pt-PT" sz="2800" dirty="0" err="1" smtClean="0"/>
              <a:t>the</a:t>
            </a:r>
            <a:r>
              <a:rPr lang="pt-PT" sz="2800" dirty="0" smtClean="0"/>
              <a:t> </a:t>
            </a:r>
            <a:r>
              <a:rPr lang="pt-PT" sz="2800" dirty="0" err="1" smtClean="0"/>
              <a:t>needs</a:t>
            </a:r>
            <a:r>
              <a:rPr lang="pt-PT" sz="2800" dirty="0" smtClean="0"/>
              <a:t> </a:t>
            </a:r>
            <a:r>
              <a:rPr lang="pt-PT" sz="2800" dirty="0" err="1" smtClean="0"/>
              <a:t>of</a:t>
            </a:r>
            <a:r>
              <a:rPr lang="pt-PT" sz="2800" dirty="0" smtClean="0"/>
              <a:t> </a:t>
            </a:r>
            <a:r>
              <a:rPr lang="pt-PT" sz="2800" dirty="0" err="1" smtClean="0"/>
              <a:t>an</a:t>
            </a:r>
            <a:r>
              <a:rPr lang="pt-PT" sz="2800" dirty="0" smtClean="0"/>
              <a:t> </a:t>
            </a:r>
            <a:r>
              <a:rPr lang="pt-PT" sz="2800" dirty="0" err="1" smtClean="0"/>
              <a:t>adaptable</a:t>
            </a:r>
            <a:r>
              <a:rPr lang="pt-PT" sz="2800" dirty="0" smtClean="0"/>
              <a:t>, </a:t>
            </a:r>
            <a:r>
              <a:rPr lang="pt-PT" sz="2800" dirty="0" err="1" smtClean="0"/>
              <a:t>sustainable</a:t>
            </a:r>
            <a:r>
              <a:rPr lang="pt-PT" sz="2800" dirty="0" smtClean="0"/>
              <a:t>, </a:t>
            </a:r>
            <a:r>
              <a:rPr lang="pt-PT" sz="2800" dirty="0" err="1" smtClean="0">
                <a:solidFill>
                  <a:schemeClr val="accent1"/>
                </a:solidFill>
              </a:rPr>
              <a:t>k</a:t>
            </a:r>
            <a:r>
              <a:rPr lang="pt-PT" sz="2800" dirty="0" err="1" smtClean="0">
                <a:solidFill>
                  <a:srgbClr val="C00000"/>
                </a:solidFill>
              </a:rPr>
              <a:t>nowledge-based</a:t>
            </a:r>
            <a:r>
              <a:rPr lang="pt-PT" sz="2800" dirty="0" smtClean="0">
                <a:solidFill>
                  <a:srgbClr val="C00000"/>
                </a:solidFill>
              </a:rPr>
              <a:t> </a:t>
            </a:r>
            <a:r>
              <a:rPr lang="pt-PT" sz="2800" dirty="0" err="1" smtClean="0">
                <a:solidFill>
                  <a:srgbClr val="C00000"/>
                </a:solidFill>
              </a:rPr>
              <a:t>economy</a:t>
            </a:r>
            <a:r>
              <a:rPr lang="pt-PT" sz="2800" dirty="0" smtClean="0">
                <a:solidFill>
                  <a:srgbClr val="C00000"/>
                </a:solidFill>
              </a:rPr>
              <a:t> </a:t>
            </a:r>
            <a:r>
              <a:rPr lang="pt-PT" sz="2800" dirty="0" smtClean="0"/>
              <a:t>at local, regional and </a:t>
            </a:r>
            <a:r>
              <a:rPr lang="pt-PT" sz="2800" dirty="0" err="1" smtClean="0"/>
              <a:t>national</a:t>
            </a:r>
            <a:r>
              <a:rPr lang="pt-PT" sz="2800" dirty="0" smtClean="0"/>
              <a:t> </a:t>
            </a:r>
            <a:r>
              <a:rPr lang="pt-PT" sz="2800" dirty="0" err="1" smtClean="0"/>
              <a:t>levels</a:t>
            </a:r>
            <a:r>
              <a:rPr lang="pt-PT" sz="2800" dirty="0" smtClean="0"/>
              <a:t>;</a:t>
            </a:r>
          </a:p>
          <a:p>
            <a:pPr marL="495300" indent="-495300" eaLnBrk="1" hangingPunct="1">
              <a:lnSpc>
                <a:spcPts val="3000"/>
              </a:lnSpc>
              <a:buFont typeface="Wingdings" pitchFamily="2" charset="2"/>
              <a:buAutoNum type="romanLcPeriod" startAt="2"/>
              <a:defRPr/>
            </a:pPr>
            <a:endParaRPr lang="pt-PT" sz="2800" dirty="0" smtClean="0"/>
          </a:p>
          <a:p>
            <a:pPr marL="495300" indent="-495300" eaLnBrk="1" hangingPunct="1">
              <a:lnSpc>
                <a:spcPts val="3000"/>
              </a:lnSpc>
              <a:buFont typeface="Wingdings" pitchFamily="2" charset="2"/>
              <a:buAutoNum type="romanLcPeriod" startAt="2"/>
              <a:defRPr/>
            </a:pPr>
            <a:r>
              <a:rPr lang="pt-PT" sz="2800" dirty="0" smtClean="0"/>
              <a:t>to play a major role in </a:t>
            </a:r>
            <a:r>
              <a:rPr lang="pt-PT" sz="2800" dirty="0" err="1" smtClean="0">
                <a:solidFill>
                  <a:srgbClr val="C00000"/>
                </a:solidFill>
              </a:rPr>
              <a:t>shaping</a:t>
            </a:r>
            <a:r>
              <a:rPr lang="pt-PT" sz="2800" dirty="0" smtClean="0">
                <a:solidFill>
                  <a:srgbClr val="C00000"/>
                </a:solidFill>
              </a:rPr>
              <a:t> a </a:t>
            </a:r>
            <a:r>
              <a:rPr lang="pt-PT" sz="2800" dirty="0" err="1" smtClean="0">
                <a:solidFill>
                  <a:srgbClr val="C00000"/>
                </a:solidFill>
              </a:rPr>
              <a:t>democratic</a:t>
            </a:r>
            <a:r>
              <a:rPr lang="pt-PT" sz="2800" dirty="0" smtClean="0">
                <a:solidFill>
                  <a:srgbClr val="C00000"/>
                </a:solidFill>
              </a:rPr>
              <a:t>, </a:t>
            </a:r>
            <a:r>
              <a:rPr lang="pt-PT" sz="2800" dirty="0" err="1" smtClean="0">
                <a:solidFill>
                  <a:srgbClr val="C00000"/>
                </a:solidFill>
              </a:rPr>
              <a:t>civilized</a:t>
            </a:r>
            <a:r>
              <a:rPr lang="pt-PT" sz="2800" dirty="0" smtClean="0">
                <a:solidFill>
                  <a:srgbClr val="C00000"/>
                </a:solidFill>
              </a:rPr>
              <a:t>, inclusive </a:t>
            </a:r>
            <a:r>
              <a:rPr lang="pt-PT" sz="2800" dirty="0" err="1">
                <a:solidFill>
                  <a:srgbClr val="C00000"/>
                </a:solidFill>
              </a:rPr>
              <a:t>society</a:t>
            </a:r>
            <a:r>
              <a:rPr lang="pt-PT" sz="2800" dirty="0">
                <a:solidFill>
                  <a:srgbClr val="C00000"/>
                </a:solidFill>
              </a:rPr>
              <a:t>.”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B0DB4-4235-4528-A12D-BC54B9B25235}" type="slidenum">
              <a:rPr lang="pt-PT" smtClean="0"/>
              <a:t>7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9731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08520" y="116632"/>
            <a:ext cx="7488832" cy="1224136"/>
          </a:xfrm>
        </p:spPr>
        <p:txBody>
          <a:bodyPr>
            <a:normAutofit/>
          </a:bodyPr>
          <a:lstStyle/>
          <a:p>
            <a:pPr algn="ctr"/>
            <a:r>
              <a:rPr lang="pt-PT" dirty="0" smtClean="0"/>
              <a:t>2. Governança das Redes – Tendências Internacionais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08520" y="1556792"/>
            <a:ext cx="7992888" cy="5301208"/>
          </a:xfrm>
        </p:spPr>
        <p:txBody>
          <a:bodyPr>
            <a:normAutofit/>
          </a:bodyPr>
          <a:lstStyle/>
          <a:p>
            <a:endParaRPr lang="pt-PT" sz="2400" dirty="0" smtClean="0"/>
          </a:p>
          <a:p>
            <a:r>
              <a:rPr lang="pt-PT" sz="2800" dirty="0">
                <a:solidFill>
                  <a:schemeClr val="accent1"/>
                </a:solidFill>
              </a:rPr>
              <a:t>Que rede de instituições </a:t>
            </a:r>
            <a:r>
              <a:rPr lang="pt-PT" sz="2800" dirty="0" smtClean="0"/>
              <a:t>deve servir um </a:t>
            </a:r>
            <a:r>
              <a:rPr lang="pt-PT" sz="2800" dirty="0"/>
              <a:t>País </a:t>
            </a:r>
            <a:r>
              <a:rPr lang="pt-PT" sz="2800" dirty="0" smtClean="0"/>
              <a:t>para </a:t>
            </a:r>
            <a:r>
              <a:rPr lang="pt-PT" sz="2800" dirty="0"/>
              <a:t>que </a:t>
            </a:r>
            <a:r>
              <a:rPr lang="pt-PT" sz="2800" dirty="0" smtClean="0"/>
              <a:t>os fins da </a:t>
            </a:r>
            <a:r>
              <a:rPr lang="pt-PT" sz="2800" dirty="0"/>
              <a:t>educação superior </a:t>
            </a:r>
            <a:r>
              <a:rPr lang="pt-PT" sz="2800" dirty="0" smtClean="0"/>
              <a:t>sejam garantidos?</a:t>
            </a:r>
          </a:p>
          <a:p>
            <a:pPr marL="0" indent="0">
              <a:buNone/>
            </a:pPr>
            <a:endParaRPr lang="pt-PT" sz="2800" dirty="0" smtClean="0"/>
          </a:p>
          <a:p>
            <a:r>
              <a:rPr lang="pt-PT" sz="2800" dirty="0">
                <a:solidFill>
                  <a:schemeClr val="accent1"/>
                </a:solidFill>
              </a:rPr>
              <a:t>Que missões específicas </a:t>
            </a:r>
            <a:r>
              <a:rPr lang="pt-PT" sz="2800" dirty="0" smtClean="0"/>
              <a:t>devem assumir as instituições </a:t>
            </a:r>
            <a:r>
              <a:rPr lang="pt-PT" sz="2800" dirty="0"/>
              <a:t>de educação </a:t>
            </a:r>
            <a:r>
              <a:rPr lang="pt-PT" sz="2800" dirty="0" smtClean="0"/>
              <a:t>superior de uma tal rede?</a:t>
            </a:r>
          </a:p>
          <a:p>
            <a:endParaRPr lang="pt-PT" sz="2400" dirty="0"/>
          </a:p>
          <a:p>
            <a:endParaRPr lang="pt-PT" sz="2400" dirty="0"/>
          </a:p>
          <a:p>
            <a:endParaRPr lang="pt-PT" sz="24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9144000" cy="1124744"/>
          </a:xfrm>
          <a:prstGeom prst="rect">
            <a:avLst/>
          </a:prstGeom>
        </p:spPr>
        <p:txBody>
          <a:bodyPr vert="horz" lIns="0" tIns="45720" rIns="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all" spc="-6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PT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B0DB4-4235-4528-A12D-BC54B9B25235}" type="slidenum">
              <a:rPr lang="pt-PT" smtClean="0"/>
              <a:t>8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81628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7848872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pt-PT" dirty="0"/>
              <a:t>2. </a:t>
            </a:r>
            <a:r>
              <a:rPr lang="pt-PT" sz="4000" dirty="0"/>
              <a:t>Governança das Redes – Tendências Internacionais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56792"/>
            <a:ext cx="8244408" cy="547260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PT" sz="2400" dirty="0" smtClean="0"/>
              <a:t>  </a:t>
            </a:r>
            <a:r>
              <a:rPr lang="pt-PT" sz="3000" dirty="0" smtClean="0"/>
              <a:t>Contextos a considerar</a:t>
            </a:r>
          </a:p>
          <a:p>
            <a:r>
              <a:rPr lang="pt-PT" sz="2800" dirty="0" smtClean="0">
                <a:solidFill>
                  <a:schemeClr val="accent1"/>
                </a:solidFill>
              </a:rPr>
              <a:t>E</a:t>
            </a:r>
            <a:r>
              <a:rPr lang="pt-PT" sz="2800" dirty="0" smtClean="0"/>
              <a:t>ducação </a:t>
            </a:r>
            <a:r>
              <a:rPr lang="pt-PT" sz="2800" dirty="0"/>
              <a:t>de nível </a:t>
            </a:r>
            <a:r>
              <a:rPr lang="pt-PT" sz="2800" dirty="0">
                <a:solidFill>
                  <a:schemeClr val="accent1"/>
                </a:solidFill>
              </a:rPr>
              <a:t>secundário</a:t>
            </a:r>
            <a:r>
              <a:rPr lang="pt-PT" sz="2800" dirty="0"/>
              <a:t> </a:t>
            </a:r>
            <a:r>
              <a:rPr lang="pt-PT" sz="2800" dirty="0" smtClean="0"/>
              <a:t>“obrigatória”</a:t>
            </a:r>
          </a:p>
          <a:p>
            <a:endParaRPr lang="pt-PT" sz="2800" dirty="0"/>
          </a:p>
          <a:p>
            <a:r>
              <a:rPr lang="pt-PT" sz="2800" dirty="0" smtClean="0"/>
              <a:t>Massificação da ES: </a:t>
            </a:r>
            <a:r>
              <a:rPr lang="pt-PT" sz="2800" dirty="0" smtClean="0">
                <a:solidFill>
                  <a:schemeClr val="accent1"/>
                </a:solidFill>
              </a:rPr>
              <a:t>abertura a </a:t>
            </a:r>
            <a:r>
              <a:rPr lang="pt-PT" sz="2800" dirty="0">
                <a:solidFill>
                  <a:schemeClr val="accent1"/>
                </a:solidFill>
              </a:rPr>
              <a:t>todos </a:t>
            </a:r>
            <a:r>
              <a:rPr lang="pt-PT" sz="2800" dirty="0"/>
              <a:t>os que </a:t>
            </a:r>
            <a:r>
              <a:rPr lang="pt-PT" sz="2800" dirty="0" smtClean="0"/>
              <a:t>satisfaçam as condições de acesso</a:t>
            </a:r>
          </a:p>
          <a:p>
            <a:r>
              <a:rPr lang="pt-PT" sz="2800" dirty="0" smtClean="0">
                <a:solidFill>
                  <a:schemeClr val="accent1"/>
                </a:solidFill>
              </a:rPr>
              <a:t>Diversificação </a:t>
            </a:r>
            <a:r>
              <a:rPr lang="pt-PT" sz="2800" dirty="0">
                <a:solidFill>
                  <a:schemeClr val="accent1"/>
                </a:solidFill>
              </a:rPr>
              <a:t>e diferenciação </a:t>
            </a:r>
            <a:r>
              <a:rPr lang="pt-PT" sz="2800" dirty="0" smtClean="0"/>
              <a:t>das ofertas</a:t>
            </a:r>
            <a:endParaRPr lang="pt-PT" sz="2400" dirty="0"/>
          </a:p>
          <a:p>
            <a:endParaRPr lang="pt-PT" sz="2400" dirty="0" smtClean="0"/>
          </a:p>
          <a:p>
            <a:r>
              <a:rPr lang="pt-PT" sz="2400" dirty="0" smtClean="0"/>
              <a:t>Educação superior com assumida </a:t>
            </a:r>
            <a:r>
              <a:rPr lang="pt-PT" sz="2400" dirty="0" smtClean="0">
                <a:solidFill>
                  <a:schemeClr val="accent1"/>
                </a:solidFill>
              </a:rPr>
              <a:t>diferenciação</a:t>
            </a:r>
            <a:r>
              <a:rPr lang="pt-PT" sz="2400" dirty="0" smtClean="0"/>
              <a:t> de funções das instituições é associada ao </a:t>
            </a:r>
            <a:r>
              <a:rPr lang="pt-PT" sz="2400" dirty="0" smtClean="0">
                <a:solidFill>
                  <a:schemeClr val="accent1"/>
                </a:solidFill>
              </a:rPr>
              <a:t>desenvolvimento económico </a:t>
            </a:r>
            <a:r>
              <a:rPr lang="pt-PT" sz="2400" dirty="0" smtClean="0"/>
              <a:t>de </a:t>
            </a:r>
            <a:r>
              <a:rPr lang="pt-PT" sz="2400" dirty="0"/>
              <a:t>vários países </a:t>
            </a:r>
            <a:r>
              <a:rPr lang="pt-PT" sz="2400" dirty="0" smtClean="0"/>
              <a:t>(OCDE, 2006-2009) </a:t>
            </a:r>
            <a:endParaRPr lang="pt-PT" sz="2400" dirty="0">
              <a:solidFill>
                <a:schemeClr val="accent1"/>
              </a:solidFill>
            </a:endParaRPr>
          </a:p>
          <a:p>
            <a:pPr marL="0" indent="0" algn="just">
              <a:buNone/>
            </a:pPr>
            <a:endParaRPr lang="pt-PT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B0DB4-4235-4528-A12D-BC54B9B25235}" type="slidenum">
              <a:rPr lang="pt-PT" smtClean="0"/>
              <a:t>9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11616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TS103418065</Template>
  <TotalTime>1038</TotalTime>
  <Words>1646</Words>
  <Application>Microsoft Office PowerPoint</Application>
  <PresentationFormat>On-screen Show (4:3)</PresentationFormat>
  <Paragraphs>248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Facet</vt:lpstr>
      <vt:lpstr>Governança da Educação Superior na Europa</vt:lpstr>
      <vt:lpstr>Sumário</vt:lpstr>
      <vt:lpstr>Governança e Fins da Educação Superior</vt:lpstr>
      <vt:lpstr>Governança e Fins da Educação Superior</vt:lpstr>
      <vt:lpstr>Governança e Fins da Educação Superior</vt:lpstr>
      <vt:lpstr>Governança e Fins da Educação Superior</vt:lpstr>
      <vt:lpstr>Governança e Fins da Educação Superior</vt:lpstr>
      <vt:lpstr>2. Governança das Redes – Tendências Internacionais</vt:lpstr>
      <vt:lpstr>2. Governança das Redes – Tendências Internacionais</vt:lpstr>
      <vt:lpstr>2. Governança das Redes – Tendências Internacionais</vt:lpstr>
      <vt:lpstr>2. Governança das Redes – Tendências Internacionais</vt:lpstr>
      <vt:lpstr>2. Governança das Redes – Tendências Internacionais</vt:lpstr>
      <vt:lpstr>2. Governança das Redes – Tendências Internacionais</vt:lpstr>
      <vt:lpstr>2. Governança das Redes – Tendências Internacionais</vt:lpstr>
      <vt:lpstr>2. Governança das Redes – Tendências Internacionais</vt:lpstr>
      <vt:lpstr>2. Governança das Redes – Tendências Internacionais</vt:lpstr>
      <vt:lpstr>3. Governança da Rede de ES em Portugal</vt:lpstr>
      <vt:lpstr>4. Governança institucional</vt:lpstr>
      <vt:lpstr>4. Governança institucional</vt:lpstr>
      <vt:lpstr>4. Governança institucional</vt:lpstr>
      <vt:lpstr>4. Governança institucional</vt:lpstr>
      <vt:lpstr>4. Governança institucional</vt:lpstr>
      <vt:lpstr>4. Governança institucional</vt:lpstr>
      <vt:lpstr>4. Governança institucional</vt:lpstr>
      <vt:lpstr>5. Os próximos anos</vt:lpstr>
      <vt:lpstr>5. Os próximos anos</vt:lpstr>
      <vt:lpstr>agradecimentos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Governança da Educação Superior</dc:title>
  <dc:creator>user</dc:creator>
  <cp:lastModifiedBy>user</cp:lastModifiedBy>
  <cp:revision>67</cp:revision>
  <dcterms:created xsi:type="dcterms:W3CDTF">2013-11-11T07:52:20Z</dcterms:created>
  <dcterms:modified xsi:type="dcterms:W3CDTF">2014-12-02T12:27:35Z</dcterms:modified>
</cp:coreProperties>
</file>