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D82A5-AD57-41B7-9BB2-3137EBB128D6}" type="datetimeFigureOut">
              <a:rPr lang="en-US" smtClean="0"/>
              <a:t>11/25/2014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687173A-F433-4866-AD50-E85524A0C44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D82A5-AD57-41B7-9BB2-3137EBB128D6}" type="datetimeFigureOut">
              <a:rPr lang="en-US" smtClean="0"/>
              <a:t>11/25/2014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7173A-F433-4866-AD50-E85524A0C447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3687173A-F433-4866-AD50-E85524A0C44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D82A5-AD57-41B7-9BB2-3137EBB128D6}" type="datetimeFigureOut">
              <a:rPr lang="en-US" smtClean="0"/>
              <a:t>11/25/2014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D82A5-AD57-41B7-9BB2-3137EBB128D6}" type="datetimeFigureOut">
              <a:rPr lang="en-US" smtClean="0"/>
              <a:t>11/25/2014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3687173A-F433-4866-AD50-E85524A0C44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D82A5-AD57-41B7-9BB2-3137EBB128D6}" type="datetimeFigureOut">
              <a:rPr lang="en-US" smtClean="0"/>
              <a:t>11/25/2014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687173A-F433-4866-AD50-E85524A0C44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D2AD82A5-AD57-41B7-9BB2-3137EBB128D6}" type="datetimeFigureOut">
              <a:rPr lang="en-US" smtClean="0"/>
              <a:t>11/25/2014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7173A-F433-4866-AD50-E85524A0C44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D82A5-AD57-41B7-9BB2-3137EBB128D6}" type="datetimeFigureOut">
              <a:rPr lang="en-US" smtClean="0"/>
              <a:t>11/25/2014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3687173A-F433-4866-AD50-E85524A0C44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D82A5-AD57-41B7-9BB2-3137EBB128D6}" type="datetimeFigureOut">
              <a:rPr lang="en-US" smtClean="0"/>
              <a:t>11/25/2014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3687173A-F433-4866-AD50-E85524A0C44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D82A5-AD57-41B7-9BB2-3137EBB128D6}" type="datetimeFigureOut">
              <a:rPr lang="en-US" smtClean="0"/>
              <a:t>11/25/2014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687173A-F433-4866-AD50-E85524A0C44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687173A-F433-4866-AD50-E85524A0C44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D82A5-AD57-41B7-9BB2-3137EBB128D6}" type="datetimeFigureOut">
              <a:rPr lang="en-US" smtClean="0"/>
              <a:t>11/25/2014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3687173A-F433-4866-AD50-E85524A0C44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D2AD82A5-AD57-41B7-9BB2-3137EBB128D6}" type="datetimeFigureOut">
              <a:rPr lang="en-US" smtClean="0"/>
              <a:t>11/25/2014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D2AD82A5-AD57-41B7-9BB2-3137EBB128D6}" type="datetimeFigureOut">
              <a:rPr lang="en-US" smtClean="0"/>
              <a:t>11/25/2014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687173A-F433-4866-AD50-E85524A0C44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Dennis Gregory</a:t>
            </a:r>
          </a:p>
          <a:p>
            <a:r>
              <a:rPr lang="en-US" dirty="0" smtClean="0"/>
              <a:t>Old Dominion University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1905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History and Current Status of Shared Governance in the United States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4713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American Context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73752"/>
          </a:xfrm>
        </p:spPr>
        <p:txBody>
          <a:bodyPr/>
          <a:lstStyle/>
          <a:p>
            <a:r>
              <a:rPr lang="en-US" dirty="0" smtClean="0"/>
              <a:t>Large size of the Higher Education Sector </a:t>
            </a:r>
          </a:p>
          <a:p>
            <a:r>
              <a:rPr lang="en-US" dirty="0" smtClean="0"/>
              <a:t>Diversity of Institutions</a:t>
            </a:r>
          </a:p>
          <a:p>
            <a:pPr lvl="1"/>
            <a:r>
              <a:rPr lang="en-US" dirty="0"/>
              <a:t>Research Universities – Large size and offer terminal degrees</a:t>
            </a:r>
          </a:p>
          <a:p>
            <a:pPr lvl="1"/>
            <a:r>
              <a:rPr lang="en-US" dirty="0"/>
              <a:t>Teaching Universities – Offer undergraduate and masters degrees</a:t>
            </a:r>
          </a:p>
          <a:p>
            <a:pPr lvl="1"/>
            <a:r>
              <a:rPr lang="en-US" dirty="0"/>
              <a:t>Teaching colleges – Offer Baccalaureate degrees</a:t>
            </a:r>
          </a:p>
          <a:p>
            <a:pPr lvl="1"/>
            <a:r>
              <a:rPr lang="en-US" dirty="0"/>
              <a:t>Community Colleges – Offer 2-year, Associates degrees</a:t>
            </a:r>
          </a:p>
          <a:p>
            <a:pPr lvl="1"/>
            <a:r>
              <a:rPr lang="en-US" dirty="0"/>
              <a:t>Trade </a:t>
            </a:r>
            <a:r>
              <a:rPr lang="en-US" dirty="0" smtClean="0"/>
              <a:t>Schools</a:t>
            </a:r>
          </a:p>
          <a:p>
            <a:r>
              <a:rPr lang="en-US" dirty="0" smtClean="0"/>
              <a:t>Public and private institutions</a:t>
            </a:r>
          </a:p>
          <a:p>
            <a:r>
              <a:rPr lang="en-US" dirty="0" smtClean="0"/>
              <a:t>Growth of the for profit/proprietary </a:t>
            </a:r>
            <a:r>
              <a:rPr lang="en-US" dirty="0" smtClean="0"/>
              <a:t>institutions</a:t>
            </a:r>
            <a:endParaRPr lang="en-US" dirty="0"/>
          </a:p>
          <a:p>
            <a:r>
              <a:rPr lang="en-US" dirty="0" smtClean="0"/>
              <a:t>Growth of distance education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19486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of the Higher Education Sector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73752"/>
          </a:xfrm>
        </p:spPr>
        <p:txBody>
          <a:bodyPr>
            <a:normAutofit/>
          </a:bodyPr>
          <a:lstStyle/>
          <a:p>
            <a:r>
              <a:rPr lang="en-US" dirty="0" smtClean="0"/>
              <a:t>Traditionally and Constitutionally control of education is by states – 50 different systems</a:t>
            </a:r>
          </a:p>
          <a:p>
            <a:pPr lvl="1"/>
            <a:r>
              <a:rPr lang="en-US" dirty="0" smtClean="0"/>
              <a:t>Centralized powerful state boards</a:t>
            </a:r>
          </a:p>
          <a:p>
            <a:pPr lvl="1"/>
            <a:r>
              <a:rPr lang="en-US" dirty="0" smtClean="0"/>
              <a:t>Advisory boards and individual boards of trustees</a:t>
            </a:r>
          </a:p>
          <a:p>
            <a:r>
              <a:rPr lang="en-US" dirty="0" smtClean="0"/>
              <a:t>Growing role of federal government beginning after WWII</a:t>
            </a:r>
          </a:p>
          <a:p>
            <a:pPr lvl="1"/>
            <a:r>
              <a:rPr lang="en-US" dirty="0"/>
              <a:t>Federal financial aid</a:t>
            </a:r>
          </a:p>
          <a:p>
            <a:pPr lvl="1"/>
            <a:r>
              <a:rPr lang="en-US" dirty="0"/>
              <a:t>Federal research funding</a:t>
            </a:r>
          </a:p>
          <a:p>
            <a:pPr lvl="1"/>
            <a:r>
              <a:rPr lang="en-US" dirty="0"/>
              <a:t>Growing efforts at civil rights and consumer protection </a:t>
            </a:r>
            <a:r>
              <a:rPr lang="en-US" dirty="0" smtClean="0"/>
              <a:t>legislation</a:t>
            </a:r>
          </a:p>
          <a:p>
            <a:r>
              <a:rPr lang="en-US" dirty="0" smtClean="0"/>
              <a:t>Strength of private institution sector</a:t>
            </a:r>
          </a:p>
        </p:txBody>
      </p:sp>
    </p:spTree>
    <p:extLst>
      <p:ext uri="{BB962C8B-B14F-4D97-AF65-F5344CB8AC3E}">
        <p14:creationId xmlns:p14="http://schemas.microsoft.com/office/powerpoint/2010/main" val="3614811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Role and make up of the Presidency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7375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Traditional path to the presidency was from the faculty and then up through academic governance</a:t>
            </a:r>
          </a:p>
          <a:p>
            <a:r>
              <a:rPr lang="en-US" dirty="0" smtClean="0"/>
              <a:t>Pathway has changed due to evolving duties</a:t>
            </a:r>
          </a:p>
          <a:p>
            <a:pPr lvl="1"/>
            <a:r>
              <a:rPr lang="en-US" dirty="0"/>
              <a:t>Politicians</a:t>
            </a:r>
          </a:p>
          <a:p>
            <a:pPr lvl="1"/>
            <a:r>
              <a:rPr lang="en-US" dirty="0"/>
              <a:t>Military leaders</a:t>
            </a:r>
          </a:p>
          <a:p>
            <a:pPr lvl="1"/>
            <a:r>
              <a:rPr lang="en-US" dirty="0"/>
              <a:t>Attorneys</a:t>
            </a:r>
          </a:p>
          <a:p>
            <a:pPr lvl="1"/>
            <a:r>
              <a:rPr lang="en-US" dirty="0"/>
              <a:t>Business </a:t>
            </a:r>
            <a:r>
              <a:rPr lang="en-US" dirty="0" smtClean="0"/>
              <a:t>leaders</a:t>
            </a:r>
          </a:p>
          <a:p>
            <a:r>
              <a:rPr lang="en-US" dirty="0" smtClean="0"/>
              <a:t>Tasks of the president have changed</a:t>
            </a:r>
            <a:endParaRPr lang="en-US" dirty="0"/>
          </a:p>
          <a:p>
            <a:pPr lvl="1"/>
            <a:r>
              <a:rPr lang="en-US" dirty="0" smtClean="0"/>
              <a:t>Primarily fundraising with private donors, corporations and government</a:t>
            </a:r>
          </a:p>
          <a:p>
            <a:pPr lvl="1"/>
            <a:r>
              <a:rPr lang="en-US" dirty="0" smtClean="0"/>
              <a:t>Long term planning and compliance with federal laws</a:t>
            </a:r>
          </a:p>
          <a:p>
            <a:pPr lvl="1"/>
            <a:r>
              <a:rPr lang="en-US" dirty="0" smtClean="0"/>
              <a:t>Reduction in traditional academic management role</a:t>
            </a:r>
          </a:p>
        </p:txBody>
      </p:sp>
    </p:spTree>
    <p:extLst>
      <p:ext uri="{BB962C8B-B14F-4D97-AF65-F5344CB8AC3E}">
        <p14:creationId xmlns:p14="http://schemas.microsoft.com/office/powerpoint/2010/main" val="25974535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 of the Faculty and Shared Governance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9755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Varies widely by institutional type and management structure</a:t>
            </a:r>
          </a:p>
          <a:p>
            <a:r>
              <a:rPr lang="en-US" dirty="0" smtClean="0"/>
              <a:t>Huge growth in adjunct/part-time faculty and reduction in tenure track faculty</a:t>
            </a:r>
          </a:p>
          <a:p>
            <a:r>
              <a:rPr lang="en-US" dirty="0" smtClean="0"/>
              <a:t>Began with local boards and weak presidents from 1636 to mid 19</a:t>
            </a:r>
            <a:r>
              <a:rPr lang="en-US" baseline="30000" dirty="0" smtClean="0"/>
              <a:t>th</a:t>
            </a:r>
            <a:r>
              <a:rPr lang="en-US" dirty="0" smtClean="0"/>
              <a:t> century</a:t>
            </a:r>
          </a:p>
          <a:p>
            <a:r>
              <a:rPr lang="en-US" dirty="0" smtClean="0"/>
              <a:t>German research university model and movement to development of universities from 19</a:t>
            </a:r>
            <a:r>
              <a:rPr lang="en-US" baseline="30000" dirty="0" smtClean="0"/>
              <a:t>th</a:t>
            </a:r>
            <a:r>
              <a:rPr lang="en-US" dirty="0" smtClean="0"/>
              <a:t> century – strong presidents</a:t>
            </a:r>
          </a:p>
          <a:p>
            <a:r>
              <a:rPr lang="en-US" dirty="0" smtClean="0"/>
              <a:t>Development of shared governance 20</a:t>
            </a:r>
            <a:r>
              <a:rPr lang="en-US" baseline="30000" dirty="0" smtClean="0"/>
              <a:t>th</a:t>
            </a:r>
            <a:r>
              <a:rPr lang="en-US" dirty="0" smtClean="0"/>
              <a:t> century to mid 1980s</a:t>
            </a:r>
          </a:p>
          <a:p>
            <a:r>
              <a:rPr lang="en-US" dirty="0" smtClean="0"/>
              <a:t>Stronger presidents and weaker faculty due to changes in focus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530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 of the Faculty in </a:t>
            </a:r>
            <a:r>
              <a:rPr lang="en-US" dirty="0"/>
              <a:t>S</a:t>
            </a:r>
            <a:r>
              <a:rPr lang="en-US" dirty="0" smtClean="0"/>
              <a:t>hared Governance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73752"/>
          </a:xfrm>
        </p:spPr>
        <p:txBody>
          <a:bodyPr/>
          <a:lstStyle/>
          <a:p>
            <a:r>
              <a:rPr lang="en-US" dirty="0" smtClean="0"/>
              <a:t>Small private and even larger privates more shared governance</a:t>
            </a:r>
          </a:p>
          <a:p>
            <a:r>
              <a:rPr lang="en-US" dirty="0" smtClean="0"/>
              <a:t>No shared governance in the for-profit sector or community colleges</a:t>
            </a:r>
          </a:p>
          <a:p>
            <a:r>
              <a:rPr lang="en-US" dirty="0" smtClean="0"/>
              <a:t>Large research universities shared governance regarding: </a:t>
            </a:r>
          </a:p>
          <a:p>
            <a:pPr lvl="1"/>
            <a:r>
              <a:rPr lang="en-US" dirty="0" smtClean="0"/>
              <a:t>Curriculum</a:t>
            </a:r>
          </a:p>
          <a:p>
            <a:pPr lvl="1"/>
            <a:r>
              <a:rPr lang="en-US" dirty="0" smtClean="0"/>
              <a:t>Faculty hiring</a:t>
            </a:r>
          </a:p>
          <a:p>
            <a:pPr lvl="1"/>
            <a:r>
              <a:rPr lang="en-US" dirty="0" smtClean="0"/>
              <a:t>Tenure and promotion decisions</a:t>
            </a:r>
          </a:p>
          <a:p>
            <a:pPr lvl="1"/>
            <a:r>
              <a:rPr lang="en-US" dirty="0" smtClean="0"/>
              <a:t>Graduate admissions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95711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Development of the </a:t>
            </a:r>
            <a:r>
              <a:rPr lang="en-US" dirty="0"/>
              <a:t>M</a:t>
            </a:r>
            <a:r>
              <a:rPr lang="en-US" dirty="0" smtClean="0"/>
              <a:t>anagerial Culture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73752"/>
          </a:xfrm>
        </p:spPr>
        <p:txBody>
          <a:bodyPr>
            <a:normAutofit/>
          </a:bodyPr>
          <a:lstStyle/>
          <a:p>
            <a:r>
              <a:rPr lang="en-US" sz="3000" dirty="0" smtClean="0"/>
              <a:t>Huge influx of federal monies in 1960s </a:t>
            </a:r>
            <a:r>
              <a:rPr lang="en-US" sz="3000" dirty="0"/>
              <a:t>a</a:t>
            </a:r>
            <a:r>
              <a:rPr lang="en-US" sz="3000" dirty="0" smtClean="0"/>
              <a:t>nd now reductions in both state and federal money</a:t>
            </a:r>
          </a:p>
          <a:p>
            <a:r>
              <a:rPr lang="en-US" sz="3000" dirty="0" smtClean="0"/>
              <a:t>Growth in student numbers</a:t>
            </a:r>
          </a:p>
          <a:p>
            <a:r>
              <a:rPr lang="en-US" sz="3000" dirty="0" smtClean="0"/>
              <a:t>Development of the community college and the for-profit sector</a:t>
            </a:r>
          </a:p>
          <a:p>
            <a:r>
              <a:rPr lang="en-US" sz="3000" dirty="0" smtClean="0"/>
              <a:t>Competition due to growing numbers of institutions</a:t>
            </a:r>
          </a:p>
          <a:p>
            <a:r>
              <a:rPr lang="en-US" sz="3000" dirty="0" smtClean="0"/>
              <a:t>Tenured faculty focus on research at universities</a:t>
            </a:r>
          </a:p>
        </p:txBody>
      </p:sp>
    </p:spTree>
    <p:extLst>
      <p:ext uri="{BB962C8B-B14F-4D97-AF65-F5344CB8AC3E}">
        <p14:creationId xmlns:p14="http://schemas.microsoft.com/office/powerpoint/2010/main" val="7122626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Development of the Managerial Culture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Growth of </a:t>
            </a:r>
            <a:r>
              <a:rPr lang="en-US" smtClean="0"/>
              <a:t>distance education</a:t>
            </a:r>
          </a:p>
          <a:p>
            <a:r>
              <a:rPr lang="en-US" dirty="0" smtClean="0"/>
              <a:t>College </a:t>
            </a:r>
            <a:r>
              <a:rPr lang="en-US" dirty="0"/>
              <a:t>athletics</a:t>
            </a:r>
          </a:p>
          <a:p>
            <a:r>
              <a:rPr lang="en-US" dirty="0"/>
              <a:t>Need for creation of a “Brand” and managing university image</a:t>
            </a:r>
          </a:p>
          <a:p>
            <a:r>
              <a:rPr lang="en-US" dirty="0"/>
              <a:t>Need to manage growing federal </a:t>
            </a:r>
            <a:r>
              <a:rPr lang="en-US" dirty="0" smtClean="0"/>
              <a:t>laws</a:t>
            </a:r>
          </a:p>
          <a:p>
            <a:r>
              <a:rPr lang="en-US" dirty="0" smtClean="0"/>
              <a:t>Desire by the US Department of Education to control higher education</a:t>
            </a:r>
          </a:p>
          <a:p>
            <a:r>
              <a:rPr lang="en-US" dirty="0" smtClean="0"/>
              <a:t>Focus on Institutional accreditation as primary focus with academic programs being decreasingly important in accreditation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7775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40</TotalTime>
  <Words>418</Words>
  <Application>Microsoft Office PowerPoint</Application>
  <PresentationFormat>On-screen Show (4:3)</PresentationFormat>
  <Paragraphs>62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Civic</vt:lpstr>
      <vt:lpstr>History and Current Status of Shared Governance in the United States</vt:lpstr>
      <vt:lpstr>The American Context</vt:lpstr>
      <vt:lpstr>Control of the Higher Education Sector</vt:lpstr>
      <vt:lpstr>The Role and make up of the Presidency</vt:lpstr>
      <vt:lpstr>Role of the Faculty and Shared Governance</vt:lpstr>
      <vt:lpstr>Role of the Faculty in Shared Governance</vt:lpstr>
      <vt:lpstr>Development of the Managerial Culture</vt:lpstr>
      <vt:lpstr>Development of the Managerial Culture</vt:lpstr>
    </vt:vector>
  </TitlesOfParts>
  <Company>Old Dominion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History and Current Status of Shared Governance in the United States</dc:title>
  <dc:creator>Dennis Gregory</dc:creator>
  <cp:lastModifiedBy>Dennis Gregory</cp:lastModifiedBy>
  <cp:revision>5</cp:revision>
  <dcterms:created xsi:type="dcterms:W3CDTF">2014-11-25T10:59:58Z</dcterms:created>
  <dcterms:modified xsi:type="dcterms:W3CDTF">2014-11-25T11:49:42Z</dcterms:modified>
</cp:coreProperties>
</file>