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5"/>
  </p:notesMasterIdLst>
  <p:handoutMasterIdLst>
    <p:handoutMasterId r:id="rId16"/>
  </p:handoutMasterIdLst>
  <p:sldIdLst>
    <p:sldId id="437" r:id="rId3"/>
    <p:sldId id="438" r:id="rId4"/>
    <p:sldId id="516" r:id="rId5"/>
    <p:sldId id="500" r:id="rId6"/>
    <p:sldId id="519" r:id="rId7"/>
    <p:sldId id="511" r:id="rId8"/>
    <p:sldId id="509" r:id="rId9"/>
    <p:sldId id="510" r:id="rId10"/>
    <p:sldId id="512" r:id="rId11"/>
    <p:sldId id="513" r:id="rId12"/>
    <p:sldId id="514" r:id="rId13"/>
    <p:sldId id="515" r:id="rId14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5pPr>
    <a:lvl6pPr marL="2286000" algn="l" defTabSz="457200" rtl="0" eaLnBrk="1" latinLnBrk="0" hangingPunct="1"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6pPr>
    <a:lvl7pPr marL="2743200" algn="l" defTabSz="457200" rtl="0" eaLnBrk="1" latinLnBrk="0" hangingPunct="1"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7pPr>
    <a:lvl8pPr marL="3200400" algn="l" defTabSz="457200" rtl="0" eaLnBrk="1" latinLnBrk="0" hangingPunct="1"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8pPr>
    <a:lvl9pPr marL="3657600" algn="l" defTabSz="457200" rtl="0" eaLnBrk="1" latinLnBrk="0" hangingPunct="1">
      <a:defRPr u="sng" kern="1200">
        <a:solidFill>
          <a:schemeClr val="tx1"/>
        </a:solidFill>
        <a:latin typeface="Georgia" charset="0"/>
        <a:ea typeface="ＭＳ Ｐゴシック" pitchFamily="34" charset="-128"/>
        <a:cs typeface="ＭＳ Ｐゴシック" pitchFamily="34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4682"/>
    <a:srgbClr val="960000"/>
    <a:srgbClr val="820000"/>
    <a:srgbClr val="001E82"/>
    <a:srgbClr val="000096"/>
    <a:srgbClr val="3C4664"/>
    <a:srgbClr val="001E64"/>
    <a:srgbClr val="3C46C8"/>
    <a:srgbClr val="8DAF0F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838" autoAdjust="0"/>
    <p:restoredTop sz="95901" autoAdjust="0"/>
  </p:normalViewPr>
  <p:slideViewPr>
    <p:cSldViewPr>
      <p:cViewPr varScale="1">
        <p:scale>
          <a:sx n="58" d="100"/>
          <a:sy n="58" d="100"/>
        </p:scale>
        <p:origin x="-19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-139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7FF9A4-2272-4B5A-9A9D-1C0CD473EBC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B2BE05A-0A40-4D73-95E8-BCBF890B2E0E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>
              <a:latin typeface="Trebuchet MS"/>
              <a:cs typeface="Trebuchet MS"/>
            </a:rPr>
            <a:t>ENSINO</a:t>
          </a:r>
          <a:endParaRPr lang="pt-PT" sz="1800" b="1" dirty="0">
            <a:latin typeface="Trebuchet MS"/>
            <a:cs typeface="Trebuchet MS"/>
          </a:endParaRPr>
        </a:p>
      </dgm:t>
    </dgm:pt>
    <dgm:pt modelId="{15D11BCF-FEBE-4AC2-B186-8511C92EABC0}" type="parTrans" cxnId="{2762F362-62A8-4FEF-BFF4-702D9F1B21B3}">
      <dgm:prSet/>
      <dgm:spPr/>
      <dgm:t>
        <a:bodyPr/>
        <a:lstStyle/>
        <a:p>
          <a:endParaRPr lang="pt-PT" dirty="0"/>
        </a:p>
      </dgm:t>
    </dgm:pt>
    <dgm:pt modelId="{AAF83EF0-803C-4A37-BFDF-182C2FBA372F}" type="sibTrans" cxnId="{2762F362-62A8-4FEF-BFF4-702D9F1B21B3}">
      <dgm:prSet/>
      <dgm:spPr/>
      <dgm:t>
        <a:bodyPr/>
        <a:lstStyle/>
        <a:p>
          <a:endParaRPr lang="pt-PT" dirty="0"/>
        </a:p>
      </dgm:t>
    </dgm:pt>
    <dgm:pt modelId="{96BDB8C2-8451-43E4-B085-67FC28CF1F80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>
              <a:latin typeface="Trebuchet MS"/>
              <a:cs typeface="Trebuchet MS"/>
            </a:rPr>
            <a:t>INVESTIGAÇÃO</a:t>
          </a:r>
          <a:endParaRPr lang="pt-PT" sz="1800" b="1" dirty="0">
            <a:latin typeface="Trebuchet MS"/>
            <a:cs typeface="Trebuchet MS"/>
          </a:endParaRPr>
        </a:p>
      </dgm:t>
    </dgm:pt>
    <dgm:pt modelId="{B745AEEA-E300-450A-B52A-227D9D0A8399}" type="parTrans" cxnId="{606F9433-B5CA-4A9F-AF9F-766BF473653C}">
      <dgm:prSet/>
      <dgm:spPr/>
      <dgm:t>
        <a:bodyPr/>
        <a:lstStyle/>
        <a:p>
          <a:endParaRPr lang="pt-PT" dirty="0"/>
        </a:p>
      </dgm:t>
    </dgm:pt>
    <dgm:pt modelId="{6A848CFB-5588-4D0D-86E4-CC9D064FD3A9}" type="sibTrans" cxnId="{606F9433-B5CA-4A9F-AF9F-766BF473653C}">
      <dgm:prSet/>
      <dgm:spPr/>
      <dgm:t>
        <a:bodyPr/>
        <a:lstStyle/>
        <a:p>
          <a:endParaRPr lang="pt-PT" dirty="0"/>
        </a:p>
      </dgm:t>
    </dgm:pt>
    <dgm:pt modelId="{0B6CDC7C-E5B6-40BD-A815-22ABBB4F652C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>
              <a:latin typeface="Trebuchet MS"/>
              <a:cs typeface="Trebuchet MS"/>
            </a:rPr>
            <a:t>TERCEIRA MISSÃO</a:t>
          </a:r>
          <a:endParaRPr lang="pt-PT" sz="1800" b="1" dirty="0">
            <a:latin typeface="Trebuchet MS"/>
            <a:cs typeface="Trebuchet MS"/>
          </a:endParaRPr>
        </a:p>
      </dgm:t>
    </dgm:pt>
    <dgm:pt modelId="{F6CF3811-C1E8-4F4C-A1D3-0B92E8CE08C0}" type="parTrans" cxnId="{F4BDE6B2-44E2-4313-AA95-489DFC2BEA1E}">
      <dgm:prSet/>
      <dgm:spPr/>
      <dgm:t>
        <a:bodyPr/>
        <a:lstStyle/>
        <a:p>
          <a:endParaRPr lang="pt-PT" dirty="0"/>
        </a:p>
      </dgm:t>
    </dgm:pt>
    <dgm:pt modelId="{1F193712-0CE2-4122-89B2-B7DD8B5E3DD3}" type="sibTrans" cxnId="{F4BDE6B2-44E2-4313-AA95-489DFC2BEA1E}">
      <dgm:prSet/>
      <dgm:spPr/>
      <dgm:t>
        <a:bodyPr/>
        <a:lstStyle/>
        <a:p>
          <a:endParaRPr lang="pt-PT" dirty="0"/>
        </a:p>
      </dgm:t>
    </dgm:pt>
    <dgm:pt modelId="{18A1CF44-DA49-49FD-A127-65031A3F8571}" type="pres">
      <dgm:prSet presAssocID="{CD7FF9A4-2272-4B5A-9A9D-1C0CD473EB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EAAA1B7-D04B-4551-ADB5-E8E61329FAED}" type="pres">
      <dgm:prSet presAssocID="{AB2BE05A-0A40-4D73-95E8-BCBF890B2E0E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B5B277C7-78FB-4EBC-8BB2-58A35FE77FAE}" type="pres">
      <dgm:prSet presAssocID="{AAF83EF0-803C-4A37-BFDF-182C2FBA372F}" presName="parSpace" presStyleCnt="0"/>
      <dgm:spPr/>
    </dgm:pt>
    <dgm:pt modelId="{B6C3BAFE-188A-45C8-8302-2D4D71787CEA}" type="pres">
      <dgm:prSet presAssocID="{96BDB8C2-8451-43E4-B085-67FC28CF1F80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AB2DD28-B8FD-43A6-BAA2-9603DE764D0B}" type="pres">
      <dgm:prSet presAssocID="{6A848CFB-5588-4D0D-86E4-CC9D064FD3A9}" presName="parSpace" presStyleCnt="0"/>
      <dgm:spPr/>
    </dgm:pt>
    <dgm:pt modelId="{0795A49E-9032-4D39-975A-DF8BF4C08D64}" type="pres">
      <dgm:prSet presAssocID="{0B6CDC7C-E5B6-40BD-A815-22ABBB4F652C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710137F-F16A-4441-A39B-317EC4CB547C}" type="presOf" srcId="{CD7FF9A4-2272-4B5A-9A9D-1C0CD473EBC4}" destId="{18A1CF44-DA49-49FD-A127-65031A3F8571}" srcOrd="0" destOrd="0" presId="urn:microsoft.com/office/officeart/2005/8/layout/hChevron3"/>
    <dgm:cxn modelId="{FE1EED85-4A02-4A0F-BCEF-E27FCFFED615}" type="presOf" srcId="{96BDB8C2-8451-43E4-B085-67FC28CF1F80}" destId="{B6C3BAFE-188A-45C8-8302-2D4D71787CEA}" srcOrd="0" destOrd="0" presId="urn:microsoft.com/office/officeart/2005/8/layout/hChevron3"/>
    <dgm:cxn modelId="{606F9433-B5CA-4A9F-AF9F-766BF473653C}" srcId="{CD7FF9A4-2272-4B5A-9A9D-1C0CD473EBC4}" destId="{96BDB8C2-8451-43E4-B085-67FC28CF1F80}" srcOrd="1" destOrd="0" parTransId="{B745AEEA-E300-450A-B52A-227D9D0A8399}" sibTransId="{6A848CFB-5588-4D0D-86E4-CC9D064FD3A9}"/>
    <dgm:cxn modelId="{3F3CF84A-56AA-4A46-8F7C-BB1E8643BCF4}" type="presOf" srcId="{0B6CDC7C-E5B6-40BD-A815-22ABBB4F652C}" destId="{0795A49E-9032-4D39-975A-DF8BF4C08D64}" srcOrd="0" destOrd="0" presId="urn:microsoft.com/office/officeart/2005/8/layout/hChevron3"/>
    <dgm:cxn modelId="{2762F362-62A8-4FEF-BFF4-702D9F1B21B3}" srcId="{CD7FF9A4-2272-4B5A-9A9D-1C0CD473EBC4}" destId="{AB2BE05A-0A40-4D73-95E8-BCBF890B2E0E}" srcOrd="0" destOrd="0" parTransId="{15D11BCF-FEBE-4AC2-B186-8511C92EABC0}" sibTransId="{AAF83EF0-803C-4A37-BFDF-182C2FBA372F}"/>
    <dgm:cxn modelId="{BA16681E-3EAF-4219-9ACF-392F8593CCED}" type="presOf" srcId="{AB2BE05A-0A40-4D73-95E8-BCBF890B2E0E}" destId="{7EAAA1B7-D04B-4551-ADB5-E8E61329FAED}" srcOrd="0" destOrd="0" presId="urn:microsoft.com/office/officeart/2005/8/layout/hChevron3"/>
    <dgm:cxn modelId="{F4BDE6B2-44E2-4313-AA95-489DFC2BEA1E}" srcId="{CD7FF9A4-2272-4B5A-9A9D-1C0CD473EBC4}" destId="{0B6CDC7C-E5B6-40BD-A815-22ABBB4F652C}" srcOrd="2" destOrd="0" parTransId="{F6CF3811-C1E8-4F4C-A1D3-0B92E8CE08C0}" sibTransId="{1F193712-0CE2-4122-89B2-B7DD8B5E3DD3}"/>
    <dgm:cxn modelId="{31E964DE-0F89-4575-8D31-9CEF16CDCD1E}" type="presParOf" srcId="{18A1CF44-DA49-49FD-A127-65031A3F8571}" destId="{7EAAA1B7-D04B-4551-ADB5-E8E61329FAED}" srcOrd="0" destOrd="0" presId="urn:microsoft.com/office/officeart/2005/8/layout/hChevron3"/>
    <dgm:cxn modelId="{D09CFB03-24C1-4BE8-84ED-E572EBF96482}" type="presParOf" srcId="{18A1CF44-DA49-49FD-A127-65031A3F8571}" destId="{B5B277C7-78FB-4EBC-8BB2-58A35FE77FAE}" srcOrd="1" destOrd="0" presId="urn:microsoft.com/office/officeart/2005/8/layout/hChevron3"/>
    <dgm:cxn modelId="{FA184F6A-17C4-4654-A399-2C4B73B8756F}" type="presParOf" srcId="{18A1CF44-DA49-49FD-A127-65031A3F8571}" destId="{B6C3BAFE-188A-45C8-8302-2D4D71787CEA}" srcOrd="2" destOrd="0" presId="urn:microsoft.com/office/officeart/2005/8/layout/hChevron3"/>
    <dgm:cxn modelId="{BAB3FE5C-E160-45DF-B40B-D1BA1F5B8566}" type="presParOf" srcId="{18A1CF44-DA49-49FD-A127-65031A3F8571}" destId="{4AB2DD28-B8FD-43A6-BAA2-9603DE764D0B}" srcOrd="3" destOrd="0" presId="urn:microsoft.com/office/officeart/2005/8/layout/hChevron3"/>
    <dgm:cxn modelId="{80C59964-3B49-4CFC-8FC7-76979CFFF134}" type="presParOf" srcId="{18A1CF44-DA49-49FD-A127-65031A3F8571}" destId="{0795A49E-9032-4D39-975A-DF8BF4C08D64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7FF9A4-2272-4B5A-9A9D-1C0CD473EBC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B2BE05A-0A40-4D73-95E8-BCBF890B2E0E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600" b="1" dirty="0" smtClean="0">
              <a:latin typeface="Trebuchet MS"/>
              <a:cs typeface="Trebuchet MS"/>
            </a:rPr>
            <a:t>PRÉ-UNIVERSIDADE</a:t>
          </a:r>
          <a:endParaRPr lang="pt-PT" sz="1600" b="1" dirty="0">
            <a:latin typeface="Trebuchet MS"/>
            <a:cs typeface="Trebuchet MS"/>
          </a:endParaRPr>
        </a:p>
      </dgm:t>
    </dgm:pt>
    <dgm:pt modelId="{15D11BCF-FEBE-4AC2-B186-8511C92EABC0}" type="parTrans" cxnId="{2762F362-62A8-4FEF-BFF4-702D9F1B21B3}">
      <dgm:prSet/>
      <dgm:spPr/>
      <dgm:t>
        <a:bodyPr/>
        <a:lstStyle/>
        <a:p>
          <a:endParaRPr lang="pt-PT"/>
        </a:p>
      </dgm:t>
    </dgm:pt>
    <dgm:pt modelId="{AAF83EF0-803C-4A37-BFDF-182C2FBA372F}" type="sibTrans" cxnId="{2762F362-62A8-4FEF-BFF4-702D9F1B21B3}">
      <dgm:prSet/>
      <dgm:spPr/>
      <dgm:t>
        <a:bodyPr/>
        <a:lstStyle/>
        <a:p>
          <a:endParaRPr lang="pt-PT"/>
        </a:p>
      </dgm:t>
    </dgm:pt>
    <dgm:pt modelId="{18A1CF44-DA49-49FD-A127-65031A3F8571}" type="pres">
      <dgm:prSet presAssocID="{CD7FF9A4-2272-4B5A-9A9D-1C0CD473EB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EAAA1B7-D04B-4551-ADB5-E8E61329FAED}" type="pres">
      <dgm:prSet presAssocID="{AB2BE05A-0A40-4D73-95E8-BCBF890B2E0E}" presName="parTxOnly" presStyleLbl="node1" presStyleIdx="0" presStyleCnt="1" custScaleY="119048" custLinFactY="-64891" custLinFactNeighborX="-4208" custLinFactNeighborY="-1000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6E06D3D-9316-4AE5-9970-4CC1D7C8FEFE}" type="presOf" srcId="{AB2BE05A-0A40-4D73-95E8-BCBF890B2E0E}" destId="{7EAAA1B7-D04B-4551-ADB5-E8E61329FAED}" srcOrd="0" destOrd="0" presId="urn:microsoft.com/office/officeart/2005/8/layout/hChevron3"/>
    <dgm:cxn modelId="{2762F362-62A8-4FEF-BFF4-702D9F1B21B3}" srcId="{CD7FF9A4-2272-4B5A-9A9D-1C0CD473EBC4}" destId="{AB2BE05A-0A40-4D73-95E8-BCBF890B2E0E}" srcOrd="0" destOrd="0" parTransId="{15D11BCF-FEBE-4AC2-B186-8511C92EABC0}" sibTransId="{AAF83EF0-803C-4A37-BFDF-182C2FBA372F}"/>
    <dgm:cxn modelId="{A7240861-8F01-4F7D-B00A-E4D9C21CEBEE}" type="presOf" srcId="{CD7FF9A4-2272-4B5A-9A9D-1C0CD473EBC4}" destId="{18A1CF44-DA49-49FD-A127-65031A3F8571}" srcOrd="0" destOrd="0" presId="urn:microsoft.com/office/officeart/2005/8/layout/hChevron3"/>
    <dgm:cxn modelId="{9C4C1FE1-63FE-43FB-A0CB-CEDE7FD2E789}" type="presParOf" srcId="{18A1CF44-DA49-49FD-A127-65031A3F8571}" destId="{7EAAA1B7-D04B-4551-ADB5-E8E61329FAED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7FF9A4-2272-4B5A-9A9D-1C0CD473EBC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B2BE05A-0A40-4D73-95E8-BCBF890B2E0E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/>
            <a:t>FINANCIAMENTO</a:t>
          </a:r>
          <a:endParaRPr lang="pt-PT" sz="1800" b="1" dirty="0"/>
        </a:p>
      </dgm:t>
    </dgm:pt>
    <dgm:pt modelId="{15D11BCF-FEBE-4AC2-B186-8511C92EABC0}" type="parTrans" cxnId="{2762F362-62A8-4FEF-BFF4-702D9F1B21B3}">
      <dgm:prSet/>
      <dgm:spPr/>
      <dgm:t>
        <a:bodyPr/>
        <a:lstStyle/>
        <a:p>
          <a:endParaRPr lang="pt-PT"/>
        </a:p>
      </dgm:t>
    </dgm:pt>
    <dgm:pt modelId="{AAF83EF0-803C-4A37-BFDF-182C2FBA372F}" type="sibTrans" cxnId="{2762F362-62A8-4FEF-BFF4-702D9F1B21B3}">
      <dgm:prSet/>
      <dgm:spPr/>
      <dgm:t>
        <a:bodyPr/>
        <a:lstStyle/>
        <a:p>
          <a:endParaRPr lang="pt-PT"/>
        </a:p>
      </dgm:t>
    </dgm:pt>
    <dgm:pt modelId="{18A1CF44-DA49-49FD-A127-65031A3F8571}" type="pres">
      <dgm:prSet presAssocID="{CD7FF9A4-2272-4B5A-9A9D-1C0CD473EB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EAAA1B7-D04B-4551-ADB5-E8E61329FAED}" type="pres">
      <dgm:prSet presAssocID="{AB2BE05A-0A40-4D73-95E8-BCBF890B2E0E}" presName="parTxOnly" presStyleLbl="node1" presStyleIdx="0" presStyleCnt="1" custScaleX="100001" custScaleY="119048" custLinFactNeighborX="-48" custLinFactNeighborY="-45731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2762F362-62A8-4FEF-BFF4-702D9F1B21B3}" srcId="{CD7FF9A4-2272-4B5A-9A9D-1C0CD473EBC4}" destId="{AB2BE05A-0A40-4D73-95E8-BCBF890B2E0E}" srcOrd="0" destOrd="0" parTransId="{15D11BCF-FEBE-4AC2-B186-8511C92EABC0}" sibTransId="{AAF83EF0-803C-4A37-BFDF-182C2FBA372F}"/>
    <dgm:cxn modelId="{BBBB4E54-3C75-4331-A127-1651B25469C4}" type="presOf" srcId="{AB2BE05A-0A40-4D73-95E8-BCBF890B2E0E}" destId="{7EAAA1B7-D04B-4551-ADB5-E8E61329FAED}" srcOrd="0" destOrd="0" presId="urn:microsoft.com/office/officeart/2005/8/layout/hChevron3"/>
    <dgm:cxn modelId="{E64EDD79-5C0C-47E5-98BB-6E82AF23D239}" type="presOf" srcId="{CD7FF9A4-2272-4B5A-9A9D-1C0CD473EBC4}" destId="{18A1CF44-DA49-49FD-A127-65031A3F8571}" srcOrd="0" destOrd="0" presId="urn:microsoft.com/office/officeart/2005/8/layout/hChevron3"/>
    <dgm:cxn modelId="{E0B5EC3B-BCA0-4ADD-8E70-FD2E139FAA88}" type="presParOf" srcId="{18A1CF44-DA49-49FD-A127-65031A3F8571}" destId="{7EAAA1B7-D04B-4551-ADB5-E8E61329FAED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7FF9A4-2272-4B5A-9A9D-1C0CD473EBC4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C5F0C9B2-10FA-4D65-A136-759466D893E5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>
              <a:latin typeface="Trebuchet MS"/>
              <a:cs typeface="Trebuchet MS"/>
            </a:rPr>
            <a:t>GERAÇÃO NEGÓCIOS</a:t>
          </a:r>
          <a:endParaRPr lang="pt-PT" sz="1800" b="1" dirty="0">
            <a:latin typeface="Trebuchet MS"/>
            <a:cs typeface="Trebuchet MS"/>
          </a:endParaRPr>
        </a:p>
      </dgm:t>
    </dgm:pt>
    <dgm:pt modelId="{2B466590-A26B-47C7-801F-749B2DF9424F}" type="parTrans" cxnId="{6F6D2E78-EA27-41B8-92A5-880510DE0567}">
      <dgm:prSet/>
      <dgm:spPr/>
      <dgm:t>
        <a:bodyPr/>
        <a:lstStyle/>
        <a:p>
          <a:endParaRPr lang="pt-PT" dirty="0"/>
        </a:p>
      </dgm:t>
    </dgm:pt>
    <dgm:pt modelId="{4D9B3FBC-284E-403F-B1A7-3EC03528BFE7}" type="sibTrans" cxnId="{6F6D2E78-EA27-41B8-92A5-880510DE0567}">
      <dgm:prSet/>
      <dgm:spPr/>
      <dgm:t>
        <a:bodyPr/>
        <a:lstStyle/>
        <a:p>
          <a:endParaRPr lang="pt-PT" dirty="0"/>
        </a:p>
      </dgm:t>
    </dgm:pt>
    <dgm:pt modelId="{6E3E0B44-E346-44EA-A960-46ABCC4B700B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>
              <a:latin typeface="Trebuchet MS"/>
              <a:cs typeface="Trebuchet MS"/>
            </a:rPr>
            <a:t>CAPACITAÇÃO</a:t>
          </a:r>
          <a:endParaRPr lang="pt-PT" sz="1800" b="1" dirty="0">
            <a:latin typeface="Trebuchet MS"/>
            <a:cs typeface="Trebuchet MS"/>
          </a:endParaRPr>
        </a:p>
      </dgm:t>
    </dgm:pt>
    <dgm:pt modelId="{A8A9E1D4-EF37-4948-BD1B-6A84B28CD3DF}" type="parTrans" cxnId="{26A9AA4D-74C4-4652-BC09-A19F9381058A}">
      <dgm:prSet/>
      <dgm:spPr/>
      <dgm:t>
        <a:bodyPr/>
        <a:lstStyle/>
        <a:p>
          <a:endParaRPr lang="pt-PT" dirty="0"/>
        </a:p>
      </dgm:t>
    </dgm:pt>
    <dgm:pt modelId="{B5D44947-A138-450D-90B8-4561CDFADD64}" type="sibTrans" cxnId="{26A9AA4D-74C4-4652-BC09-A19F9381058A}">
      <dgm:prSet/>
      <dgm:spPr/>
      <dgm:t>
        <a:bodyPr/>
        <a:lstStyle/>
        <a:p>
          <a:endParaRPr lang="pt-PT" dirty="0"/>
        </a:p>
      </dgm:t>
    </dgm:pt>
    <dgm:pt modelId="{21507434-3825-4946-9221-8F3A3F20F341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600" b="1" dirty="0" smtClean="0">
              <a:latin typeface="Trebuchet MS"/>
              <a:cs typeface="Trebuchet MS"/>
            </a:rPr>
            <a:t>DESENVOLV</a:t>
          </a:r>
        </a:p>
        <a:p>
          <a:pPr rtl="0"/>
          <a:r>
            <a:rPr lang="pt-PT" sz="1600" b="1" dirty="0" smtClean="0">
              <a:latin typeface="Trebuchet MS"/>
              <a:cs typeface="Trebuchet MS"/>
            </a:rPr>
            <a:t>REGIONAL</a:t>
          </a:r>
          <a:endParaRPr lang="pt-PT" sz="1600" b="1" dirty="0">
            <a:latin typeface="Trebuchet MS"/>
            <a:cs typeface="Trebuchet MS"/>
          </a:endParaRPr>
        </a:p>
      </dgm:t>
    </dgm:pt>
    <dgm:pt modelId="{87FC0E1B-0F35-48E1-9399-4CD1A0023D7B}" type="parTrans" cxnId="{F6B7FA3C-4A7E-4086-B668-8317FCD069A3}">
      <dgm:prSet/>
      <dgm:spPr/>
      <dgm:t>
        <a:bodyPr/>
        <a:lstStyle/>
        <a:p>
          <a:endParaRPr lang="pt-PT" dirty="0"/>
        </a:p>
      </dgm:t>
    </dgm:pt>
    <dgm:pt modelId="{0754A735-41A5-4793-A1D8-128EB9C01E3F}" type="sibTrans" cxnId="{F6B7FA3C-4A7E-4086-B668-8317FCD069A3}">
      <dgm:prSet/>
      <dgm:spPr/>
      <dgm:t>
        <a:bodyPr/>
        <a:lstStyle/>
        <a:p>
          <a:endParaRPr lang="pt-PT" dirty="0"/>
        </a:p>
      </dgm:t>
    </dgm:pt>
    <dgm:pt modelId="{210DC612-1E9C-4EF8-B3CC-D433682C398D}">
      <dgm:prSet custT="1"/>
      <dgm:spPr>
        <a:solidFill>
          <a:srgbClr val="960000"/>
        </a:solidFill>
      </dgm:spPr>
      <dgm:t>
        <a:bodyPr/>
        <a:lstStyle/>
        <a:p>
          <a:pPr rtl="0"/>
          <a:r>
            <a:rPr lang="pt-PT" sz="1800" b="1" dirty="0" smtClean="0">
              <a:latin typeface="Trebuchet MS"/>
              <a:cs typeface="Trebuchet MS"/>
            </a:rPr>
            <a:t>INCUBAÇÃO</a:t>
          </a:r>
          <a:endParaRPr lang="pt-PT" sz="1800" b="1" dirty="0">
            <a:latin typeface="Trebuchet MS"/>
            <a:cs typeface="Trebuchet MS"/>
          </a:endParaRPr>
        </a:p>
      </dgm:t>
    </dgm:pt>
    <dgm:pt modelId="{6D8105E7-865D-40FD-BE7D-AD013236513F}" type="parTrans" cxnId="{1CA92BA0-EB0D-4D52-AF10-511169D5811E}">
      <dgm:prSet/>
      <dgm:spPr/>
      <dgm:t>
        <a:bodyPr/>
        <a:lstStyle/>
        <a:p>
          <a:endParaRPr lang="pt-PT"/>
        </a:p>
      </dgm:t>
    </dgm:pt>
    <dgm:pt modelId="{96F5EF51-FCE0-410C-B279-DB8FC3CCA439}" type="sibTrans" cxnId="{1CA92BA0-EB0D-4D52-AF10-511169D5811E}">
      <dgm:prSet/>
      <dgm:spPr/>
      <dgm:t>
        <a:bodyPr/>
        <a:lstStyle/>
        <a:p>
          <a:endParaRPr lang="pt-PT"/>
        </a:p>
      </dgm:t>
    </dgm:pt>
    <dgm:pt modelId="{18A1CF44-DA49-49FD-A127-65031A3F8571}" type="pres">
      <dgm:prSet presAssocID="{CD7FF9A4-2272-4B5A-9A9D-1C0CD473EB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87076391-716E-4F9C-8143-0CE9876A8BFE}" type="pres">
      <dgm:prSet presAssocID="{C5F0C9B2-10FA-4D65-A136-759466D893E5}" presName="parTxOnly" presStyleLbl="node1" presStyleIdx="0" presStyleCnt="4" custLinFactNeighborX="3859" custLinFactNeighborY="755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1AFB3C7-1458-4DEB-98B4-32D007BFEA75}" type="pres">
      <dgm:prSet presAssocID="{4D9B3FBC-284E-403F-B1A7-3EC03528BFE7}" presName="parSpace" presStyleCnt="0"/>
      <dgm:spPr/>
    </dgm:pt>
    <dgm:pt modelId="{7D47F659-7A62-41A4-A38F-652A9514A79F}" type="pres">
      <dgm:prSet presAssocID="{6E3E0B44-E346-44EA-A960-46ABCC4B700B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63F4104-7889-4EF4-9DEE-528F59115379}" type="pres">
      <dgm:prSet presAssocID="{B5D44947-A138-450D-90B8-4561CDFADD64}" presName="parSpace" presStyleCnt="0"/>
      <dgm:spPr/>
    </dgm:pt>
    <dgm:pt modelId="{31C72716-0933-4E32-A203-9E35DEFEAB29}" type="pres">
      <dgm:prSet presAssocID="{210DC612-1E9C-4EF8-B3CC-D433682C398D}" presName="parTxOnly" presStyleLbl="node1" presStyleIdx="2" presStyleCnt="4" custLinFactNeighborX="-5289" custLinFactNeighborY="-120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B1D982A-3AF5-4930-B5CB-0518BC8D6A00}" type="pres">
      <dgm:prSet presAssocID="{96F5EF51-FCE0-410C-B279-DB8FC3CCA439}" presName="parSpace" presStyleCnt="0"/>
      <dgm:spPr/>
    </dgm:pt>
    <dgm:pt modelId="{F0C90DDF-12B3-4DAA-9904-29CB1A74F14B}" type="pres">
      <dgm:prSet presAssocID="{21507434-3825-4946-9221-8F3A3F20F341}" presName="parTxOnly" presStyleLbl="node1" presStyleIdx="3" presStyleCnt="4" custLinFactNeighborX="-10662" custLinFactNeighborY="-52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E579A68-AA9B-4009-83BC-435A995AE115}" type="presOf" srcId="{21507434-3825-4946-9221-8F3A3F20F341}" destId="{F0C90DDF-12B3-4DAA-9904-29CB1A74F14B}" srcOrd="0" destOrd="0" presId="urn:microsoft.com/office/officeart/2005/8/layout/hChevron3"/>
    <dgm:cxn modelId="{F6B7FA3C-4A7E-4086-B668-8317FCD069A3}" srcId="{CD7FF9A4-2272-4B5A-9A9D-1C0CD473EBC4}" destId="{21507434-3825-4946-9221-8F3A3F20F341}" srcOrd="3" destOrd="0" parTransId="{87FC0E1B-0F35-48E1-9399-4CD1A0023D7B}" sibTransId="{0754A735-41A5-4793-A1D8-128EB9C01E3F}"/>
    <dgm:cxn modelId="{6F6D2E78-EA27-41B8-92A5-880510DE0567}" srcId="{CD7FF9A4-2272-4B5A-9A9D-1C0CD473EBC4}" destId="{C5F0C9B2-10FA-4D65-A136-759466D893E5}" srcOrd="0" destOrd="0" parTransId="{2B466590-A26B-47C7-801F-749B2DF9424F}" sibTransId="{4D9B3FBC-284E-403F-B1A7-3EC03528BFE7}"/>
    <dgm:cxn modelId="{1CA92BA0-EB0D-4D52-AF10-511169D5811E}" srcId="{CD7FF9A4-2272-4B5A-9A9D-1C0CD473EBC4}" destId="{210DC612-1E9C-4EF8-B3CC-D433682C398D}" srcOrd="2" destOrd="0" parTransId="{6D8105E7-865D-40FD-BE7D-AD013236513F}" sibTransId="{96F5EF51-FCE0-410C-B279-DB8FC3CCA439}"/>
    <dgm:cxn modelId="{32760D8C-3E81-4E47-9FED-65E8B8714936}" type="presOf" srcId="{CD7FF9A4-2272-4B5A-9A9D-1C0CD473EBC4}" destId="{18A1CF44-DA49-49FD-A127-65031A3F8571}" srcOrd="0" destOrd="0" presId="urn:microsoft.com/office/officeart/2005/8/layout/hChevron3"/>
    <dgm:cxn modelId="{26A9AA4D-74C4-4652-BC09-A19F9381058A}" srcId="{CD7FF9A4-2272-4B5A-9A9D-1C0CD473EBC4}" destId="{6E3E0B44-E346-44EA-A960-46ABCC4B700B}" srcOrd="1" destOrd="0" parTransId="{A8A9E1D4-EF37-4948-BD1B-6A84B28CD3DF}" sibTransId="{B5D44947-A138-450D-90B8-4561CDFADD64}"/>
    <dgm:cxn modelId="{2C665DF2-A5F4-4A5F-A825-209E07B309E9}" type="presOf" srcId="{C5F0C9B2-10FA-4D65-A136-759466D893E5}" destId="{87076391-716E-4F9C-8143-0CE9876A8BFE}" srcOrd="0" destOrd="0" presId="urn:microsoft.com/office/officeart/2005/8/layout/hChevron3"/>
    <dgm:cxn modelId="{A0348A2E-E8D9-46FF-AC6D-AE579D27A51F}" type="presOf" srcId="{210DC612-1E9C-4EF8-B3CC-D433682C398D}" destId="{31C72716-0933-4E32-A203-9E35DEFEAB29}" srcOrd="0" destOrd="0" presId="urn:microsoft.com/office/officeart/2005/8/layout/hChevron3"/>
    <dgm:cxn modelId="{B6835B1C-D0D8-4CFB-97B1-BBCA8F1E0540}" type="presOf" srcId="{6E3E0B44-E346-44EA-A960-46ABCC4B700B}" destId="{7D47F659-7A62-41A4-A38F-652A9514A79F}" srcOrd="0" destOrd="0" presId="urn:microsoft.com/office/officeart/2005/8/layout/hChevron3"/>
    <dgm:cxn modelId="{2AE7B83F-693C-4198-B2EC-42B784E7BB42}" type="presParOf" srcId="{18A1CF44-DA49-49FD-A127-65031A3F8571}" destId="{87076391-716E-4F9C-8143-0CE9876A8BFE}" srcOrd="0" destOrd="0" presId="urn:microsoft.com/office/officeart/2005/8/layout/hChevron3"/>
    <dgm:cxn modelId="{F9734C13-6528-4E3E-9A34-29E3E7F23A93}" type="presParOf" srcId="{18A1CF44-DA49-49FD-A127-65031A3F8571}" destId="{31AFB3C7-1458-4DEB-98B4-32D007BFEA75}" srcOrd="1" destOrd="0" presId="urn:microsoft.com/office/officeart/2005/8/layout/hChevron3"/>
    <dgm:cxn modelId="{825195FE-4874-460E-B7FE-E010FE6FB172}" type="presParOf" srcId="{18A1CF44-DA49-49FD-A127-65031A3F8571}" destId="{7D47F659-7A62-41A4-A38F-652A9514A79F}" srcOrd="2" destOrd="0" presId="urn:microsoft.com/office/officeart/2005/8/layout/hChevron3"/>
    <dgm:cxn modelId="{D1A835C0-591E-48DD-9F1B-72FBD005ADC9}" type="presParOf" srcId="{18A1CF44-DA49-49FD-A127-65031A3F8571}" destId="{463F4104-7889-4EF4-9DEE-528F59115379}" srcOrd="3" destOrd="0" presId="urn:microsoft.com/office/officeart/2005/8/layout/hChevron3"/>
    <dgm:cxn modelId="{FF30F0F9-C970-4701-9D26-4687ED8D5A33}" type="presParOf" srcId="{18A1CF44-DA49-49FD-A127-65031A3F8571}" destId="{31C72716-0933-4E32-A203-9E35DEFEAB29}" srcOrd="4" destOrd="0" presId="urn:microsoft.com/office/officeart/2005/8/layout/hChevron3"/>
    <dgm:cxn modelId="{D6F8F85F-0722-45DC-B931-1D51CDFFB6EF}" type="presParOf" srcId="{18A1CF44-DA49-49FD-A127-65031A3F8571}" destId="{2B1D982A-3AF5-4930-B5CB-0518BC8D6A00}" srcOrd="5" destOrd="0" presId="urn:microsoft.com/office/officeart/2005/8/layout/hChevron3"/>
    <dgm:cxn modelId="{EAB70F94-434E-4AEF-B40F-D48747F93026}" type="presParOf" srcId="{18A1CF44-DA49-49FD-A127-65031A3F8571}" destId="{F0C90DDF-12B3-4DAA-9904-29CB1A74F14B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AA1B7-D04B-4551-ADB5-E8E61329FAED}">
      <dsp:nvSpPr>
        <dsp:cNvPr id="0" name=""/>
        <dsp:cNvSpPr/>
      </dsp:nvSpPr>
      <dsp:spPr>
        <a:xfrm>
          <a:off x="3951" y="0"/>
          <a:ext cx="3455240" cy="948680"/>
        </a:xfrm>
        <a:prstGeom prst="homePlate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latin typeface="Trebuchet MS"/>
              <a:cs typeface="Trebuchet MS"/>
            </a:rPr>
            <a:t>ENSINO</a:t>
          </a:r>
          <a:endParaRPr lang="pt-PT" sz="1800" b="1" kern="1200" dirty="0">
            <a:latin typeface="Trebuchet MS"/>
            <a:cs typeface="Trebuchet MS"/>
          </a:endParaRPr>
        </a:p>
      </dsp:txBody>
      <dsp:txXfrm>
        <a:off x="3951" y="0"/>
        <a:ext cx="3218070" cy="948680"/>
      </dsp:txXfrm>
    </dsp:sp>
    <dsp:sp modelId="{B6C3BAFE-188A-45C8-8302-2D4D71787CEA}">
      <dsp:nvSpPr>
        <dsp:cNvPr id="0" name=""/>
        <dsp:cNvSpPr/>
      </dsp:nvSpPr>
      <dsp:spPr>
        <a:xfrm>
          <a:off x="2768144" y="0"/>
          <a:ext cx="3455240" cy="948680"/>
        </a:xfrm>
        <a:prstGeom prst="chevron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latin typeface="Trebuchet MS"/>
              <a:cs typeface="Trebuchet MS"/>
            </a:rPr>
            <a:t>INVESTIGAÇÃO</a:t>
          </a:r>
          <a:endParaRPr lang="pt-PT" sz="1800" b="1" kern="1200" dirty="0">
            <a:latin typeface="Trebuchet MS"/>
            <a:cs typeface="Trebuchet MS"/>
          </a:endParaRPr>
        </a:p>
      </dsp:txBody>
      <dsp:txXfrm>
        <a:off x="3242484" y="0"/>
        <a:ext cx="2506560" cy="948680"/>
      </dsp:txXfrm>
    </dsp:sp>
    <dsp:sp modelId="{0795A49E-9032-4D39-975A-DF8BF4C08D64}">
      <dsp:nvSpPr>
        <dsp:cNvPr id="0" name=""/>
        <dsp:cNvSpPr/>
      </dsp:nvSpPr>
      <dsp:spPr>
        <a:xfrm>
          <a:off x="5532336" y="0"/>
          <a:ext cx="3455240" cy="948680"/>
        </a:xfrm>
        <a:prstGeom prst="chevron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latin typeface="Trebuchet MS"/>
              <a:cs typeface="Trebuchet MS"/>
            </a:rPr>
            <a:t>TERCEIRA MISSÃO</a:t>
          </a:r>
          <a:endParaRPr lang="pt-PT" sz="1800" b="1" kern="1200" dirty="0">
            <a:latin typeface="Trebuchet MS"/>
            <a:cs typeface="Trebuchet MS"/>
          </a:endParaRPr>
        </a:p>
      </dsp:txBody>
      <dsp:txXfrm>
        <a:off x="6006676" y="0"/>
        <a:ext cx="2506560" cy="9486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AA1B7-D04B-4551-ADB5-E8E61329FAED}">
      <dsp:nvSpPr>
        <dsp:cNvPr id="0" name=""/>
        <dsp:cNvSpPr/>
      </dsp:nvSpPr>
      <dsp:spPr>
        <a:xfrm>
          <a:off x="0" y="0"/>
          <a:ext cx="2373943" cy="787896"/>
        </a:xfrm>
        <a:prstGeom prst="homePlate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Trebuchet MS"/>
              <a:cs typeface="Trebuchet MS"/>
            </a:rPr>
            <a:t>PRÉ-UNIVERSIDADE</a:t>
          </a:r>
          <a:endParaRPr lang="pt-PT" sz="1600" b="1" kern="1200" dirty="0">
            <a:latin typeface="Trebuchet MS"/>
            <a:cs typeface="Trebuchet MS"/>
          </a:endParaRPr>
        </a:p>
      </dsp:txBody>
      <dsp:txXfrm>
        <a:off x="0" y="0"/>
        <a:ext cx="2176969" cy="7878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AAA1B7-D04B-4551-ADB5-E8E61329FAED}">
      <dsp:nvSpPr>
        <dsp:cNvPr id="0" name=""/>
        <dsp:cNvSpPr/>
      </dsp:nvSpPr>
      <dsp:spPr>
        <a:xfrm>
          <a:off x="7" y="0"/>
          <a:ext cx="2126839" cy="749806"/>
        </a:xfrm>
        <a:prstGeom prst="homePlate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/>
            <a:t>FINANCIAMENTO</a:t>
          </a:r>
          <a:endParaRPr lang="pt-PT" sz="1800" b="1" kern="1200" dirty="0"/>
        </a:p>
      </dsp:txBody>
      <dsp:txXfrm>
        <a:off x="7" y="0"/>
        <a:ext cx="1939388" cy="749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76391-716E-4F9C-8143-0CE9876A8BFE}">
      <dsp:nvSpPr>
        <dsp:cNvPr id="0" name=""/>
        <dsp:cNvSpPr/>
      </dsp:nvSpPr>
      <dsp:spPr>
        <a:xfrm>
          <a:off x="23423" y="37592"/>
          <a:ext cx="2687835" cy="1075134"/>
        </a:xfrm>
        <a:prstGeom prst="homePlate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latin typeface="Trebuchet MS"/>
              <a:cs typeface="Trebuchet MS"/>
            </a:rPr>
            <a:t>GERAÇÃO NEGÓCIOS</a:t>
          </a:r>
          <a:endParaRPr lang="pt-PT" sz="1800" b="1" kern="1200" dirty="0">
            <a:latin typeface="Trebuchet MS"/>
            <a:cs typeface="Trebuchet MS"/>
          </a:endParaRPr>
        </a:p>
      </dsp:txBody>
      <dsp:txXfrm>
        <a:off x="23423" y="37592"/>
        <a:ext cx="2419052" cy="1075134"/>
      </dsp:txXfrm>
    </dsp:sp>
    <dsp:sp modelId="{7D47F659-7A62-41A4-A38F-652A9514A79F}">
      <dsp:nvSpPr>
        <dsp:cNvPr id="0" name=""/>
        <dsp:cNvSpPr/>
      </dsp:nvSpPr>
      <dsp:spPr>
        <a:xfrm>
          <a:off x="2152947" y="29475"/>
          <a:ext cx="2687835" cy="1075134"/>
        </a:xfrm>
        <a:prstGeom prst="chevron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latin typeface="Trebuchet MS"/>
              <a:cs typeface="Trebuchet MS"/>
            </a:rPr>
            <a:t>CAPACITAÇÃO</a:t>
          </a:r>
          <a:endParaRPr lang="pt-PT" sz="1800" b="1" kern="1200" dirty="0">
            <a:latin typeface="Trebuchet MS"/>
            <a:cs typeface="Trebuchet MS"/>
          </a:endParaRPr>
        </a:p>
      </dsp:txBody>
      <dsp:txXfrm>
        <a:off x="2690514" y="29475"/>
        <a:ext cx="1612701" cy="1075134"/>
      </dsp:txXfrm>
    </dsp:sp>
    <dsp:sp modelId="{31C72716-0933-4E32-A203-9E35DEFEAB29}">
      <dsp:nvSpPr>
        <dsp:cNvPr id="0" name=""/>
        <dsp:cNvSpPr/>
      </dsp:nvSpPr>
      <dsp:spPr>
        <a:xfrm>
          <a:off x="4274784" y="16573"/>
          <a:ext cx="2687835" cy="1075134"/>
        </a:xfrm>
        <a:prstGeom prst="chevron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latin typeface="Trebuchet MS"/>
              <a:cs typeface="Trebuchet MS"/>
            </a:rPr>
            <a:t>INCUBAÇÃO</a:t>
          </a:r>
          <a:endParaRPr lang="pt-PT" sz="1800" b="1" kern="1200" dirty="0">
            <a:latin typeface="Trebuchet MS"/>
            <a:cs typeface="Trebuchet MS"/>
          </a:endParaRPr>
        </a:p>
      </dsp:txBody>
      <dsp:txXfrm>
        <a:off x="4812351" y="16573"/>
        <a:ext cx="1612701" cy="1075134"/>
      </dsp:txXfrm>
    </dsp:sp>
    <dsp:sp modelId="{F0C90DDF-12B3-4DAA-9904-29CB1A74F14B}">
      <dsp:nvSpPr>
        <dsp:cNvPr id="0" name=""/>
        <dsp:cNvSpPr/>
      </dsp:nvSpPr>
      <dsp:spPr>
        <a:xfrm>
          <a:off x="6396169" y="23884"/>
          <a:ext cx="2687835" cy="1075134"/>
        </a:xfrm>
        <a:prstGeom prst="chevron">
          <a:avLst/>
        </a:prstGeom>
        <a:solidFill>
          <a:srgbClr val="96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Trebuchet MS"/>
              <a:cs typeface="Trebuchet MS"/>
            </a:rPr>
            <a:t>DESENVOLV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600" b="1" kern="1200" dirty="0" smtClean="0">
              <a:latin typeface="Trebuchet MS"/>
              <a:cs typeface="Trebuchet MS"/>
            </a:rPr>
            <a:t>REGIONAL</a:t>
          </a:r>
          <a:endParaRPr lang="pt-PT" sz="1600" b="1" kern="1200" dirty="0">
            <a:latin typeface="Trebuchet MS"/>
            <a:cs typeface="Trebuchet MS"/>
          </a:endParaRPr>
        </a:p>
      </dsp:txBody>
      <dsp:txXfrm>
        <a:off x="6933736" y="23884"/>
        <a:ext cx="1612701" cy="10751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336" y="2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algn="r"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981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336" y="9371981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algn="r"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3A73D233-6AC9-A446-B3F0-F50DB10AC1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26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336" y="2"/>
            <a:ext cx="2911464" cy="49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>
            <a:lvl1pPr algn="r"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31" y="4686757"/>
            <a:ext cx="5375241" cy="444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/>
              <a:t>Clique para editar os estilos de texto do modelo global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981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336" y="9371981"/>
            <a:ext cx="2911464" cy="49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48" tIns="47374" rIns="94748" bIns="47374" numCol="1" anchor="b" anchorCtr="0" compatLnSpc="1">
            <a:prstTxWarp prst="textNoShape">
              <a:avLst/>
            </a:prstTxWarp>
          </a:bodyPr>
          <a:lstStyle>
            <a:lvl1pPr algn="r" defTabSz="946176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21808801-57A6-7E4F-8345-47CA1C1E918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1810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-128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9C6AB3-F4B6-457F-BC9F-F01AC0877FD8}" type="slidenum">
              <a:rPr lang="pt-PT" smtClean="0"/>
              <a:pPr/>
              <a:t>1</a:t>
            </a:fld>
            <a:endParaRPr lang="pt-PT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262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2"/>
          <p:cNvSpPr>
            <a:spLocks noGrp="1"/>
          </p:cNvSpPr>
          <p:nvPr>
            <p:ph type="title"/>
          </p:nvPr>
        </p:nvSpPr>
        <p:spPr>
          <a:xfrm>
            <a:off x="152400" y="76200"/>
            <a:ext cx="8668072" cy="688504"/>
          </a:xfrm>
          <a:prstGeom prst="rect">
            <a:avLst/>
          </a:prstGeom>
        </p:spPr>
        <p:txBody>
          <a:bodyPr rtlCol="0"/>
          <a:lstStyle>
            <a:lvl1pPr>
              <a:defRPr sz="1600"/>
            </a:lvl1pPr>
          </a:lstStyle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115616" y="1700808"/>
            <a:ext cx="7056784" cy="2664296"/>
          </a:xfrm>
          <a:prstGeom prst="rect">
            <a:avLst/>
          </a:prstGeom>
        </p:spPr>
        <p:txBody>
          <a:bodyPr vert="horz"/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000" baseline="0">
                <a:solidFill>
                  <a:srgbClr val="3C3C3C"/>
                </a:solidFill>
                <a:latin typeface="Georgia"/>
              </a:defRPr>
            </a:lvl1pPr>
            <a:lvl2pPr marL="0" indent="0">
              <a:lnSpc>
                <a:spcPts val="2400"/>
              </a:lnSpc>
              <a:spcBef>
                <a:spcPts val="600"/>
              </a:spcBef>
              <a:buFontTx/>
              <a:buNone/>
              <a:defRPr sz="2000" baseline="0">
                <a:solidFill>
                  <a:schemeClr val="bg2"/>
                </a:solidFill>
                <a:latin typeface="Georgia"/>
              </a:defRPr>
            </a:lvl2pPr>
            <a:lvl3pPr marL="0" indent="0">
              <a:lnSpc>
                <a:spcPts val="2400"/>
              </a:lnSpc>
              <a:spcBef>
                <a:spcPts val="600"/>
              </a:spcBef>
              <a:buFontTx/>
              <a:buNone/>
              <a:defRPr sz="2000" baseline="0">
                <a:solidFill>
                  <a:schemeClr val="bg2"/>
                </a:solidFill>
                <a:latin typeface="Georgia"/>
              </a:defRPr>
            </a:lvl3pPr>
            <a:lvl4pPr marL="0" indent="0">
              <a:lnSpc>
                <a:spcPts val="2400"/>
              </a:lnSpc>
              <a:spcBef>
                <a:spcPts val="600"/>
              </a:spcBef>
              <a:buFontTx/>
              <a:buNone/>
              <a:defRPr sz="2000" baseline="0">
                <a:solidFill>
                  <a:schemeClr val="bg2"/>
                </a:solidFill>
                <a:latin typeface="Georgia"/>
              </a:defRPr>
            </a:lvl4pPr>
            <a:lvl5pPr marL="0" indent="0">
              <a:lnSpc>
                <a:spcPts val="2400"/>
              </a:lnSpc>
              <a:spcBef>
                <a:spcPts val="600"/>
              </a:spcBef>
              <a:buFontTx/>
              <a:buNone/>
              <a:defRPr sz="2000" baseline="0">
                <a:solidFill>
                  <a:schemeClr val="bg2"/>
                </a:solidFill>
                <a:latin typeface="Georgia"/>
              </a:defRPr>
            </a:lvl5pPr>
          </a:lstStyle>
          <a:p>
            <a:pPr lvl="0"/>
            <a:r>
              <a:rPr lang="pt-PT" dirty="0" smtClean="0"/>
              <a:t>Clique para editar os estilos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ltGray">
          <a:xfrm>
            <a:off x="685800" y="2924175"/>
            <a:ext cx="8077200" cy="2943225"/>
          </a:xfrm>
          <a:prstGeom prst="rect">
            <a:avLst/>
          </a:prstGeom>
          <a:solidFill>
            <a:srgbClr val="BDD3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endParaRPr lang="en-GB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white">
          <a:xfrm>
            <a:off x="928688" y="3214688"/>
            <a:ext cx="7648575" cy="2425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endParaRPr lang="en-GB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auto">
          <a:xfrm>
            <a:off x="6284913" y="260350"/>
            <a:ext cx="2438400" cy="304800"/>
          </a:xfrm>
          <a:prstGeom prst="rect">
            <a:avLst/>
          </a:prstGeom>
          <a:solidFill>
            <a:srgbClr val="2952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endParaRPr lang="en-GB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Line 19"/>
          <p:cNvSpPr>
            <a:spLocks noChangeShapeType="1"/>
          </p:cNvSpPr>
          <p:nvPr userDrawn="1"/>
        </p:nvSpPr>
        <p:spPr bwMode="auto">
          <a:xfrm flipV="1">
            <a:off x="3585029" y="412750"/>
            <a:ext cx="5138284" cy="8164"/>
          </a:xfrm>
          <a:prstGeom prst="line">
            <a:avLst/>
          </a:prstGeom>
          <a:noFill/>
          <a:ln w="44450">
            <a:solidFill>
              <a:srgbClr val="E1E7E4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8" name="Line 16"/>
          <p:cNvSpPr>
            <a:spLocks noChangeShapeType="1"/>
          </p:cNvSpPr>
          <p:nvPr userDrawn="1"/>
        </p:nvSpPr>
        <p:spPr bwMode="auto">
          <a:xfrm>
            <a:off x="11113" y="4886325"/>
            <a:ext cx="990600" cy="0"/>
          </a:xfrm>
          <a:prstGeom prst="line">
            <a:avLst/>
          </a:prstGeom>
          <a:noFill/>
          <a:ln w="50800">
            <a:solidFill>
              <a:srgbClr val="29527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9" name="Rectangle 29"/>
          <p:cNvSpPr>
            <a:spLocks noChangeArrowheads="1"/>
          </p:cNvSpPr>
          <p:nvPr userDrawn="1"/>
        </p:nvSpPr>
        <p:spPr bwMode="auto">
          <a:xfrm>
            <a:off x="3363233" y="6207125"/>
            <a:ext cx="2897188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0" hangingPunct="0">
              <a:lnSpc>
                <a:spcPct val="85000"/>
              </a:lnSpc>
              <a:spcBef>
                <a:spcPct val="20000"/>
              </a:spcBef>
              <a:defRPr/>
            </a:pPr>
            <a:r>
              <a:rPr lang="pt-PT" sz="1000" b="1"/>
              <a:t>  </a:t>
            </a:r>
          </a:p>
        </p:txBody>
      </p:sp>
      <p:sp>
        <p:nvSpPr>
          <p:cNvPr id="98324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1692275" y="1412875"/>
            <a:ext cx="6734175" cy="647700"/>
          </a:xfrm>
          <a:prstGeom prst="rect">
            <a:avLst/>
          </a:prstGeom>
          <a:noFill/>
        </p:spPr>
        <p:txBody>
          <a:bodyPr wrap="square"/>
          <a:lstStyle>
            <a:lvl1pPr>
              <a:defRPr sz="2600"/>
            </a:lvl1pPr>
          </a:lstStyle>
          <a:p>
            <a:r>
              <a:rPr lang="pt-PT" dirty="0"/>
              <a:t>Clique para editar o estilo do título			</a:t>
            </a:r>
          </a:p>
        </p:txBody>
      </p:sp>
      <p:sp>
        <p:nvSpPr>
          <p:cNvPr id="11" name="Rectangle 22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23925" y="62611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CA73E0F-9B96-424F-8201-63B68AC11BB9}" type="datetime6">
              <a:rPr lang="pt-PT"/>
              <a:pPr>
                <a:defRPr/>
              </a:pPr>
              <a:t>dezembro de 14</a:t>
            </a:fld>
            <a:endParaRPr lang="pt-PT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792913" y="6257925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BCC3505-9EE7-4F37-8D4B-08D9BDFD04D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6575" y="260350"/>
            <a:ext cx="1641289" cy="398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20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 txBox="1">
            <a:spLocks/>
          </p:cNvSpPr>
          <p:nvPr userDrawn="1"/>
        </p:nvSpPr>
        <p:spPr>
          <a:xfrm>
            <a:off x="228600" y="6561112"/>
            <a:ext cx="5999584" cy="252264"/>
          </a:xfrm>
          <a:prstGeom prst="rect">
            <a:avLst/>
          </a:prstGeom>
        </p:spPr>
        <p:txBody>
          <a:bodyPr vert="horz"/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200">
                <a:solidFill>
                  <a:schemeClr val="bg1"/>
                </a:solidFill>
                <a:latin typeface="Georgia" pitchFamily="18" charset="0"/>
                <a:ea typeface="ヒラギノ角ゴ Pro W3" charset="-128"/>
                <a:cs typeface="ヒラギノ角ゴ Pro W3" charset="-128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 i="1">
                <a:solidFill>
                  <a:schemeClr val="bg1"/>
                </a:solidFill>
                <a:latin typeface="Georgia" pitchFamily="18" charset="0"/>
                <a:ea typeface="ヒラギノ角ゴ Pro W3" charset="-128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>
                <a:solidFill>
                  <a:schemeClr val="bg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>
                <a:solidFill>
                  <a:schemeClr val="bg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4pPr>
            <a:lvl5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>
                <a:solidFill>
                  <a:schemeClr val="bg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8C2D19"/>
                </a:solidFill>
                <a:effectLst/>
                <a:uLnTx/>
                <a:uFillTx/>
                <a:latin typeface="Georgia" pitchFamily="18" charset="0"/>
              </a:rPr>
              <a:t>SFA, Seminário CNE, </a:t>
            </a:r>
            <a:r>
              <a:rPr kumimoji="0" lang="pt-PT" sz="1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8C2D19"/>
                </a:solidFill>
                <a:effectLst/>
                <a:uLnTx/>
                <a:uFillTx/>
                <a:latin typeface="Georgia" pitchFamily="18" charset="0"/>
              </a:rPr>
              <a:t>U.Porto</a:t>
            </a:r>
            <a:r>
              <a:rPr kumimoji="0" lang="pt-PT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8C2D19"/>
                </a:solidFill>
                <a:effectLst/>
                <a:uLnTx/>
                <a:uFillTx/>
                <a:latin typeface="Georgia" pitchFamily="18" charset="0"/>
              </a:rPr>
              <a:t>, 2 de dezembro de 2014</a:t>
            </a:r>
          </a:p>
        </p:txBody>
      </p:sp>
      <p:cxnSp>
        <p:nvCxnSpPr>
          <p:cNvPr id="3" name="Conexão recta 2"/>
          <p:cNvCxnSpPr/>
          <p:nvPr userDrawn="1"/>
        </p:nvCxnSpPr>
        <p:spPr>
          <a:xfrm>
            <a:off x="323528" y="6525344"/>
            <a:ext cx="7560840" cy="0"/>
          </a:xfrm>
          <a:prstGeom prst="line">
            <a:avLst/>
          </a:prstGeom>
          <a:ln>
            <a:solidFill>
              <a:srgbClr val="8C2D1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980728"/>
          </a:xfrm>
          <a:prstGeom prst="rect">
            <a:avLst/>
          </a:prstGeom>
          <a:solidFill>
            <a:srgbClr val="3C46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pt-PT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1977" y="6525344"/>
            <a:ext cx="1054100" cy="25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cap="small" baseline="0">
          <a:solidFill>
            <a:schemeClr val="bg1"/>
          </a:solidFill>
          <a:latin typeface="Georgia"/>
          <a:ea typeface="ヒラギノ角ゴ Pro W3" charset="-128"/>
          <a:cs typeface="ヒラギノ角ゴ Pro W3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Georgia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Georgia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Georgia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Georgia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rebuchet MS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rgbClr val="4D4D4D"/>
          </a:solidFill>
          <a:latin typeface="+mn-lt"/>
          <a:ea typeface="ヒラギノ角ゴ Pro W3" charset="-128"/>
          <a:cs typeface="ヒラギノ角ゴ Pro W3" charset="-128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ヒラギノ角ゴ Pro W3" charset="-128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112" charset="-128"/>
          <a:cs typeface="ＭＳ Ｐゴシック" pitchFamily="-112" charset="-128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112" charset="-128"/>
          <a:cs typeface="ＭＳ Ｐゴシック" pitchFamily="-112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-112" charset="-128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209" y="6364560"/>
            <a:ext cx="326287" cy="448816"/>
          </a:xfrm>
          <a:prstGeom prst="rect">
            <a:avLst/>
          </a:prstGeom>
        </p:spPr>
      </p:pic>
      <p:sp>
        <p:nvSpPr>
          <p:cNvPr id="6" name="Text Placeholder 7"/>
          <p:cNvSpPr txBox="1">
            <a:spLocks/>
          </p:cNvSpPr>
          <p:nvPr userDrawn="1"/>
        </p:nvSpPr>
        <p:spPr>
          <a:xfrm>
            <a:off x="228600" y="6561112"/>
            <a:ext cx="7655768" cy="252264"/>
          </a:xfrm>
          <a:prstGeom prst="rect">
            <a:avLst/>
          </a:prstGeom>
        </p:spPr>
        <p:txBody>
          <a:bodyPr vert="horz"/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200">
                <a:solidFill>
                  <a:schemeClr val="bg1"/>
                </a:solidFill>
                <a:latin typeface="Georgia" pitchFamily="18" charset="0"/>
                <a:ea typeface="ヒラギノ角ゴ Pro W3" charset="-128"/>
                <a:cs typeface="ヒラギノ角ゴ Pro W3" charset="-128"/>
              </a:defRPr>
            </a:lvl1pPr>
            <a:lvl2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 i="1">
                <a:solidFill>
                  <a:schemeClr val="bg1"/>
                </a:solidFill>
                <a:latin typeface="Georgia" pitchFamily="18" charset="0"/>
                <a:ea typeface="ヒラギノ角ゴ Pro W3" charset="-128"/>
              </a:defRPr>
            </a:lvl2pPr>
            <a:lvl3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>
                <a:solidFill>
                  <a:schemeClr val="bg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3pPr>
            <a:lvl4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>
                <a:solidFill>
                  <a:schemeClr val="bg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4pPr>
            <a:lvl5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Tx/>
              <a:buNone/>
              <a:defRPr sz="1400">
                <a:solidFill>
                  <a:schemeClr val="bg1"/>
                </a:solidFill>
                <a:latin typeface="+mn-lt"/>
                <a:ea typeface="ＭＳ Ｐゴシック" pitchFamily="-112" charset="-128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8C2D19"/>
                </a:solidFill>
                <a:effectLst/>
                <a:uLnTx/>
                <a:uFillTx/>
                <a:latin typeface="Georgia" pitchFamily="18" charset="0"/>
              </a:rPr>
              <a:t>SFA, Workshop Poli UFRJ - FEUP, 11  de novembro de 2013</a:t>
            </a:r>
          </a:p>
        </p:txBody>
      </p:sp>
      <p:cxnSp>
        <p:nvCxnSpPr>
          <p:cNvPr id="7" name="Conexão recta 6"/>
          <p:cNvCxnSpPr/>
          <p:nvPr userDrawn="1"/>
        </p:nvCxnSpPr>
        <p:spPr>
          <a:xfrm>
            <a:off x="323528" y="6525344"/>
            <a:ext cx="7560840" cy="0"/>
          </a:xfrm>
          <a:prstGeom prst="line">
            <a:avLst/>
          </a:prstGeom>
          <a:noFill/>
          <a:ln w="9525" cap="flat" cmpd="sng" algn="ctr">
            <a:solidFill>
              <a:srgbClr val="8C2D19"/>
            </a:solidFill>
            <a:prstDash val="solid"/>
          </a:ln>
          <a:effectLst/>
        </p:spPr>
      </p:cxn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3C468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ct.pt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3269760"/>
            <a:ext cx="7866993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  <a:spcBef>
                <a:spcPts val="1200"/>
              </a:spcBef>
              <a:spcAft>
                <a:spcPts val="1800"/>
              </a:spcAft>
            </a:pPr>
            <a:r>
              <a:rPr lang="pt-PT" b="1" u="none" cap="small" dirty="0" smtClean="0">
                <a:solidFill>
                  <a:srgbClr val="3C4664"/>
                </a:solidFill>
                <a:latin typeface="Georgia" pitchFamily="18" charset="0"/>
              </a:rPr>
              <a:t> </a:t>
            </a:r>
            <a:r>
              <a:rPr lang="pt-PT" b="1" u="none" dirty="0">
                <a:solidFill>
                  <a:srgbClr val="3C4664"/>
                </a:solidFill>
                <a:latin typeface="Georgia" pitchFamily="18" charset="0"/>
              </a:rPr>
              <a:t>Sebastião Feyo de Azevedo</a:t>
            </a:r>
          </a:p>
          <a:p>
            <a:pPr algn="ctr">
              <a:lnSpc>
                <a:spcPts val="1800"/>
              </a:lnSpc>
              <a:spcBef>
                <a:spcPts val="0"/>
              </a:spcBef>
              <a:spcAft>
                <a:spcPts val="1800"/>
              </a:spcAft>
            </a:pPr>
            <a:r>
              <a:rPr lang="pt-PT" b="1" u="none" dirty="0">
                <a:solidFill>
                  <a:srgbClr val="3C4664"/>
                </a:solidFill>
                <a:latin typeface="Georgia" pitchFamily="18" charset="0"/>
              </a:rPr>
              <a:t>Reitor da Universidade do Porto, sfeyo@reit.up.pt</a:t>
            </a:r>
          </a:p>
          <a:p>
            <a:pPr algn="ctr">
              <a:lnSpc>
                <a:spcPts val="2400"/>
              </a:lnSpc>
              <a:spcBef>
                <a:spcPts val="1800"/>
              </a:spcBef>
              <a:spcAft>
                <a:spcPts val="600"/>
              </a:spcAft>
            </a:pPr>
            <a:r>
              <a:rPr lang="pt-PT" b="1" u="none" cap="small" dirty="0" smtClean="0">
                <a:solidFill>
                  <a:srgbClr val="3C4664"/>
                </a:solidFill>
                <a:latin typeface="Georgia" pitchFamily="18" charset="0"/>
              </a:rPr>
              <a:t>Seminário sobre Governo e Governação do Ensino Superior</a:t>
            </a: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pt-PT" b="1" u="none" cap="small" dirty="0" smtClean="0">
                <a:solidFill>
                  <a:srgbClr val="3C4664"/>
                </a:solidFill>
                <a:latin typeface="Georgia" pitchFamily="18" charset="0"/>
              </a:rPr>
              <a:t>Promovido pelo Conselho Nacional de Educação</a:t>
            </a: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endParaRPr lang="pt-PT" b="1" u="none" cap="small" dirty="0">
              <a:solidFill>
                <a:srgbClr val="3C4664"/>
              </a:solidFill>
              <a:latin typeface="Georgia" pitchFamily="18" charset="0"/>
            </a:endParaRP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endParaRPr lang="pt-PT" b="1" u="none" cap="small" dirty="0">
              <a:solidFill>
                <a:srgbClr val="3C4664"/>
              </a:solidFill>
              <a:latin typeface="Georgia" pitchFamily="18" charset="0"/>
            </a:endParaRPr>
          </a:p>
          <a:p>
            <a:pPr algn="ctr">
              <a:lnSpc>
                <a:spcPts val="2400"/>
              </a:lnSpc>
              <a:spcAft>
                <a:spcPts val="1800"/>
              </a:spcAft>
            </a:pPr>
            <a:r>
              <a:rPr lang="pt-PT" b="1" u="none" cap="small" dirty="0" smtClean="0">
                <a:solidFill>
                  <a:srgbClr val="3C4664"/>
                </a:solidFill>
                <a:latin typeface="Georgia" pitchFamily="18" charset="0"/>
              </a:rPr>
              <a:t>Universidade do Porto, 2 de dezembro de 2014</a:t>
            </a:r>
            <a:endParaRPr lang="pt-PT" sz="1800" u="none" dirty="0" smtClean="0">
              <a:solidFill>
                <a:srgbClr val="9600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118390"/>
            <a:ext cx="90035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pt-PT" sz="2400" b="1" u="none" cap="small" dirty="0" smtClean="0">
                <a:solidFill>
                  <a:srgbClr val="960000"/>
                </a:solidFill>
                <a:latin typeface="Georgia" pitchFamily="18" charset="0"/>
              </a:rPr>
              <a:t>Organização, governo e financiamento das universidades: o que devemos mudar?</a:t>
            </a:r>
          </a:p>
          <a:p>
            <a:pPr algn="ctr">
              <a:lnSpc>
                <a:spcPts val="2400"/>
              </a:lnSpc>
              <a:spcBef>
                <a:spcPts val="1800"/>
              </a:spcBef>
              <a:spcAft>
                <a:spcPts val="600"/>
              </a:spcAft>
            </a:pPr>
            <a:r>
              <a:rPr lang="pt-PT" sz="2400" b="1" u="none" cap="small" dirty="0" smtClean="0">
                <a:solidFill>
                  <a:srgbClr val="960000"/>
                </a:solidFill>
                <a:latin typeface="Georgia" pitchFamily="18" charset="0"/>
              </a:rPr>
              <a:t>“Some </a:t>
            </a:r>
            <a:r>
              <a:rPr lang="pt-PT" sz="2400" b="1" u="none" cap="small" dirty="0" err="1" smtClean="0">
                <a:solidFill>
                  <a:srgbClr val="960000"/>
                </a:solidFill>
                <a:latin typeface="Georgia" pitchFamily="18" charset="0"/>
              </a:rPr>
              <a:t>Food</a:t>
            </a:r>
            <a:r>
              <a:rPr lang="pt-PT" sz="2400" b="1" u="none" cap="small" dirty="0" smtClean="0">
                <a:solidFill>
                  <a:srgbClr val="960000"/>
                </a:solidFill>
                <a:latin typeface="Georgia" pitchFamily="18" charset="0"/>
              </a:rPr>
              <a:t> for </a:t>
            </a:r>
            <a:r>
              <a:rPr lang="pt-PT" sz="2400" b="1" u="none" cap="small" dirty="0" err="1" smtClean="0">
                <a:solidFill>
                  <a:srgbClr val="960000"/>
                </a:solidFill>
                <a:latin typeface="Georgia" pitchFamily="18" charset="0"/>
              </a:rPr>
              <a:t>Thought</a:t>
            </a:r>
            <a:r>
              <a:rPr lang="pt-PT" sz="2400" b="1" u="none" cap="small" dirty="0" smtClean="0">
                <a:solidFill>
                  <a:srgbClr val="960000"/>
                </a:solidFill>
                <a:latin typeface="Georgia" pitchFamily="18" charset="0"/>
              </a:rPr>
              <a:t>”</a:t>
            </a:r>
            <a:r>
              <a:rPr lang="pt-PT" b="1" u="none" cap="small" dirty="0" smtClean="0">
                <a:solidFill>
                  <a:srgbClr val="960000"/>
                </a:solidFill>
                <a:latin typeface="Georgia" pitchFamily="18" charset="0"/>
              </a:rPr>
              <a:t> </a:t>
            </a:r>
            <a:endParaRPr lang="pt-PT" sz="2400" b="1" u="none" cap="small" dirty="0" smtClean="0">
              <a:solidFill>
                <a:srgbClr val="960000"/>
              </a:solidFill>
              <a:latin typeface="Georgia" pitchFamily="18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32933" y="5205608"/>
            <a:ext cx="990600" cy="0"/>
          </a:xfrm>
          <a:prstGeom prst="line">
            <a:avLst/>
          </a:prstGeom>
          <a:noFill/>
          <a:ln w="50800">
            <a:solidFill>
              <a:srgbClr val="29527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374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124" y="1228381"/>
            <a:ext cx="9144000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0225" lvl="2" indent="-530225">
              <a:lnSpc>
                <a:spcPts val="3000"/>
              </a:lnSpc>
              <a:spcAft>
                <a:spcPts val="1800"/>
              </a:spcAft>
              <a:buFont typeface="+mj-lt"/>
              <a:buAutoNum type="alphaLcPeriod" startAt="5"/>
            </a:pPr>
            <a:r>
              <a:rPr lang="pt-PT" sz="2000" b="1" u="none" dirty="0" smtClean="0">
                <a:solidFill>
                  <a:srgbClr val="3C4664"/>
                </a:solidFill>
              </a:rPr>
              <a:t>Acentuar </a:t>
            </a:r>
            <a:r>
              <a:rPr lang="pt-PT" sz="2000" b="1" u="none" dirty="0">
                <a:solidFill>
                  <a:srgbClr val="3C4664"/>
                </a:solidFill>
              </a:rPr>
              <a:t>a participação da sociedade civil </a:t>
            </a:r>
            <a:r>
              <a:rPr lang="pt-PT" sz="2000" b="1" u="none" dirty="0" smtClean="0">
                <a:solidFill>
                  <a:srgbClr val="3C4664"/>
                </a:solidFill>
              </a:rPr>
              <a:t>na governação</a:t>
            </a:r>
            <a:r>
              <a:rPr lang="pt-PT" sz="2000" b="1" u="none" dirty="0">
                <a:solidFill>
                  <a:srgbClr val="3C4664"/>
                </a:solidFill>
              </a:rPr>
              <a:t>, particularmente através </a:t>
            </a:r>
            <a:r>
              <a:rPr lang="pt-PT" sz="2000" b="1" u="none" dirty="0" smtClean="0">
                <a:solidFill>
                  <a:srgbClr val="3C4664"/>
                </a:solidFill>
              </a:rPr>
              <a:t>da presença nos Conselhos Gerais e da </a:t>
            </a:r>
            <a:r>
              <a:rPr lang="pt-PT" sz="2000" b="1" u="none" dirty="0">
                <a:solidFill>
                  <a:srgbClr val="3C4664"/>
                </a:solidFill>
              </a:rPr>
              <a:t>participação na escolha dos </a:t>
            </a:r>
            <a:r>
              <a:rPr lang="pt-PT" sz="2000" b="1" u="none" dirty="0" smtClean="0">
                <a:solidFill>
                  <a:srgbClr val="3C4664"/>
                </a:solidFill>
              </a:rPr>
              <a:t>membros dos Conselhos de Curadores (</a:t>
            </a:r>
            <a:r>
              <a:rPr lang="pt-PT" sz="2000" b="1" u="none" dirty="0" err="1" smtClean="0">
                <a:solidFill>
                  <a:srgbClr val="3C4664"/>
                </a:solidFill>
              </a:rPr>
              <a:t>Boards</a:t>
            </a:r>
            <a:r>
              <a:rPr lang="pt-PT" sz="2000" b="1" u="none" dirty="0" smtClean="0">
                <a:solidFill>
                  <a:srgbClr val="3C4664"/>
                </a:solidFill>
              </a:rPr>
              <a:t> </a:t>
            </a:r>
            <a:r>
              <a:rPr lang="pt-PT" sz="2000" b="1" u="none" dirty="0" err="1" smtClean="0">
                <a:solidFill>
                  <a:srgbClr val="3C4664"/>
                </a:solidFill>
              </a:rPr>
              <a:t>of</a:t>
            </a:r>
            <a:r>
              <a:rPr lang="pt-PT" sz="2000" b="1" u="none" dirty="0" smtClean="0">
                <a:solidFill>
                  <a:srgbClr val="3C4664"/>
                </a:solidFill>
              </a:rPr>
              <a:t> </a:t>
            </a:r>
            <a:r>
              <a:rPr lang="pt-PT" sz="2000" b="1" u="none" dirty="0" err="1" smtClean="0">
                <a:solidFill>
                  <a:srgbClr val="3C4664"/>
                </a:solidFill>
              </a:rPr>
              <a:t>Trustees</a:t>
            </a:r>
            <a:r>
              <a:rPr lang="pt-PT" sz="2000" b="1" u="none" dirty="0" smtClean="0">
                <a:solidFill>
                  <a:srgbClr val="3C4664"/>
                </a:solidFill>
              </a:rPr>
              <a:t>)</a:t>
            </a:r>
            <a:endParaRPr lang="en-US" sz="2000" u="none" dirty="0">
              <a:solidFill>
                <a:srgbClr val="3C4664"/>
              </a:solidFill>
            </a:endParaRPr>
          </a:p>
          <a:p>
            <a:pPr marL="530225" lvl="2" indent="-530225">
              <a:lnSpc>
                <a:spcPts val="3000"/>
              </a:lnSpc>
              <a:spcAft>
                <a:spcPts val="1800"/>
              </a:spcAft>
              <a:buFont typeface="+mj-lt"/>
              <a:buAutoNum type="alphaLcPeriod" startAt="5"/>
            </a:pPr>
            <a:r>
              <a:rPr lang="pt-PT" sz="2000" b="1" u="none" dirty="0">
                <a:solidFill>
                  <a:srgbClr val="3C4664"/>
                </a:solidFill>
              </a:rPr>
              <a:t>Promover a gestão baseada no modelo de estabelecimento de contratos-programa com a </a:t>
            </a:r>
            <a:r>
              <a:rPr lang="pt-PT" sz="2000" b="1" u="none" dirty="0" smtClean="0">
                <a:solidFill>
                  <a:srgbClr val="3C4664"/>
                </a:solidFill>
              </a:rPr>
              <a:t>Administração (Governo) </a:t>
            </a:r>
            <a:r>
              <a:rPr lang="pt-PT" sz="2000" b="1" u="none" dirty="0">
                <a:solidFill>
                  <a:srgbClr val="3C4664"/>
                </a:solidFill>
              </a:rPr>
              <a:t>para a </a:t>
            </a:r>
            <a:r>
              <a:rPr lang="pt-PT" sz="2000" b="1" u="none" dirty="0" smtClean="0">
                <a:solidFill>
                  <a:srgbClr val="3C4664"/>
                </a:solidFill>
              </a:rPr>
              <a:t>prossecução da missão</a:t>
            </a:r>
            <a:endParaRPr lang="en-US" sz="2000" u="none" dirty="0">
              <a:solidFill>
                <a:srgbClr val="3C4664"/>
              </a:solidFill>
            </a:endParaRPr>
          </a:p>
          <a:p>
            <a:pPr marL="530225" lvl="2" indent="-530225">
              <a:lnSpc>
                <a:spcPts val="3000"/>
              </a:lnSpc>
              <a:spcAft>
                <a:spcPts val="600"/>
              </a:spcAft>
              <a:buFont typeface="+mj-lt"/>
              <a:buAutoNum type="alphaLcPeriod" startAt="5"/>
            </a:pPr>
            <a:r>
              <a:rPr lang="pt-PT" sz="2000" b="1" u="none" dirty="0">
                <a:solidFill>
                  <a:srgbClr val="3C4664"/>
                </a:solidFill>
              </a:rPr>
              <a:t>Promover a captação de financiamentos externos através da consolidação de uma gestão </a:t>
            </a:r>
            <a:r>
              <a:rPr lang="pt-PT" sz="2000" b="1" u="none" dirty="0" smtClean="0">
                <a:solidFill>
                  <a:srgbClr val="3C4664"/>
                </a:solidFill>
              </a:rPr>
              <a:t>autónoma</a:t>
            </a:r>
            <a:r>
              <a:rPr lang="pt-PT" sz="2000" b="1" u="none" dirty="0" smtClean="0">
                <a:solidFill>
                  <a:srgbClr val="001E64"/>
                </a:solidFill>
              </a:rPr>
              <a:t>:</a:t>
            </a:r>
            <a:endParaRPr lang="en-US" sz="2000" u="none" dirty="0">
              <a:solidFill>
                <a:srgbClr val="001E64"/>
              </a:solidFill>
            </a:endParaRPr>
          </a:p>
          <a:p>
            <a:pPr marL="530225">
              <a:lnSpc>
                <a:spcPts val="3000"/>
              </a:lnSpc>
              <a:spcAft>
                <a:spcPts val="1800"/>
              </a:spcAft>
            </a:pPr>
            <a:r>
              <a:rPr lang="pt-PT" sz="2000" b="1" u="none" dirty="0" smtClean="0">
                <a:solidFill>
                  <a:srgbClr val="960000"/>
                </a:solidFill>
              </a:rPr>
              <a:t>FORTALECER </a:t>
            </a:r>
            <a:r>
              <a:rPr lang="pt-PT" sz="2000" b="1" u="none" dirty="0" smtClean="0">
                <a:solidFill>
                  <a:srgbClr val="3C4664"/>
                </a:solidFill>
              </a:rPr>
              <a:t>a </a:t>
            </a:r>
            <a:r>
              <a:rPr lang="pt-PT" sz="2000" b="1" u="none" dirty="0">
                <a:solidFill>
                  <a:srgbClr val="3C4664"/>
                </a:solidFill>
              </a:rPr>
              <a:t>autonomia das IESIP na gestão das suas receitas próprias, com a necessária responsabilização dos órgãos de gestão perante a </a:t>
            </a:r>
            <a:r>
              <a:rPr lang="pt-PT" sz="2000" b="1" u="none" dirty="0" smtClean="0">
                <a:solidFill>
                  <a:srgbClr val="3C4664"/>
                </a:solidFill>
              </a:rPr>
              <a:t>Administração</a:t>
            </a:r>
            <a:endParaRPr lang="en-US" sz="2000" u="none" dirty="0">
              <a:solidFill>
                <a:srgbClr val="3C4664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2552" y="188640"/>
            <a:ext cx="9239967" cy="607128"/>
          </a:xfrm>
        </p:spPr>
        <p:txBody>
          <a:bodyPr/>
          <a:lstStyle/>
          <a:p>
            <a:pPr algn="ctr"/>
            <a:r>
              <a:rPr lang="pt-PT" sz="2400" b="1" dirty="0"/>
              <a:t>Organização, Governo e Financiamento das IESIP - </a:t>
            </a:r>
            <a:r>
              <a:rPr lang="pt-PT" sz="2400" b="1" dirty="0" smtClean="0"/>
              <a:t>III </a:t>
            </a:r>
            <a:br>
              <a:rPr lang="pt-PT" sz="2400" b="1" dirty="0" smtClean="0"/>
            </a:b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302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0671" y="1484784"/>
            <a:ext cx="9144000" cy="463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0225" lvl="2" indent="-530225">
              <a:lnSpc>
                <a:spcPts val="3000"/>
              </a:lnSpc>
              <a:spcAft>
                <a:spcPts val="1800"/>
              </a:spcAft>
              <a:buFont typeface="+mj-lt"/>
              <a:buAutoNum type="alphaLcPeriod" startAt="8"/>
            </a:pPr>
            <a:r>
              <a:rPr lang="pt-PT" sz="2000" b="1" u="none" dirty="0" smtClean="0">
                <a:solidFill>
                  <a:srgbClr val="3C4664"/>
                </a:solidFill>
              </a:rPr>
              <a:t>Criar </a:t>
            </a:r>
            <a:r>
              <a:rPr lang="pt-PT" sz="2000" b="1" u="none" dirty="0">
                <a:solidFill>
                  <a:srgbClr val="3C4664"/>
                </a:solidFill>
              </a:rPr>
              <a:t>condições de gestão integrada racional de recursos </a:t>
            </a:r>
            <a:r>
              <a:rPr lang="pt-PT" sz="2000" b="1" u="none" dirty="0" smtClean="0">
                <a:solidFill>
                  <a:srgbClr val="3C4664"/>
                </a:solidFill>
              </a:rPr>
              <a:t>humanos</a:t>
            </a:r>
            <a:r>
              <a:rPr lang="pt-PT" sz="2000" b="1" u="none" dirty="0">
                <a:solidFill>
                  <a:srgbClr val="3C4664"/>
                </a:solidFill>
              </a:rPr>
              <a:t> </a:t>
            </a:r>
            <a:r>
              <a:rPr lang="pt-PT" sz="2000" b="1" u="none" dirty="0" smtClean="0">
                <a:solidFill>
                  <a:srgbClr val="3C4664"/>
                </a:solidFill>
              </a:rPr>
              <a:t>docentes e de investigação – potenciar perfis, capacidades e motivações diversas</a:t>
            </a:r>
            <a:endParaRPr lang="en-US" sz="2000" b="1" u="none" dirty="0">
              <a:solidFill>
                <a:srgbClr val="3C4664"/>
              </a:solidFill>
            </a:endParaRPr>
          </a:p>
          <a:p>
            <a:pPr marL="530225" lvl="2" indent="-530225">
              <a:lnSpc>
                <a:spcPts val="3000"/>
              </a:lnSpc>
              <a:spcAft>
                <a:spcPts val="1800"/>
              </a:spcAft>
              <a:buFont typeface="+mj-lt"/>
              <a:buAutoNum type="alphaLcPeriod" startAt="8"/>
            </a:pPr>
            <a:r>
              <a:rPr lang="pt-PT" sz="2000" b="1" u="none" dirty="0">
                <a:solidFill>
                  <a:srgbClr val="960000"/>
                </a:solidFill>
              </a:rPr>
              <a:t>Criar mecanismos que estimulem a competitividade e o mérito a todos os níveis da vida </a:t>
            </a:r>
            <a:r>
              <a:rPr lang="pt-PT" sz="2000" b="1" u="none" dirty="0" smtClean="0">
                <a:solidFill>
                  <a:srgbClr val="960000"/>
                </a:solidFill>
              </a:rPr>
              <a:t>da atividade universitária:</a:t>
            </a:r>
            <a:endParaRPr lang="en-US" sz="2000" b="1" u="none" dirty="0">
              <a:solidFill>
                <a:srgbClr val="960000"/>
              </a:solidFill>
            </a:endParaRPr>
          </a:p>
          <a:p>
            <a:pPr marL="530225">
              <a:lnSpc>
                <a:spcPts val="3000"/>
              </a:lnSpc>
              <a:spcAft>
                <a:spcPts val="1800"/>
              </a:spcAft>
            </a:pPr>
            <a:r>
              <a:rPr lang="pt-PT" sz="2000" b="1" u="none" dirty="0">
                <a:solidFill>
                  <a:srgbClr val="3C4664"/>
                </a:solidFill>
              </a:rPr>
              <a:t>Consagrar a cultura de qualidade e da promoção do mérito, com avaliações periódicas de atividade, de grupo e individual, com consequências coletivas e individuais de </a:t>
            </a:r>
            <a:r>
              <a:rPr lang="pt-PT" sz="2000" b="1" u="none" dirty="0" smtClean="0">
                <a:solidFill>
                  <a:srgbClr val="3C4664"/>
                </a:solidFill>
              </a:rPr>
              <a:t>carreira:</a:t>
            </a:r>
            <a:endParaRPr lang="en-US" sz="2000" b="1" u="none" dirty="0">
              <a:solidFill>
                <a:srgbClr val="3C4664"/>
              </a:solidFill>
            </a:endParaRPr>
          </a:p>
          <a:p>
            <a:pPr marL="530225">
              <a:lnSpc>
                <a:spcPts val="3000"/>
              </a:lnSpc>
              <a:spcAft>
                <a:spcPts val="1800"/>
              </a:spcAft>
            </a:pPr>
            <a:r>
              <a:rPr lang="pt-PT" sz="2000" b="1" u="none" dirty="0" smtClean="0">
                <a:solidFill>
                  <a:srgbClr val="960000"/>
                </a:solidFill>
              </a:rPr>
              <a:t>Em particular, promover o </a:t>
            </a:r>
            <a:r>
              <a:rPr lang="pt-PT" sz="2000" b="1" u="none" dirty="0">
                <a:solidFill>
                  <a:srgbClr val="960000"/>
                </a:solidFill>
              </a:rPr>
              <a:t>desenvolvimento das carreiras dos docentes e investigadores em função dos seus </a:t>
            </a:r>
            <a:r>
              <a:rPr lang="pt-PT" sz="2000" b="1" u="none" dirty="0" smtClean="0">
                <a:solidFill>
                  <a:srgbClr val="960000"/>
                </a:solidFill>
              </a:rPr>
              <a:t>méritos</a:t>
            </a:r>
            <a:endParaRPr lang="en-US" sz="2000" b="1" u="none" dirty="0">
              <a:solidFill>
                <a:srgbClr val="960000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2552" y="188640"/>
            <a:ext cx="9239967" cy="607128"/>
          </a:xfrm>
        </p:spPr>
        <p:txBody>
          <a:bodyPr/>
          <a:lstStyle/>
          <a:p>
            <a:pPr algn="ctr"/>
            <a:r>
              <a:rPr lang="pt-PT" sz="2400" b="1" dirty="0"/>
              <a:t>Organização, Governo e Financiamento das IESIP - </a:t>
            </a:r>
            <a:r>
              <a:rPr lang="pt-PT" sz="2400" b="1" dirty="0" smtClean="0"/>
              <a:t>IV </a:t>
            </a:r>
            <a:br>
              <a:rPr lang="pt-PT" sz="2400" b="1" dirty="0" smtClean="0"/>
            </a:b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302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3705" y="1268760"/>
            <a:ext cx="91440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800"/>
              </a:spcAft>
            </a:pPr>
            <a:r>
              <a:rPr lang="pt-PT" sz="2000" b="1" u="none" dirty="0" smtClean="0">
                <a:solidFill>
                  <a:srgbClr val="001E64"/>
                </a:solidFill>
              </a:rPr>
              <a:t>Continuamos a ter </a:t>
            </a:r>
            <a:r>
              <a:rPr lang="pt-PT" sz="2000" b="1" u="none" dirty="0" smtClean="0">
                <a:solidFill>
                  <a:srgbClr val="960000"/>
                </a:solidFill>
              </a:rPr>
              <a:t>um caminho muito importante a prosseguir,</a:t>
            </a:r>
            <a:r>
              <a:rPr lang="pt-PT" sz="2000" b="1" u="none" dirty="0" smtClean="0">
                <a:solidFill>
                  <a:srgbClr val="001E64"/>
                </a:solidFill>
              </a:rPr>
              <a:t> uma necessidade de </a:t>
            </a:r>
            <a:r>
              <a:rPr lang="pt-PT" sz="2000" b="1" u="none" dirty="0" smtClean="0">
                <a:solidFill>
                  <a:srgbClr val="960000"/>
                </a:solidFill>
              </a:rPr>
              <a:t>refletir e promover reformas nos modelos </a:t>
            </a:r>
            <a:r>
              <a:rPr lang="pt-PT" sz="2000" b="1" u="none" dirty="0">
                <a:solidFill>
                  <a:srgbClr val="960000"/>
                </a:solidFill>
              </a:rPr>
              <a:t>de </a:t>
            </a:r>
            <a:r>
              <a:rPr lang="pt-PT" sz="2000" b="1" u="none" dirty="0" smtClean="0">
                <a:solidFill>
                  <a:srgbClr val="960000"/>
                </a:solidFill>
              </a:rPr>
              <a:t>organização </a:t>
            </a:r>
            <a:r>
              <a:rPr lang="pt-PT" sz="2000" b="1" u="none" dirty="0">
                <a:solidFill>
                  <a:srgbClr val="960000"/>
                </a:solidFill>
              </a:rPr>
              <a:t>e governação das </a:t>
            </a:r>
            <a:r>
              <a:rPr lang="pt-PT" sz="2000" b="1" u="none" dirty="0" smtClean="0">
                <a:solidFill>
                  <a:srgbClr val="960000"/>
                </a:solidFill>
              </a:rPr>
              <a:t>IESIP, </a:t>
            </a:r>
            <a:r>
              <a:rPr lang="pt-PT" sz="2000" b="1" u="none" dirty="0">
                <a:solidFill>
                  <a:srgbClr val="001E64"/>
                </a:solidFill>
              </a:rPr>
              <a:t>no sentido de responder aos desafios culturais e sociais, mas também aos desafios de </a:t>
            </a:r>
            <a:r>
              <a:rPr lang="pt-PT" sz="2000" b="1" u="none" dirty="0">
                <a:solidFill>
                  <a:srgbClr val="960000"/>
                </a:solidFill>
              </a:rPr>
              <a:t>cooperação e competição</a:t>
            </a:r>
            <a:r>
              <a:rPr lang="pt-PT" sz="2000" b="1" u="none" dirty="0">
                <a:solidFill>
                  <a:srgbClr val="001E64"/>
                </a:solidFill>
              </a:rPr>
              <a:t> da nossa história </a:t>
            </a:r>
            <a:r>
              <a:rPr lang="pt-PT" sz="2000" b="1" u="none" dirty="0" smtClean="0">
                <a:solidFill>
                  <a:srgbClr val="001E64"/>
                </a:solidFill>
              </a:rPr>
              <a:t>contemporânea</a:t>
            </a: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endParaRPr lang="pt-PT" sz="2400" b="1" u="none" dirty="0" smtClean="0">
              <a:solidFill>
                <a:srgbClr val="960000"/>
              </a:solidFill>
            </a:endParaRP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pt-PT" sz="2400" b="1" u="none" dirty="0" smtClean="0">
                <a:solidFill>
                  <a:srgbClr val="960000"/>
                </a:solidFill>
              </a:rPr>
              <a:t>Temos, e têm os governos,  </a:t>
            </a: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pt-PT" sz="2400" b="1" u="none" dirty="0" smtClean="0">
                <a:solidFill>
                  <a:srgbClr val="960000"/>
                </a:solidFill>
              </a:rPr>
              <a:t>que perceber e antecipar o futuro </a:t>
            </a: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endParaRPr lang="pt-PT" sz="2400" b="1" u="none" dirty="0">
              <a:solidFill>
                <a:srgbClr val="960000"/>
              </a:solidFill>
            </a:endParaRP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pt-PT" sz="2400" b="1" u="none" dirty="0" smtClean="0">
                <a:solidFill>
                  <a:srgbClr val="960000"/>
                </a:solidFill>
              </a:rPr>
              <a:t>Temos que ousar a mudança</a:t>
            </a:r>
            <a:endParaRPr lang="en-US" sz="2400" u="none" dirty="0">
              <a:solidFill>
                <a:srgbClr val="960000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-64657" y="12536"/>
            <a:ext cx="9239967" cy="607128"/>
          </a:xfrm>
        </p:spPr>
        <p:txBody>
          <a:bodyPr/>
          <a:lstStyle/>
          <a:p>
            <a:pPr algn="ctr"/>
            <a:r>
              <a:rPr lang="pt-PT" sz="2400" b="1" dirty="0"/>
              <a:t>Organização, Governo e Financiamento das </a:t>
            </a:r>
            <a:r>
              <a:rPr lang="pt-PT" sz="2400" b="1" dirty="0" smtClean="0"/>
              <a:t>IESIP</a:t>
            </a:r>
            <a:br>
              <a:rPr lang="pt-PT" sz="2400" b="1" dirty="0" smtClean="0"/>
            </a:br>
            <a:r>
              <a:rPr lang="pt-PT" sz="2400" b="1" dirty="0" smtClean="0"/>
              <a:t>Nota final</a:t>
            </a:r>
            <a:br>
              <a:rPr lang="pt-PT" sz="2400" b="1" dirty="0" smtClean="0"/>
            </a:b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302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52400" y="188640"/>
            <a:ext cx="8991600" cy="607128"/>
          </a:xfrm>
        </p:spPr>
        <p:txBody>
          <a:bodyPr/>
          <a:lstStyle/>
          <a:p>
            <a:pPr algn="ctr"/>
            <a:r>
              <a:rPr lang="pt-PT" sz="2400" b="1" dirty="0" smtClean="0"/>
              <a:t>Estrutura da apresentação e nota de nomenclatura</a:t>
            </a:r>
            <a:endParaRPr lang="pt-PT" sz="2400" b="1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956" y="1302633"/>
            <a:ext cx="91440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8163" indent="-538163" defTabSz="989013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"/>
              <a:tabLst>
                <a:tab pos="538163" algn="l"/>
              </a:tabLst>
            </a:pPr>
            <a:r>
              <a:rPr lang="pt-PT" sz="2000" b="1" u="none" dirty="0" smtClean="0">
                <a:solidFill>
                  <a:srgbClr val="3C4682"/>
                </a:solidFill>
              </a:rPr>
              <a:t>Uma nota sobre a evolução recente do Sistema do Ensino Superior e Investigação na Europa</a:t>
            </a:r>
          </a:p>
          <a:p>
            <a:pPr marL="538163" indent="-538163" defTabSz="989013">
              <a:lnSpc>
                <a:spcPts val="2400"/>
              </a:lnSpc>
              <a:spcBef>
                <a:spcPts val="3000"/>
              </a:spcBef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"/>
              <a:tabLst>
                <a:tab pos="538163" algn="l"/>
              </a:tabLst>
            </a:pPr>
            <a:r>
              <a:rPr lang="pt-PT" sz="2000" b="1" u="none" dirty="0" smtClean="0">
                <a:solidFill>
                  <a:srgbClr val="3C4682"/>
                </a:solidFill>
              </a:rPr>
              <a:t>Uma nota sobre o modelo atual de governação em Portugal – regime geral e modelo fundacional</a:t>
            </a:r>
            <a:endParaRPr lang="pt-PT" sz="2000" b="1" u="none" dirty="0" smtClean="0">
              <a:solidFill>
                <a:srgbClr val="3C4682"/>
              </a:solidFill>
              <a:latin typeface="Georgia"/>
            </a:endParaRPr>
          </a:p>
          <a:p>
            <a:pPr marL="538163" indent="-538163" defTabSz="989013">
              <a:lnSpc>
                <a:spcPts val="2400"/>
              </a:lnSpc>
              <a:spcBef>
                <a:spcPts val="3000"/>
              </a:spcBef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"/>
              <a:tabLst>
                <a:tab pos="538163" algn="l"/>
              </a:tabLst>
            </a:pPr>
            <a:r>
              <a:rPr lang="pt-PT" sz="2000" b="1" u="none" dirty="0" smtClean="0">
                <a:solidFill>
                  <a:srgbClr val="3C4682"/>
                </a:solidFill>
              </a:rPr>
              <a:t>Reflexão sobre organização, governo e financiamento das Instituições do Ensino Superior e da Investigação  </a:t>
            </a:r>
            <a:r>
              <a:rPr lang="pt-PT" sz="2000" b="1" dirty="0" smtClean="0">
                <a:solidFill>
                  <a:srgbClr val="3C4682"/>
                </a:solidFill>
              </a:rPr>
              <a:t> </a:t>
            </a:r>
            <a:endParaRPr lang="pt-PT" sz="2000" b="1" u="none" dirty="0" smtClean="0">
              <a:solidFill>
                <a:srgbClr val="3C4682"/>
              </a:solidFill>
            </a:endParaRPr>
          </a:p>
          <a:p>
            <a:pPr marL="342900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endParaRPr lang="pt-PT" sz="2000" b="1" u="none" dirty="0" smtClean="0">
              <a:solidFill>
                <a:srgbClr val="3C4682"/>
              </a:solidFill>
            </a:endParaRPr>
          </a:p>
          <a:p>
            <a:pPr marL="530225" indent="-530225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Nota </a:t>
            </a:r>
            <a:r>
              <a:rPr lang="pt-PT" sz="2000" b="1" u="none" dirty="0">
                <a:solidFill>
                  <a:srgbClr val="960000"/>
                </a:solidFill>
              </a:rPr>
              <a:t>de nomenclatura:</a:t>
            </a:r>
          </a:p>
          <a:p>
            <a:pPr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</a:pPr>
            <a:r>
              <a:rPr lang="pt-PT" sz="2000" b="1" u="none" dirty="0">
                <a:solidFill>
                  <a:srgbClr val="001E64"/>
                </a:solidFill>
              </a:rPr>
              <a:t>IESIP – Instituições do Ensino Superior e Investigação Públicas</a:t>
            </a:r>
          </a:p>
          <a:p>
            <a:pPr defTabSz="989013">
              <a:lnSpc>
                <a:spcPts val="2400"/>
              </a:lnSpc>
              <a:spcBef>
                <a:spcPts val="3000"/>
              </a:spcBef>
              <a:spcAft>
                <a:spcPts val="1200"/>
              </a:spcAft>
              <a:buClr>
                <a:srgbClr val="960000"/>
              </a:buClr>
              <a:tabLst>
                <a:tab pos="538163" algn="l"/>
              </a:tabLst>
            </a:pPr>
            <a:r>
              <a:rPr lang="pt-PT" sz="2000" b="1" u="none" dirty="0" smtClean="0">
                <a:solidFill>
                  <a:srgbClr val="001E64"/>
                </a:solidFill>
              </a:rPr>
              <a:t> </a:t>
            </a:r>
          </a:p>
          <a:p>
            <a:pPr marL="538163" indent="-538163" defTabSz="989013">
              <a:lnSpc>
                <a:spcPts val="2400"/>
              </a:lnSpc>
              <a:spcBef>
                <a:spcPts val="3000"/>
              </a:spcBef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"/>
              <a:tabLst>
                <a:tab pos="538163" algn="l"/>
              </a:tabLst>
            </a:pPr>
            <a:endParaRPr lang="pt-PT" sz="2000" b="1" u="none" dirty="0" smtClean="0">
              <a:solidFill>
                <a:srgbClr val="001E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9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1484784"/>
            <a:ext cx="91440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r>
              <a:rPr lang="pt-PT" sz="2000" b="1" u="none" dirty="0" smtClean="0">
                <a:solidFill>
                  <a:srgbClr val="3C4682"/>
                </a:solidFill>
              </a:rPr>
              <a:t>4.º Parecer do Conselho Nacional de Ciência e Tecnologia</a:t>
            </a:r>
            <a:r>
              <a:rPr lang="pt-PT" sz="2000" b="1" u="none" dirty="0" smtClean="0">
                <a:solidFill>
                  <a:srgbClr val="3C4664"/>
                </a:solidFill>
              </a:rPr>
              <a:t>. </a:t>
            </a:r>
            <a:r>
              <a:rPr lang="pt-PT" sz="2000" b="1" u="none" dirty="0" smtClean="0">
                <a:solidFill>
                  <a:srgbClr val="960000"/>
                </a:solidFill>
              </a:rPr>
              <a:t>Interface Universidades, Ciência e Tecnologia </a:t>
            </a:r>
          </a:p>
          <a:p>
            <a:pPr indent="360363">
              <a:lnSpc>
                <a:spcPts val="2400"/>
              </a:lnSpc>
              <a:spcBef>
                <a:spcPts val="0"/>
              </a:spcBef>
              <a:spcAft>
                <a:spcPts val="3000"/>
              </a:spcAft>
              <a:buClr>
                <a:srgbClr val="960000"/>
              </a:buClr>
            </a:pPr>
            <a:r>
              <a:rPr lang="pt-PT" sz="2000" b="1" u="none" dirty="0" smtClean="0">
                <a:solidFill>
                  <a:srgbClr val="000096"/>
                </a:solidFill>
              </a:rPr>
              <a:t>In </a:t>
            </a:r>
            <a:r>
              <a:rPr lang="pt-PT" sz="2000" b="1" u="none" dirty="0" smtClean="0">
                <a:solidFill>
                  <a:srgbClr val="000096"/>
                </a:solidFill>
                <a:hlinkClick r:id="rId2"/>
              </a:rPr>
              <a:t>www.cnct.pt</a:t>
            </a:r>
            <a:r>
              <a:rPr lang="pt-PT" sz="2000" b="1" u="none" dirty="0" smtClean="0">
                <a:solidFill>
                  <a:srgbClr val="000096"/>
                </a:solidFill>
              </a:rPr>
              <a:t>, publicado em fevereiro, 2013</a:t>
            </a:r>
          </a:p>
          <a:p>
            <a:pPr marL="342900" indent="-342900">
              <a:lnSpc>
                <a:spcPts val="2400"/>
              </a:lnSpc>
              <a:spcBef>
                <a:spcPts val="0"/>
              </a:spcBef>
              <a:spcAft>
                <a:spcPts val="300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endParaRPr lang="pt-PT" sz="2000" b="1" u="none" dirty="0" smtClean="0">
              <a:solidFill>
                <a:srgbClr val="3C4664"/>
              </a:solidFill>
            </a:endParaRPr>
          </a:p>
          <a:p>
            <a:pPr marL="342900" indent="-342900" algn="just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r>
              <a:rPr lang="pt-PT" sz="2000" b="1" u="none" dirty="0" smtClean="0">
                <a:solidFill>
                  <a:srgbClr val="3C4682"/>
                </a:solidFill>
              </a:rPr>
              <a:t>S. Feyo de Azevedo</a:t>
            </a:r>
            <a:r>
              <a:rPr lang="pt-PT" sz="2000" b="1" u="none" dirty="0" smtClean="0">
                <a:solidFill>
                  <a:srgbClr val="001E82"/>
                </a:solidFill>
              </a:rPr>
              <a:t>, </a:t>
            </a:r>
            <a:r>
              <a:rPr lang="pt-PT" sz="2000" b="1" i="1" u="none" cap="small" dirty="0">
                <a:solidFill>
                  <a:srgbClr val="960000"/>
                </a:solidFill>
                <a:latin typeface="Georgia" pitchFamily="18" charset="0"/>
              </a:rPr>
              <a:t>Organização, governo e financiamento das universidades: o que devemos </a:t>
            </a:r>
            <a:r>
              <a:rPr lang="pt-PT" sz="2000" b="1" i="1" u="none" cap="small" dirty="0" err="1">
                <a:solidFill>
                  <a:srgbClr val="960000"/>
                </a:solidFill>
                <a:latin typeface="Georgia" pitchFamily="18" charset="0"/>
              </a:rPr>
              <a:t>mudar</a:t>
            </a:r>
            <a:r>
              <a:rPr lang="pt-PT" sz="2000" b="1" i="1" u="none" cap="small" dirty="0" err="1" smtClean="0">
                <a:solidFill>
                  <a:srgbClr val="960000"/>
                </a:solidFill>
                <a:latin typeface="Georgia" pitchFamily="18" charset="0"/>
              </a:rPr>
              <a:t>?“</a:t>
            </a:r>
            <a:r>
              <a:rPr lang="pt-PT" sz="2000" b="1" i="1" u="none" cap="small" dirty="0" err="1">
                <a:solidFill>
                  <a:srgbClr val="960000"/>
                </a:solidFill>
                <a:latin typeface="Georgia" pitchFamily="18" charset="0"/>
              </a:rPr>
              <a:t>Some</a:t>
            </a:r>
            <a:r>
              <a:rPr lang="pt-PT" sz="2000" b="1" i="1" u="none" cap="small" dirty="0">
                <a:solidFill>
                  <a:srgbClr val="960000"/>
                </a:solidFill>
                <a:latin typeface="Georgia" pitchFamily="18" charset="0"/>
              </a:rPr>
              <a:t> </a:t>
            </a:r>
            <a:r>
              <a:rPr lang="pt-PT" sz="2000" b="1" i="1" u="none" cap="small" dirty="0" err="1">
                <a:solidFill>
                  <a:srgbClr val="960000"/>
                </a:solidFill>
                <a:latin typeface="Georgia" pitchFamily="18" charset="0"/>
              </a:rPr>
              <a:t>Food</a:t>
            </a:r>
            <a:r>
              <a:rPr lang="pt-PT" sz="2000" b="1" i="1" u="none" cap="small" dirty="0">
                <a:solidFill>
                  <a:srgbClr val="960000"/>
                </a:solidFill>
                <a:latin typeface="Georgia" pitchFamily="18" charset="0"/>
              </a:rPr>
              <a:t> for </a:t>
            </a:r>
            <a:r>
              <a:rPr lang="pt-PT" sz="2000" b="1" i="1" u="none" cap="small" dirty="0" err="1">
                <a:solidFill>
                  <a:srgbClr val="960000"/>
                </a:solidFill>
                <a:latin typeface="Georgia" pitchFamily="18" charset="0"/>
              </a:rPr>
              <a:t>Thought</a:t>
            </a:r>
            <a:r>
              <a:rPr lang="pt-PT" sz="2000" b="1" i="1" u="none" cap="small" dirty="0" smtClean="0">
                <a:solidFill>
                  <a:srgbClr val="960000"/>
                </a:solidFill>
                <a:latin typeface="Georgia" pitchFamily="18" charset="0"/>
              </a:rPr>
              <a:t>”</a:t>
            </a:r>
          </a:p>
          <a:p>
            <a:pPr marL="360363" algn="just">
              <a:lnSpc>
                <a:spcPts val="2400"/>
              </a:lnSpc>
              <a:spcAft>
                <a:spcPts val="1200"/>
              </a:spcAft>
            </a:pPr>
            <a:r>
              <a:rPr lang="pt-PT" sz="2000" b="1" i="1" u="none" cap="small" dirty="0" smtClean="0">
                <a:solidFill>
                  <a:srgbClr val="3C4682"/>
                </a:solidFill>
                <a:latin typeface="Georgia" pitchFamily="18" charset="0"/>
              </a:rPr>
              <a:t>In </a:t>
            </a:r>
            <a:r>
              <a:rPr lang="pt-PT" sz="2000" b="1" u="none" cap="small" dirty="0">
                <a:solidFill>
                  <a:srgbClr val="3C4682"/>
                </a:solidFill>
                <a:latin typeface="Georgia" pitchFamily="18" charset="0"/>
              </a:rPr>
              <a:t>III Encontro de Reitores </a:t>
            </a:r>
            <a:r>
              <a:rPr lang="pt-PT" sz="2000" b="1" u="none" cap="small" dirty="0" err="1">
                <a:solidFill>
                  <a:srgbClr val="3C4682"/>
                </a:solidFill>
                <a:latin typeface="Georgia" pitchFamily="18" charset="0"/>
              </a:rPr>
              <a:t>Universia</a:t>
            </a:r>
            <a:r>
              <a:rPr lang="pt-PT" sz="2000" b="1" u="none" cap="small" dirty="0">
                <a:solidFill>
                  <a:srgbClr val="3C4682"/>
                </a:solidFill>
                <a:latin typeface="Georgia" pitchFamily="18" charset="0"/>
              </a:rPr>
              <a:t> </a:t>
            </a:r>
            <a:r>
              <a:rPr lang="pt-PT" sz="2000" b="1" u="none" cap="small" dirty="0" smtClean="0">
                <a:solidFill>
                  <a:srgbClr val="3C4682"/>
                </a:solidFill>
                <a:latin typeface="Georgia" pitchFamily="18" charset="0"/>
              </a:rPr>
              <a:t>Rio, Rio </a:t>
            </a:r>
            <a:r>
              <a:rPr lang="pt-PT" sz="2000" b="1" u="none" cap="small" dirty="0">
                <a:solidFill>
                  <a:srgbClr val="3C4682"/>
                </a:solidFill>
                <a:latin typeface="Georgia" pitchFamily="18" charset="0"/>
              </a:rPr>
              <a:t>de Janeiro, 28-29 de julho de 2014</a:t>
            </a:r>
          </a:p>
          <a:p>
            <a:pPr algn="ctr">
              <a:lnSpc>
                <a:spcPts val="2400"/>
              </a:lnSpc>
              <a:spcAft>
                <a:spcPts val="600"/>
              </a:spcAft>
            </a:pPr>
            <a:r>
              <a:rPr lang="pt-PT" sz="2000" b="1" i="1" u="none" cap="small" dirty="0" smtClean="0">
                <a:solidFill>
                  <a:srgbClr val="001E82"/>
                </a:solidFill>
                <a:latin typeface="Georgia" pitchFamily="18" charset="0"/>
              </a:rPr>
              <a:t> </a:t>
            </a:r>
            <a:endParaRPr lang="pt-PT" sz="2000" b="1" i="1" u="none" cap="small" dirty="0">
              <a:solidFill>
                <a:srgbClr val="001E82"/>
              </a:solidFill>
              <a:latin typeface="Georgia" pitchFamily="18" charset="0"/>
            </a:endParaRPr>
          </a:p>
          <a:p>
            <a:pPr marL="342900" indent="-342900">
              <a:lnSpc>
                <a:spcPts val="2400"/>
              </a:lnSpc>
              <a:spcBef>
                <a:spcPts val="0"/>
              </a:spcBef>
              <a:spcAft>
                <a:spcPts val="300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endParaRPr lang="pt-PT" sz="2000" b="1" u="none" dirty="0" smtClean="0">
              <a:solidFill>
                <a:srgbClr val="3C4664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07128"/>
          </a:xfrm>
        </p:spPr>
        <p:txBody>
          <a:bodyPr/>
          <a:lstStyle/>
          <a:p>
            <a:pPr algn="ctr"/>
            <a:r>
              <a:rPr lang="pt-PT" sz="2400" b="1" dirty="0" smtClean="0"/>
              <a:t>Dois documentos recentes sobre o tema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375122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9113" y="980728"/>
            <a:ext cx="9144000" cy="5555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spcAft>
                <a:spcPts val="600"/>
              </a:spcAft>
              <a:buClr>
                <a:srgbClr val="960000"/>
              </a:buClr>
            </a:pPr>
            <a:r>
              <a:rPr lang="pt-PT" sz="2000" b="1" u="none" dirty="0" smtClean="0">
                <a:solidFill>
                  <a:srgbClr val="960000"/>
                </a:solidFill>
              </a:rPr>
              <a:t>Dominado pelas reformas induzidas pelo Processo de Bolonha</a:t>
            </a:r>
          </a:p>
          <a:p>
            <a:pPr algn="ctr">
              <a:lnSpc>
                <a:spcPts val="2400"/>
              </a:lnSpc>
              <a:spcAft>
                <a:spcPts val="600"/>
              </a:spcAft>
              <a:buClr>
                <a:srgbClr val="960000"/>
              </a:buClr>
            </a:pPr>
            <a:r>
              <a:rPr lang="pt-PT" sz="2400" b="1" u="none" dirty="0" smtClean="0">
                <a:solidFill>
                  <a:srgbClr val="960000"/>
                </a:solidFill>
              </a:rPr>
              <a:t>Promoção da cooperação sem fronteiras</a:t>
            </a:r>
          </a:p>
          <a:p>
            <a:pPr marL="342900" indent="-342900">
              <a:lnSpc>
                <a:spcPts val="2400"/>
              </a:lnSpc>
              <a:spcBef>
                <a:spcPts val="120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r>
              <a:rPr lang="pt-PT" sz="2000" b="1" u="none" dirty="0" smtClean="0">
                <a:solidFill>
                  <a:srgbClr val="3C4682"/>
                </a:solidFill>
              </a:rPr>
              <a:t>Criação do Espaço Europeu do Ensino Superior – 2010</a:t>
            </a:r>
          </a:p>
          <a:p>
            <a:pPr marL="722313" lvl="1" indent="-3683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ü"/>
            </a:pPr>
            <a:r>
              <a:rPr lang="pt-PT" sz="2000" b="1" u="none" dirty="0" smtClean="0">
                <a:solidFill>
                  <a:srgbClr val="960000"/>
                </a:solidFill>
              </a:rPr>
              <a:t>Criação de estruturas de formação comparáveis</a:t>
            </a:r>
          </a:p>
          <a:p>
            <a:pPr marL="722313" lvl="1" indent="-3683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ü"/>
            </a:pPr>
            <a:r>
              <a:rPr lang="pt-PT" sz="2000" b="1" u="none" dirty="0" smtClean="0">
                <a:solidFill>
                  <a:srgbClr val="960000"/>
                </a:solidFill>
              </a:rPr>
              <a:t>Indução de novos métodos e objetivos  de ensino e aprendizagem ao longo da vida</a:t>
            </a:r>
          </a:p>
          <a:p>
            <a:pPr marL="722313" lvl="1" indent="-3683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ü"/>
            </a:pPr>
            <a:r>
              <a:rPr lang="pt-PT" sz="2000" b="1" u="none" dirty="0" smtClean="0">
                <a:solidFill>
                  <a:srgbClr val="960000"/>
                </a:solidFill>
              </a:rPr>
              <a:t>Promoção da mobilidade através da indução </a:t>
            </a:r>
            <a:r>
              <a:rPr lang="pt-PT" sz="2000" b="1" u="none" dirty="0">
                <a:solidFill>
                  <a:srgbClr val="960000"/>
                </a:solidFill>
              </a:rPr>
              <a:t>de </a:t>
            </a:r>
            <a:r>
              <a:rPr lang="pt-PT" sz="2000" b="1" u="none" dirty="0" smtClean="0">
                <a:solidFill>
                  <a:srgbClr val="960000"/>
                </a:solidFill>
              </a:rPr>
              <a:t>confiança</a:t>
            </a:r>
          </a:p>
          <a:p>
            <a:pPr marL="342900" indent="-342900">
              <a:lnSpc>
                <a:spcPts val="2400"/>
              </a:lnSpc>
              <a:spcBef>
                <a:spcPts val="120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r>
              <a:rPr lang="pt-PT" sz="2000" b="1" u="none" dirty="0" smtClean="0">
                <a:solidFill>
                  <a:srgbClr val="3C4664"/>
                </a:solidFill>
              </a:rPr>
              <a:t> </a:t>
            </a:r>
            <a:r>
              <a:rPr lang="pt-PT" sz="2000" b="1" u="none" dirty="0" smtClean="0">
                <a:solidFill>
                  <a:srgbClr val="3C4682"/>
                </a:solidFill>
              </a:rPr>
              <a:t>Criação do Espaço Europeu da Investigação – 2014-2020</a:t>
            </a:r>
          </a:p>
          <a:p>
            <a:pPr marL="722313" lvl="1" indent="-3683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"/>
              <a:tabLst>
                <a:tab pos="811213" algn="l"/>
              </a:tabLst>
            </a:pPr>
            <a:r>
              <a:rPr lang="pt-PT" sz="2000" b="1" u="none" dirty="0" smtClean="0">
                <a:solidFill>
                  <a:srgbClr val="960000"/>
                </a:solidFill>
              </a:rPr>
              <a:t>Fomento da cooperação competitiva, em redes multinacionais</a:t>
            </a:r>
          </a:p>
          <a:p>
            <a:pPr marL="722313" lvl="1" indent="-368300"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buClr>
                <a:srgbClr val="960000"/>
              </a:buClr>
              <a:buFont typeface="Wingdings" panose="05000000000000000000" pitchFamily="2" charset="2"/>
              <a:buChar char=""/>
              <a:tabLst>
                <a:tab pos="811213" algn="l"/>
              </a:tabLst>
            </a:pPr>
            <a:r>
              <a:rPr lang="pt-PT" sz="2000" b="1" u="none" dirty="0" smtClean="0">
                <a:solidFill>
                  <a:srgbClr val="960000"/>
                </a:solidFill>
              </a:rPr>
              <a:t>Fomento da cooperação das universidades com o Tecido Social, nomeadamente com as empresas </a:t>
            </a:r>
          </a:p>
          <a:p>
            <a:pPr marL="342900" indent="-34290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Clr>
                <a:srgbClr val="960000"/>
              </a:buClr>
              <a:buFont typeface="Wingdings" panose="05000000000000000000" pitchFamily="2" charset="2"/>
              <a:buChar char="F"/>
            </a:pPr>
            <a:r>
              <a:rPr lang="pt-PT" sz="2000" b="1" u="none" dirty="0" smtClean="0">
                <a:solidFill>
                  <a:srgbClr val="3C4682"/>
                </a:solidFill>
              </a:rPr>
              <a:t>Fomento de </a:t>
            </a:r>
            <a:r>
              <a:rPr lang="pt-PT" sz="2000" b="1" u="none" dirty="0" smtClean="0">
                <a:solidFill>
                  <a:srgbClr val="960000"/>
                </a:solidFill>
              </a:rPr>
              <a:t>novos modelos de organização e governação </a:t>
            </a:r>
            <a:r>
              <a:rPr lang="pt-PT" sz="2000" b="1" u="none" dirty="0" smtClean="0">
                <a:solidFill>
                  <a:srgbClr val="3C4682"/>
                </a:solidFill>
              </a:rPr>
              <a:t>para promover a cooperação interna, a capacidade competitiva e a sustentabilidade, face à evolução científica e ao crescimento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0" y="-3865"/>
            <a:ext cx="9144000" cy="607128"/>
          </a:xfrm>
        </p:spPr>
        <p:txBody>
          <a:bodyPr/>
          <a:lstStyle/>
          <a:p>
            <a:pPr algn="ctr"/>
            <a:r>
              <a:rPr lang="pt-PT" sz="2400" b="1" dirty="0" smtClean="0"/>
              <a:t>O Sistema do Ensino Superior e da Investigação Científica na Europa, Hoje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1615521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4966" y="1052736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</a:pPr>
            <a:r>
              <a:rPr lang="pt-PT" sz="2000" b="1" u="none" dirty="0" smtClean="0">
                <a:solidFill>
                  <a:srgbClr val="3C4682"/>
                </a:solidFill>
              </a:rPr>
              <a:t>Compromisso com a produção e transferência de conhecimento e com o desenvolvimento da Sociedade</a:t>
            </a:r>
          </a:p>
          <a:p>
            <a:pPr marL="342900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</a:pPr>
            <a:endParaRPr lang="pt-PT" sz="2000" b="1" u="none" dirty="0">
              <a:solidFill>
                <a:srgbClr val="3C4682"/>
              </a:solidFill>
            </a:endParaRPr>
          </a:p>
          <a:p>
            <a:pPr marL="342900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</a:pPr>
            <a:endParaRPr lang="pt-PT" sz="2000" b="1" u="none" dirty="0" smtClean="0">
              <a:solidFill>
                <a:srgbClr val="3C4682"/>
              </a:solidFill>
            </a:endParaRPr>
          </a:p>
          <a:p>
            <a:pPr marL="342900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</a:pPr>
            <a:endParaRPr lang="pt-PT" sz="2000" b="1" u="none" dirty="0" smtClean="0">
              <a:solidFill>
                <a:srgbClr val="3C4682"/>
              </a:solidFill>
            </a:endParaRPr>
          </a:p>
          <a:p>
            <a:pPr lvl="1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</a:pPr>
            <a:endParaRPr lang="pt-PT" sz="2000" b="1" u="none" dirty="0" smtClean="0">
              <a:solidFill>
                <a:srgbClr val="3C4682"/>
              </a:solidFill>
            </a:endParaRPr>
          </a:p>
          <a:p>
            <a:pPr lvl="1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</a:pPr>
            <a:endParaRPr lang="pt-PT" sz="2000" b="1" u="none" dirty="0" smtClean="0">
              <a:solidFill>
                <a:srgbClr val="3C4682"/>
              </a:solidFill>
            </a:endParaRPr>
          </a:p>
          <a:p>
            <a:pPr marL="800100" lvl="1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endParaRPr lang="pt-PT" sz="2000" b="1" u="none" dirty="0" smtClean="0">
              <a:solidFill>
                <a:srgbClr val="3C4682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0" y="116632"/>
            <a:ext cx="9239967" cy="607128"/>
          </a:xfrm>
        </p:spPr>
        <p:txBody>
          <a:bodyPr/>
          <a:lstStyle/>
          <a:p>
            <a:pPr algn="ctr"/>
            <a:r>
              <a:rPr lang="pt-PT" sz="2400" b="1" dirty="0" smtClean="0"/>
              <a:t>A missão da Universidade pública</a:t>
            </a:r>
            <a:br>
              <a:rPr lang="pt-PT" sz="2400" b="1" dirty="0" smtClean="0"/>
            </a:br>
            <a:r>
              <a:rPr lang="pt-PT" sz="2400" b="1" dirty="0" smtClean="0"/>
              <a:t/>
            </a:r>
            <a:br>
              <a:rPr lang="pt-PT" sz="2400" b="1" dirty="0" smtClean="0"/>
            </a:br>
            <a:endParaRPr lang="pt-PT" sz="2400" b="1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228412518"/>
              </p:ext>
            </p:extLst>
          </p:nvPr>
        </p:nvGraphicFramePr>
        <p:xfrm>
          <a:off x="31591" y="2924944"/>
          <a:ext cx="8991529" cy="948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3"/>
          <p:cNvGraphicFramePr/>
          <p:nvPr>
            <p:extLst>
              <p:ext uri="{D42A27DB-BD31-4B8C-83A1-F6EECF244321}">
                <p14:modId xmlns:p14="http://schemas.microsoft.com/office/powerpoint/2010/main" val="4058423120"/>
              </p:ext>
            </p:extLst>
          </p:nvPr>
        </p:nvGraphicFramePr>
        <p:xfrm>
          <a:off x="179512" y="1916832"/>
          <a:ext cx="2376264" cy="78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a 5"/>
          <p:cNvGraphicFramePr/>
          <p:nvPr>
            <p:extLst>
              <p:ext uri="{D42A27DB-BD31-4B8C-83A1-F6EECF244321}">
                <p14:modId xmlns:p14="http://schemas.microsoft.com/office/powerpoint/2010/main" val="2990796761"/>
              </p:ext>
            </p:extLst>
          </p:nvPr>
        </p:nvGraphicFramePr>
        <p:xfrm>
          <a:off x="4788024" y="5331661"/>
          <a:ext cx="2128897" cy="749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Diagrama 4"/>
          <p:cNvGraphicFramePr/>
          <p:nvPr>
            <p:extLst>
              <p:ext uri="{D42A27DB-BD31-4B8C-83A1-F6EECF244321}">
                <p14:modId xmlns:p14="http://schemas.microsoft.com/office/powerpoint/2010/main" val="3686555823"/>
              </p:ext>
            </p:extLst>
          </p:nvPr>
        </p:nvGraphicFramePr>
        <p:xfrm>
          <a:off x="1" y="4200596"/>
          <a:ext cx="9144000" cy="1134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03723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  <p:bldGraphic spid="8" grpId="0">
        <p:bldAsOne/>
      </p:bldGraphic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4966" y="1052736"/>
            <a:ext cx="9144000" cy="647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</a:pPr>
            <a:r>
              <a:rPr lang="pt-PT" sz="2000" b="1" u="none" dirty="0" smtClean="0">
                <a:solidFill>
                  <a:srgbClr val="3C4682"/>
                </a:solidFill>
              </a:rPr>
              <a:t>As universidades em geral contam com três órgãos de governo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O Conselho Geral, com 15 a 35 membros, com 30% de personalidades externas - escolhe o Reitor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O Reitor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O Conselho de Gestão</a:t>
            </a:r>
          </a:p>
          <a:p>
            <a:pPr marL="342900" indent="-342900">
              <a:lnSpc>
                <a:spcPts val="2400"/>
              </a:lnSpc>
              <a:spcBef>
                <a:spcPts val="1800"/>
              </a:spcBef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</a:pPr>
            <a:r>
              <a:rPr lang="pt-PT" sz="2000" b="1" u="none" dirty="0" smtClean="0">
                <a:solidFill>
                  <a:srgbClr val="3C4682"/>
                </a:solidFill>
              </a:rPr>
              <a:t>As Fundações regem-se por Direito Privado e são administradas por um Conselho de Curadores</a:t>
            </a:r>
            <a:r>
              <a:rPr lang="pt-PT" sz="2000" b="1" u="none" dirty="0">
                <a:solidFill>
                  <a:srgbClr val="3C4682"/>
                </a:solidFill>
              </a:rPr>
              <a:t> </a:t>
            </a:r>
            <a:r>
              <a:rPr lang="pt-PT" sz="2000" b="1" u="none" dirty="0" smtClean="0">
                <a:solidFill>
                  <a:srgbClr val="3C4682"/>
                </a:solidFill>
              </a:rPr>
              <a:t>(um </a:t>
            </a:r>
            <a:r>
              <a:rPr lang="pt-PT" sz="2000" b="1" u="none" dirty="0" err="1" smtClean="0">
                <a:solidFill>
                  <a:srgbClr val="3C4682"/>
                </a:solidFill>
              </a:rPr>
              <a:t>Board</a:t>
            </a:r>
            <a:r>
              <a:rPr lang="pt-PT" sz="2000" b="1" u="none" dirty="0" smtClean="0">
                <a:solidFill>
                  <a:srgbClr val="3C4682"/>
                </a:solidFill>
              </a:rPr>
              <a:t> </a:t>
            </a:r>
            <a:r>
              <a:rPr lang="pt-PT" sz="2000" b="1" u="none" dirty="0" err="1" smtClean="0">
                <a:solidFill>
                  <a:srgbClr val="3C4682"/>
                </a:solidFill>
              </a:rPr>
              <a:t>of</a:t>
            </a:r>
            <a:r>
              <a:rPr lang="pt-PT" sz="2000" b="1" u="none" dirty="0" smtClean="0">
                <a:solidFill>
                  <a:srgbClr val="3C4682"/>
                </a:solidFill>
              </a:rPr>
              <a:t> </a:t>
            </a:r>
            <a:r>
              <a:rPr lang="pt-PT" sz="2000" b="1" u="none" dirty="0" err="1" smtClean="0">
                <a:solidFill>
                  <a:srgbClr val="3C4682"/>
                </a:solidFill>
              </a:rPr>
              <a:t>Trustees</a:t>
            </a:r>
            <a:r>
              <a:rPr lang="pt-PT" sz="2000" b="1" u="none" dirty="0" smtClean="0">
                <a:solidFill>
                  <a:srgbClr val="3C4682"/>
                </a:solidFill>
              </a:rPr>
              <a:t>), o qual: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Tem competências patrimoniais e financeiras relevantes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Aprova os estatutos das instituições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Homologa as decisões do Conselho Geral relativas à designação ou destituição do Reitor</a:t>
            </a:r>
          </a:p>
          <a:p>
            <a:pPr marL="722313" lvl="1" indent="-3683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r>
              <a:rPr lang="pt-PT" sz="2000" b="1" u="none" dirty="0" smtClean="0">
                <a:solidFill>
                  <a:srgbClr val="960000"/>
                </a:solidFill>
              </a:rPr>
              <a:t>Homologa deliberações do Conselho Geral sobre Planos, Orçamentos, Relatórios de Atividades e Contas</a:t>
            </a:r>
          </a:p>
          <a:p>
            <a:pPr marL="800100" lvl="1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endParaRPr lang="pt-PT" sz="2000" b="1" u="none" dirty="0" smtClean="0">
              <a:solidFill>
                <a:srgbClr val="3C4682"/>
              </a:solidFill>
            </a:endParaRPr>
          </a:p>
          <a:p>
            <a:pPr marL="800100" lvl="1" indent="-342900">
              <a:lnSpc>
                <a:spcPts val="24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endParaRPr lang="pt-PT" sz="2000" b="1" u="none" dirty="0" smtClean="0">
              <a:solidFill>
                <a:srgbClr val="3C4682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0" y="0"/>
            <a:ext cx="9239967" cy="607128"/>
          </a:xfrm>
        </p:spPr>
        <p:txBody>
          <a:bodyPr/>
          <a:lstStyle/>
          <a:p>
            <a:pPr algn="ctr"/>
            <a:r>
              <a:rPr lang="pt-PT" sz="2400" b="1" dirty="0" smtClean="0"/>
              <a:t>O regime fundacional da Universidade do Porto</a:t>
            </a:r>
            <a:br>
              <a:rPr lang="pt-PT" sz="2400" b="1" dirty="0" smtClean="0"/>
            </a:br>
            <a:r>
              <a:rPr lang="pt-PT" sz="2400" b="1" dirty="0" smtClean="0"/>
              <a:t>Um modelo a aperfeiçoar, mas a manter</a:t>
            </a:r>
            <a:br>
              <a:rPr lang="pt-PT" sz="2400" b="1" dirty="0" smtClean="0"/>
            </a:b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115805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07504" y="1052736"/>
            <a:ext cx="8856984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  <a:tabLst>
                <a:tab pos="-1350645" algn="l"/>
                <a:tab pos="270510" algn="l"/>
              </a:tabLst>
            </a:pPr>
            <a:endParaRPr lang="pt-PT" sz="2000" b="1" u="none" dirty="0" smtClean="0">
              <a:solidFill>
                <a:srgbClr val="001E64"/>
              </a:solidFill>
              <a:latin typeface="Georgia"/>
              <a:ea typeface="Times New Roman"/>
              <a:cs typeface="Georgia"/>
            </a:endParaRPr>
          </a:p>
          <a:p>
            <a:pPr marL="530225" indent="-530225" algn="just">
              <a:lnSpc>
                <a:spcPts val="30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  <a:tabLst>
                <a:tab pos="-1349375" algn="l"/>
              </a:tabLst>
            </a:pP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O 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futuro 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terá que passar por um modelo 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de </a:t>
            </a:r>
            <a:r>
              <a:rPr lang="pt-PT" sz="2000" b="1" u="none" dirty="0" smtClean="0">
                <a:solidFill>
                  <a:srgbClr val="960000"/>
                </a:solidFill>
                <a:latin typeface="Georgia" panose="02040502050405020303" pitchFamily="18" charset="0"/>
                <a:ea typeface="Times New Roman"/>
                <a:cs typeface="Georgia"/>
              </a:rPr>
              <a:t>governação </a:t>
            </a:r>
            <a:r>
              <a:rPr lang="pt-PT" sz="2000" b="1" u="none" dirty="0">
                <a:solidFill>
                  <a:srgbClr val="960000"/>
                </a:solidFill>
                <a:latin typeface="Georgia" panose="02040502050405020303" pitchFamily="18" charset="0"/>
                <a:ea typeface="Times New Roman"/>
                <a:cs typeface="Georgia"/>
              </a:rPr>
              <a:t>e </a:t>
            </a:r>
            <a:r>
              <a:rPr lang="pt-PT" sz="2000" b="1" u="none" dirty="0" smtClean="0">
                <a:solidFill>
                  <a:srgbClr val="960000"/>
                </a:solidFill>
                <a:latin typeface="Georgia" panose="02040502050405020303" pitchFamily="18" charset="0"/>
                <a:ea typeface="Times New Roman"/>
                <a:cs typeface="Georgia"/>
              </a:rPr>
              <a:t>gestão integradas, autónomas e responsabilizadas, flexíveis e eficazes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, 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que 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permitam 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às instituições desenvolver a sua missão,  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pensando em particular na necessária cooperação e competição, no 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Mundo Global de 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hoje</a:t>
            </a:r>
          </a:p>
          <a:p>
            <a:pPr marL="530225" indent="-530225" algn="just">
              <a:lnSpc>
                <a:spcPts val="30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  <a:tabLst>
                <a:tab pos="-1349375" algn="l"/>
              </a:tabLst>
            </a:pPr>
            <a:endParaRPr lang="en-US" sz="2000" u="none" dirty="0">
              <a:solidFill>
                <a:srgbClr val="3C4664"/>
              </a:solidFill>
              <a:latin typeface="Georgia" panose="02040502050405020303" pitchFamily="18" charset="0"/>
              <a:ea typeface="Times New Roman"/>
            </a:endParaRPr>
          </a:p>
          <a:p>
            <a:pPr marL="530225" indent="-530225" algn="just">
              <a:lnSpc>
                <a:spcPts val="30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"/>
              <a:tabLst>
                <a:tab pos="-1349375" algn="l"/>
              </a:tabLst>
            </a:pP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No 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essencial, 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um modelo de ‘</a:t>
            </a:r>
            <a:r>
              <a:rPr lang="pt-PT" sz="2000" b="1" u="none" dirty="0">
                <a:solidFill>
                  <a:srgbClr val="960000"/>
                </a:solidFill>
                <a:latin typeface="Georgia" panose="02040502050405020303" pitchFamily="18" charset="0"/>
                <a:ea typeface="Times New Roman"/>
                <a:cs typeface="Georgia"/>
              </a:rPr>
              <a:t>autonomia </a:t>
            </a:r>
            <a:r>
              <a:rPr lang="pt-PT" sz="2000" b="1" u="none" dirty="0" smtClean="0">
                <a:solidFill>
                  <a:srgbClr val="960000"/>
                </a:solidFill>
                <a:latin typeface="Georgia" panose="02040502050405020303" pitchFamily="18" charset="0"/>
                <a:ea typeface="Times New Roman"/>
                <a:cs typeface="Georgia"/>
              </a:rPr>
              <a:t>auditada, </a:t>
            </a:r>
            <a:r>
              <a:rPr lang="pt-PT" sz="2000" b="1" u="none" dirty="0">
                <a:solidFill>
                  <a:srgbClr val="960000"/>
                </a:solidFill>
                <a:latin typeface="Georgia" panose="02040502050405020303" pitchFamily="18" charset="0"/>
                <a:ea typeface="Times New Roman"/>
                <a:cs typeface="Georgia"/>
              </a:rPr>
              <a:t>no quadro de uma missão contratualizada</a:t>
            </a:r>
            <a:r>
              <a:rPr lang="pt-PT" sz="2000" b="1" u="none" dirty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’, </a:t>
            </a:r>
            <a:r>
              <a:rPr lang="pt-PT" sz="2000" b="1" u="none" dirty="0" smtClean="0">
                <a:solidFill>
                  <a:srgbClr val="3C4664"/>
                </a:solidFill>
                <a:latin typeface="Georgia" panose="02040502050405020303" pitchFamily="18" charset="0"/>
                <a:ea typeface="Times New Roman"/>
                <a:cs typeface="Georgia"/>
              </a:rPr>
              <a:t>relativamente ao qual proponho os seguintes temas para reflexão</a:t>
            </a:r>
            <a:r>
              <a:rPr lang="pt-PT" sz="2000" b="1" u="none" dirty="0" smtClean="0">
                <a:solidFill>
                  <a:srgbClr val="001E64"/>
                </a:solidFill>
                <a:latin typeface="Georgia" panose="02040502050405020303" pitchFamily="18" charset="0"/>
                <a:ea typeface="Times New Roman"/>
                <a:cs typeface="Georgia"/>
              </a:rPr>
              <a:t>:</a:t>
            </a:r>
            <a:endParaRPr lang="en-US" sz="2000" u="none" dirty="0">
              <a:solidFill>
                <a:srgbClr val="001E64"/>
              </a:solidFill>
              <a:latin typeface="Georgia" panose="02040502050405020303" pitchFamily="18" charset="0"/>
              <a:ea typeface="Times New Roman"/>
            </a:endParaRPr>
          </a:p>
          <a:p>
            <a:pPr marL="342900" indent="-342900">
              <a:lnSpc>
                <a:spcPts val="3000"/>
              </a:lnSpc>
              <a:spcAft>
                <a:spcPts val="1200"/>
              </a:spcAft>
              <a:buClr>
                <a:srgbClr val="960000"/>
              </a:buClr>
              <a:buFont typeface="Wingdings" panose="05000000000000000000" pitchFamily="2" charset="2"/>
              <a:buChar char="Ø"/>
            </a:pPr>
            <a:endParaRPr lang="pt-PT" sz="2000" b="1" u="none" dirty="0" smtClean="0">
              <a:solidFill>
                <a:srgbClr val="001E64"/>
              </a:solidFill>
              <a:latin typeface="Georgia" panose="02040502050405020303" pitchFamily="18" charset="0"/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0" y="100152"/>
            <a:ext cx="9239967" cy="607128"/>
          </a:xfrm>
        </p:spPr>
        <p:txBody>
          <a:bodyPr/>
          <a:lstStyle/>
          <a:p>
            <a:pPr algn="ctr"/>
            <a:r>
              <a:rPr lang="pt-PT" sz="2400" b="1" dirty="0" smtClean="0"/>
              <a:t>Organização, Governo e Financiamento das IESIP  </a:t>
            </a:r>
            <a:br>
              <a:rPr lang="pt-PT" sz="2400" b="1" dirty="0" smtClean="0"/>
            </a:br>
            <a:r>
              <a:rPr lang="pt-PT" sz="2400" b="1" dirty="0" smtClean="0"/>
              <a:t>Futuro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306657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124" y="1196752"/>
            <a:ext cx="91440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ts val="3000"/>
              </a:lnSpc>
              <a:spcAft>
                <a:spcPts val="1800"/>
              </a:spcAft>
              <a:buClr>
                <a:srgbClr val="960000"/>
              </a:buClr>
              <a:buFont typeface="+mj-lt"/>
              <a:buAutoNum type="alphaLcPeriod"/>
            </a:pPr>
            <a:endParaRPr lang="pt-PT" sz="2000" b="1" u="none" dirty="0" smtClean="0">
              <a:solidFill>
                <a:srgbClr val="001E64"/>
              </a:solidFill>
            </a:endParaRPr>
          </a:p>
          <a:p>
            <a:pPr marL="530225" lvl="2" indent="-530225">
              <a:lnSpc>
                <a:spcPts val="3000"/>
              </a:lnSpc>
              <a:spcAft>
                <a:spcPts val="1800"/>
              </a:spcAft>
              <a:buFont typeface="+mj-lt"/>
              <a:buAutoNum type="alphaLcPeriod"/>
            </a:pPr>
            <a:r>
              <a:rPr lang="pt-PT" sz="2000" b="1" u="none" dirty="0">
                <a:solidFill>
                  <a:srgbClr val="3C4682"/>
                </a:solidFill>
              </a:rPr>
              <a:t>Criar condições de organização interna que fomentem a cooperação transversal e a multidisciplinaridade académica, tanto na educação, como na </a:t>
            </a:r>
            <a:r>
              <a:rPr lang="pt-PT" sz="2000" b="1" u="none" dirty="0" smtClean="0">
                <a:solidFill>
                  <a:srgbClr val="3C4682"/>
                </a:solidFill>
              </a:rPr>
              <a:t>investigação</a:t>
            </a:r>
          </a:p>
          <a:p>
            <a:pPr marL="0" lvl="2" indent="541338">
              <a:lnSpc>
                <a:spcPts val="3000"/>
              </a:lnSpc>
              <a:spcAft>
                <a:spcPts val="1800"/>
              </a:spcAft>
            </a:pPr>
            <a:r>
              <a:rPr lang="pt-PT" sz="2000" b="1" u="none" dirty="0" smtClean="0">
                <a:solidFill>
                  <a:srgbClr val="960000"/>
                </a:solidFill>
              </a:rPr>
              <a:t>Perceber a mudança fundamental no conceito de ‘território’</a:t>
            </a:r>
          </a:p>
          <a:p>
            <a:pPr marL="0" lvl="2" indent="541338">
              <a:lnSpc>
                <a:spcPts val="3000"/>
              </a:lnSpc>
              <a:spcAft>
                <a:spcPts val="1800"/>
              </a:spcAft>
            </a:pPr>
            <a:endParaRPr lang="pt-PT" sz="2000" b="1" u="none" dirty="0" smtClean="0">
              <a:solidFill>
                <a:srgbClr val="960000"/>
              </a:solidFill>
            </a:endParaRPr>
          </a:p>
          <a:p>
            <a:pPr marL="541338" lvl="2" indent="-541338">
              <a:lnSpc>
                <a:spcPts val="3000"/>
              </a:lnSpc>
              <a:spcAft>
                <a:spcPts val="1800"/>
              </a:spcAft>
            </a:pPr>
            <a:r>
              <a:rPr lang="pt-PT" sz="2000" b="1" u="none" dirty="0" smtClean="0">
                <a:solidFill>
                  <a:srgbClr val="3C4682"/>
                </a:solidFill>
              </a:rPr>
              <a:t>b. 	Consagrar </a:t>
            </a:r>
            <a:r>
              <a:rPr lang="pt-PT" sz="2000" b="1" u="none" dirty="0">
                <a:solidFill>
                  <a:srgbClr val="3C4682"/>
                </a:solidFill>
              </a:rPr>
              <a:t>o reconhecimento público de que as atividades das IESIP são incompatíveis com a rigidez das regras gerais da administração </a:t>
            </a:r>
            <a:r>
              <a:rPr lang="pt-PT" sz="2000" b="1" u="none" dirty="0" smtClean="0">
                <a:solidFill>
                  <a:srgbClr val="3C4682"/>
                </a:solidFill>
              </a:rPr>
              <a:t>pública</a:t>
            </a:r>
            <a:endParaRPr lang="en-US" sz="2000" u="none" dirty="0">
              <a:solidFill>
                <a:srgbClr val="3C4682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2552" y="188640"/>
            <a:ext cx="9239967" cy="607128"/>
          </a:xfrm>
        </p:spPr>
        <p:txBody>
          <a:bodyPr/>
          <a:lstStyle/>
          <a:p>
            <a:pPr algn="ctr"/>
            <a:r>
              <a:rPr lang="pt-PT" sz="2400" b="1" dirty="0"/>
              <a:t>Organização, Governo e Financiamento das IESIP - </a:t>
            </a:r>
            <a:r>
              <a:rPr lang="pt-PT" sz="2400" b="1" dirty="0" smtClean="0"/>
              <a:t>I </a:t>
            </a:r>
            <a:br>
              <a:rPr lang="pt-PT" sz="2400" b="1" dirty="0" smtClean="0"/>
            </a:b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3293826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1124" y="1196752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0225" lvl="2" indent="-530225">
              <a:lnSpc>
                <a:spcPts val="3000"/>
              </a:lnSpc>
              <a:spcAft>
                <a:spcPts val="1800"/>
              </a:spcAft>
              <a:buFont typeface="+mj-lt"/>
              <a:buAutoNum type="alphaLcPeriod" startAt="3"/>
            </a:pPr>
            <a:r>
              <a:rPr lang="pt-PT" sz="2000" b="1" u="none" dirty="0" smtClean="0">
                <a:solidFill>
                  <a:srgbClr val="3C4682"/>
                </a:solidFill>
              </a:rPr>
              <a:t>Reforçar </a:t>
            </a:r>
            <a:r>
              <a:rPr lang="pt-PT" sz="2000" b="1" u="none" dirty="0">
                <a:solidFill>
                  <a:srgbClr val="3C4682"/>
                </a:solidFill>
              </a:rPr>
              <a:t>os princípios universitários de autonomia estatutária, com a diferenciação adequada à natureza </a:t>
            </a:r>
            <a:r>
              <a:rPr lang="pt-PT" sz="2000" b="1" u="none" dirty="0" smtClean="0">
                <a:solidFill>
                  <a:srgbClr val="3C4682"/>
                </a:solidFill>
              </a:rPr>
              <a:t>das instituições, e de liberdade académica</a:t>
            </a:r>
            <a:endParaRPr lang="en-US" sz="2000" u="none" dirty="0">
              <a:solidFill>
                <a:srgbClr val="3C4682"/>
              </a:solidFill>
            </a:endParaRPr>
          </a:p>
          <a:p>
            <a:pPr marL="530225" lvl="2" indent="-530225">
              <a:lnSpc>
                <a:spcPts val="3000"/>
              </a:lnSpc>
              <a:spcBef>
                <a:spcPts val="1200"/>
              </a:spcBef>
              <a:spcAft>
                <a:spcPts val="1800"/>
              </a:spcAft>
              <a:buFont typeface="+mj-lt"/>
              <a:buAutoNum type="alphaLcPeriod" startAt="3"/>
            </a:pPr>
            <a:r>
              <a:rPr lang="pt-PT" sz="2000" b="1" u="none" dirty="0">
                <a:solidFill>
                  <a:srgbClr val="3C4682"/>
                </a:solidFill>
              </a:rPr>
              <a:t>Reforçar internamente a cultura da autonomia científica e pedagógica das áreas do </a:t>
            </a:r>
            <a:r>
              <a:rPr lang="pt-PT" sz="2000" b="1" u="none" dirty="0" smtClean="0">
                <a:solidFill>
                  <a:srgbClr val="3C4682"/>
                </a:solidFill>
              </a:rPr>
              <a:t>saber, </a:t>
            </a:r>
            <a:r>
              <a:rPr lang="pt-PT" sz="2000" b="1" u="none" dirty="0" smtClean="0">
                <a:solidFill>
                  <a:srgbClr val="960000"/>
                </a:solidFill>
              </a:rPr>
              <a:t>pensando em particular nas grandes instituições com áreas internas autónomas</a:t>
            </a:r>
            <a:endParaRPr lang="en-US" sz="2000" u="none" dirty="0">
              <a:solidFill>
                <a:srgbClr val="960000"/>
              </a:solidFill>
            </a:endParaRPr>
          </a:p>
          <a:p>
            <a:pPr marL="530225" indent="-530225">
              <a:lnSpc>
                <a:spcPts val="3000"/>
              </a:lnSpc>
              <a:spcAft>
                <a:spcPts val="600"/>
              </a:spcAft>
            </a:pPr>
            <a:r>
              <a:rPr lang="pt-PT" sz="2000" b="1" u="none" dirty="0" smtClean="0">
                <a:solidFill>
                  <a:srgbClr val="3C4682"/>
                </a:solidFill>
              </a:rPr>
              <a:t>	</a:t>
            </a:r>
            <a:r>
              <a:rPr lang="pt-PT" sz="2000" b="1" u="none" dirty="0" smtClean="0">
                <a:solidFill>
                  <a:srgbClr val="960000"/>
                </a:solidFill>
              </a:rPr>
              <a:t>MAS,</a:t>
            </a:r>
            <a:r>
              <a:rPr lang="pt-PT" sz="2000" b="1" u="none" dirty="0" smtClean="0">
                <a:solidFill>
                  <a:srgbClr val="3C4682"/>
                </a:solidFill>
              </a:rPr>
              <a:t> acentuar </a:t>
            </a:r>
            <a:r>
              <a:rPr lang="pt-PT" sz="2000" b="1" u="none" dirty="0">
                <a:solidFill>
                  <a:srgbClr val="3C4682"/>
                </a:solidFill>
              </a:rPr>
              <a:t>a distinção entre </a:t>
            </a:r>
            <a:r>
              <a:rPr lang="pt-PT" sz="2000" b="1" u="none" dirty="0" smtClean="0">
                <a:solidFill>
                  <a:srgbClr val="3C4682"/>
                </a:solidFill>
              </a:rPr>
              <a:t>essa </a:t>
            </a:r>
            <a:r>
              <a:rPr lang="pt-PT" sz="2000" b="1" u="none" dirty="0">
                <a:solidFill>
                  <a:srgbClr val="3C4682"/>
                </a:solidFill>
              </a:rPr>
              <a:t>desejada </a:t>
            </a:r>
            <a:r>
              <a:rPr lang="pt-PT" sz="2000" b="1" u="none" dirty="0" smtClean="0">
                <a:solidFill>
                  <a:srgbClr val="3C4682"/>
                </a:solidFill>
              </a:rPr>
              <a:t>e necessária autonomia </a:t>
            </a:r>
            <a:r>
              <a:rPr lang="pt-PT" sz="2000" b="1" u="none" dirty="0">
                <a:solidFill>
                  <a:srgbClr val="3C4682"/>
                </a:solidFill>
              </a:rPr>
              <a:t>e conceções </a:t>
            </a:r>
            <a:r>
              <a:rPr lang="pt-PT" sz="2000" b="1" u="none" dirty="0" smtClean="0">
                <a:solidFill>
                  <a:srgbClr val="3C4682"/>
                </a:solidFill>
              </a:rPr>
              <a:t>de </a:t>
            </a:r>
            <a:r>
              <a:rPr lang="pt-PT" sz="2000" b="1" u="none" dirty="0" err="1" smtClean="0">
                <a:solidFill>
                  <a:srgbClr val="3C4682"/>
                </a:solidFill>
              </a:rPr>
              <a:t>auto-gestão</a:t>
            </a:r>
            <a:r>
              <a:rPr lang="pt-PT" sz="2000" b="1" u="none" dirty="0" smtClean="0">
                <a:solidFill>
                  <a:srgbClr val="3C4682"/>
                </a:solidFill>
              </a:rPr>
              <a:t> </a:t>
            </a:r>
            <a:r>
              <a:rPr lang="pt-PT" sz="2000" b="1" u="none" dirty="0">
                <a:solidFill>
                  <a:srgbClr val="3C4682"/>
                </a:solidFill>
              </a:rPr>
              <a:t>que </a:t>
            </a:r>
            <a:r>
              <a:rPr lang="pt-PT" sz="2000" b="1" u="none" dirty="0" smtClean="0">
                <a:solidFill>
                  <a:srgbClr val="3C4682"/>
                </a:solidFill>
              </a:rPr>
              <a:t>podem representar barreiras à desejada </a:t>
            </a:r>
            <a:r>
              <a:rPr lang="pt-PT" sz="2000" b="1" u="none" dirty="0">
                <a:solidFill>
                  <a:srgbClr val="3C4682"/>
                </a:solidFill>
              </a:rPr>
              <a:t>evolução das IESIP</a:t>
            </a:r>
            <a:endParaRPr lang="en-US" sz="2000" u="none" dirty="0">
              <a:solidFill>
                <a:srgbClr val="3C4682"/>
              </a:solidFill>
            </a:endParaRPr>
          </a:p>
          <a:p>
            <a:pPr marL="530225" indent="-530225">
              <a:lnSpc>
                <a:spcPts val="3000"/>
              </a:lnSpc>
              <a:spcAft>
                <a:spcPts val="600"/>
              </a:spcAft>
            </a:pPr>
            <a:r>
              <a:rPr lang="pt-PT" sz="2000" b="1" u="none" dirty="0" smtClean="0">
                <a:solidFill>
                  <a:srgbClr val="3C4682"/>
                </a:solidFill>
              </a:rPr>
              <a:t>	</a:t>
            </a:r>
            <a:r>
              <a:rPr lang="pt-PT" sz="2000" b="1" u="none" dirty="0" smtClean="0">
                <a:solidFill>
                  <a:srgbClr val="960000"/>
                </a:solidFill>
              </a:rPr>
              <a:t>EM </a:t>
            </a:r>
            <a:r>
              <a:rPr lang="pt-PT" sz="2000" b="1" u="none" dirty="0">
                <a:solidFill>
                  <a:srgbClr val="960000"/>
                </a:solidFill>
              </a:rPr>
              <a:t>PARTICULAR,</a:t>
            </a:r>
            <a:r>
              <a:rPr lang="pt-PT" sz="2000" b="1" u="none" dirty="0">
                <a:solidFill>
                  <a:srgbClr val="3C4682"/>
                </a:solidFill>
              </a:rPr>
              <a:t> aperfeiçoar mecanismos para </a:t>
            </a:r>
            <a:r>
              <a:rPr lang="pt-PT" sz="2000" b="1" u="none" dirty="0" smtClean="0">
                <a:solidFill>
                  <a:srgbClr val="3C4682"/>
                </a:solidFill>
              </a:rPr>
              <a:t>constituir , </a:t>
            </a:r>
            <a:r>
              <a:rPr lang="pt-PT" sz="2000" b="1" u="none" dirty="0">
                <a:solidFill>
                  <a:srgbClr val="3C4682"/>
                </a:solidFill>
              </a:rPr>
              <a:t>com referência na figura do reitor, uma verdadeira equipa de gestão global da instituição.</a:t>
            </a:r>
            <a:endParaRPr lang="en-US" sz="2000" u="none" dirty="0">
              <a:solidFill>
                <a:srgbClr val="3C4682"/>
              </a:solidFill>
            </a:endParaRPr>
          </a:p>
          <a:p>
            <a:pPr marL="530225" lvl="2" indent="-530225">
              <a:lnSpc>
                <a:spcPct val="150000"/>
              </a:lnSpc>
              <a:spcAft>
                <a:spcPts val="1800"/>
              </a:spcAft>
              <a:buFont typeface="+mj-lt"/>
              <a:buAutoNum type="alphaLcPeriod"/>
            </a:pPr>
            <a:endParaRPr lang="en-US" sz="2000" u="none" dirty="0">
              <a:solidFill>
                <a:srgbClr val="3C4664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12552" y="188640"/>
            <a:ext cx="9239967" cy="607128"/>
          </a:xfrm>
        </p:spPr>
        <p:txBody>
          <a:bodyPr/>
          <a:lstStyle/>
          <a:p>
            <a:pPr algn="ctr"/>
            <a:r>
              <a:rPr lang="pt-PT" sz="2400" b="1" dirty="0"/>
              <a:t>Organização, Governo e Financiamento das IESIP - </a:t>
            </a:r>
            <a:r>
              <a:rPr lang="pt-PT" sz="2400" b="1" dirty="0" smtClean="0"/>
              <a:t>II </a:t>
            </a:r>
            <a:br>
              <a:rPr lang="pt-PT" sz="2400" b="1" dirty="0" smtClean="0"/>
            </a:b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23023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mage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11290</TotalTime>
  <Words>896</Words>
  <Application>Microsoft Office PowerPoint</Application>
  <PresentationFormat>Apresentação no Ecrã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12</vt:i4>
      </vt:variant>
    </vt:vector>
  </HeadingPairs>
  <TitlesOfParts>
    <vt:vector size="14" baseType="lpstr">
      <vt:lpstr>Image4</vt:lpstr>
      <vt:lpstr>Office Theme</vt:lpstr>
      <vt:lpstr>Apresentação do PowerPoint</vt:lpstr>
      <vt:lpstr>Estrutura da apresentação e nota de nomenclatura</vt:lpstr>
      <vt:lpstr>Dois documentos recentes sobre o tema</vt:lpstr>
      <vt:lpstr>O Sistema do Ensino Superior e da Investigação Científica na Europa, Hoje</vt:lpstr>
      <vt:lpstr>A missão da Universidade pública  </vt:lpstr>
      <vt:lpstr>O regime fundacional da Universidade do Porto Um modelo a aperfeiçoar, mas a manter </vt:lpstr>
      <vt:lpstr>Organização, Governo e Financiamento das IESIP   Futuro</vt:lpstr>
      <vt:lpstr>Organização, Governo e Financiamento das IESIP - I  </vt:lpstr>
      <vt:lpstr>Organização, Governo e Financiamento das IESIP - II  </vt:lpstr>
      <vt:lpstr>Organização, Governo e Financiamento das IESIP - III  </vt:lpstr>
      <vt:lpstr>Organização, Governo e Financiamento das IESIP - IV  </vt:lpstr>
      <vt:lpstr>Organização, Governo e Financiamento das IESIP Nota final </vt:lpstr>
    </vt:vector>
  </TitlesOfParts>
  <Company>FEUP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CICA</dc:creator>
  <cp:lastModifiedBy>CICA</cp:lastModifiedBy>
  <cp:revision>970</cp:revision>
  <cp:lastPrinted>2014-04-30T08:24:06Z</cp:lastPrinted>
  <dcterms:created xsi:type="dcterms:W3CDTF">2012-06-20T08:43:41Z</dcterms:created>
  <dcterms:modified xsi:type="dcterms:W3CDTF">2014-12-02T08:28:21Z</dcterms:modified>
</cp:coreProperties>
</file>