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74" r:id="rId3"/>
    <p:sldId id="275" r:id="rId4"/>
    <p:sldId id="276" r:id="rId5"/>
    <p:sldId id="316" r:id="rId6"/>
    <p:sldId id="315" r:id="rId7"/>
    <p:sldId id="314" r:id="rId8"/>
    <p:sldId id="313" r:id="rId9"/>
    <p:sldId id="312" r:id="rId10"/>
    <p:sldId id="298" r:id="rId11"/>
    <p:sldId id="304" r:id="rId12"/>
    <p:sldId id="305" r:id="rId13"/>
    <p:sldId id="307" r:id="rId14"/>
    <p:sldId id="308" r:id="rId15"/>
    <p:sldId id="310" r:id="rId16"/>
    <p:sldId id="311" r:id="rId17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veiga" initials="A" lastIdx="2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33B"/>
    <a:srgbClr val="A21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Estilo Claro 3 - Destaqu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Destaqu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édio 1 - Destaqu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Estilo Médio 1 - Destaqu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Destaqu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édio 2 - Destaqu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Destaqu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69" autoAdjust="0"/>
    <p:restoredTop sz="68700" autoAdjust="0"/>
  </p:normalViewPr>
  <p:slideViewPr>
    <p:cSldViewPr>
      <p:cViewPr varScale="1">
        <p:scale>
          <a:sx n="63" d="100"/>
          <a:sy n="63" d="100"/>
        </p:scale>
        <p:origin x="1908" y="72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82"/>
    </p:cViewPr>
  </p:sorterViewPr>
  <p:notesViewPr>
    <p:cSldViewPr>
      <p:cViewPr>
        <p:scale>
          <a:sx n="178" d="100"/>
          <a:sy n="178" d="100"/>
        </p:scale>
        <p:origin x="1806" y="-30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2CC1DB4-A051-4B21-8B2C-37976C16482B}" type="datetimeFigureOut">
              <a:rPr lang="pt-PT"/>
              <a:pPr>
                <a:defRPr/>
              </a:pPr>
              <a:t>02/12/2014</a:t>
            </a:fld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82451F-D5B9-43DF-94B9-0DDB99572F4C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066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5A13B45-4950-4D56-87F6-DB09C1D874FB}" type="datetimeFigureOut">
              <a:rPr lang="pt-PT"/>
              <a:pPr>
                <a:defRPr/>
              </a:pPr>
              <a:t>02/12/2014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noProof="0" smtClean="0"/>
              <a:t>Clique para editar os estilos</a:t>
            </a:r>
          </a:p>
          <a:p>
            <a:pPr lvl="1"/>
            <a:r>
              <a:rPr lang="pt-PT" noProof="0" smtClean="0"/>
              <a:t>Segundo nível</a:t>
            </a:r>
          </a:p>
          <a:p>
            <a:pPr lvl="2"/>
            <a:r>
              <a:rPr lang="pt-PT" noProof="0" smtClean="0"/>
              <a:t>Terceiro nível</a:t>
            </a:r>
          </a:p>
          <a:p>
            <a:pPr lvl="3"/>
            <a:r>
              <a:rPr lang="pt-PT" noProof="0" smtClean="0"/>
              <a:t>Quarto nível</a:t>
            </a:r>
          </a:p>
          <a:p>
            <a:pPr lvl="4"/>
            <a:r>
              <a:rPr lang="pt-PT" noProof="0" smtClean="0"/>
              <a:t>Quinto nível</a:t>
            </a:r>
            <a:endParaRPr lang="pt-PT" noProof="0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8263432-53AF-4DED-8875-0F0039937F8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43031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91278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Do ponto de vista da Nova Governação a ênfase no público + privado representa oportunidades colaborativas e uma complementaridade importante entre as duas dimensões para resolver problemas públicos.</a:t>
            </a:r>
          </a:p>
          <a:p>
            <a:endParaRPr lang="pt-PT" dirty="0"/>
          </a:p>
          <a:p>
            <a:r>
              <a:rPr lang="pt-PT" dirty="0" smtClean="0"/>
              <a:t>A importância atribuída aos </a:t>
            </a:r>
            <a:r>
              <a:rPr lang="pt-PT" dirty="0" err="1" smtClean="0"/>
              <a:t>stakeholders</a:t>
            </a:r>
            <a:r>
              <a:rPr lang="pt-PT" dirty="0" smtClean="0"/>
              <a:t> externos reflete esta ênfase no </a:t>
            </a:r>
            <a:r>
              <a:rPr lang="pt-PT" dirty="0" err="1" smtClean="0"/>
              <a:t>público+privado</a:t>
            </a:r>
            <a:r>
              <a:rPr lang="pt-PT" dirty="0" smtClean="0"/>
              <a:t>. Estes interesses externos não representam necessariamente dimensões empresariais, podendo tratar-se de representação de interesses culturais, sociais ou políticos.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263432-53AF-4DED-8875-0F0039937F8E}" type="slidenum">
              <a:rPr lang="pt-PT" smtClean="0"/>
              <a:pPr>
                <a:defRPr/>
              </a:pPr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50496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existência de redes caracterizadas por</a:t>
            </a:r>
            <a:r>
              <a:rPr lang="pt-PT" baseline="0" dirty="0" smtClean="0"/>
              <a:t> grande interdependência revelam a inexistência de uma entidade que possa sobrepor, no longo prazo, a sua vontade sobre as outras instituições e interesses.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As políticas públicas são realizadas no âmbito de redes complexas em detrimento de uma cadeia de comando organizada hierarquicamente.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redução do poder e influência efetiva dos académicos e dos estudantes imposta pelo RJIES foi contrabalançada pela criação de órgãos consultivos que dão corpo a redes intrainstitucionais com um papel relevante e crescente na governação das instituições. </a:t>
            </a:r>
          </a:p>
          <a:p>
            <a:endParaRPr lang="pt-PT" baseline="0" dirty="0" smtClean="0"/>
          </a:p>
          <a:p>
            <a:r>
              <a:rPr lang="pt-PT" baseline="0" dirty="0" smtClean="0"/>
              <a:t>Por exemplo o Conselho de diretores da Universidade do Porto encontra-se formalmente </a:t>
            </a:r>
            <a:r>
              <a:rPr lang="pt-PT" baseline="0" dirty="0" err="1" smtClean="0"/>
              <a:t>instiuído</a:t>
            </a:r>
            <a:r>
              <a:rPr lang="pt-PT" baseline="0" dirty="0" smtClean="0"/>
              <a:t>.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263432-53AF-4DED-8875-0F0039937F8E}" type="slidenum">
              <a:rPr lang="pt-PT" smtClean="0"/>
              <a:pPr>
                <a:defRPr/>
              </a:pPr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29476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negociação e persuasão emergem como componentes da gestão e administração públicas. Segunda a Nova Governação os gestores públicos têm que saber criar incentivos para chegar aos resultados que pretendem, sem no entanto, terem o controlo perfeito</a:t>
            </a:r>
            <a:r>
              <a:rPr lang="pt-PT" baseline="0" dirty="0" smtClean="0"/>
              <a:t> sobre os atores que estão envolvidos na sua prossecução.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eleição e cooptação como modo de escolha dos representantes nas instâncias de governação institucional refletem as componentes de negociação e persuasão. Porém, parece haver um efetivo enfraquecimento da governação colegial.</a:t>
            </a:r>
          </a:p>
          <a:p>
            <a:endParaRPr lang="pt-PT" baseline="0" dirty="0" smtClean="0"/>
          </a:p>
          <a:p>
            <a:r>
              <a:rPr lang="pt-PT" baseline="0" dirty="0" smtClean="0"/>
              <a:t>A esfera de atuação do Provedor abrangendo todos os órgãos de governo, serviços e agentes da estrutura central das universidades sublinha a negociação e persuasão como componentes da gestão das questões académicas.</a:t>
            </a:r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263432-53AF-4DED-8875-0F0039937F8E}" type="slidenum">
              <a:rPr lang="pt-PT" smtClean="0"/>
              <a:pPr>
                <a:defRPr/>
              </a:pPr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1248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Na perspetiva da Nova Governação</a:t>
            </a:r>
            <a:r>
              <a:rPr lang="pt-PT" baseline="0" dirty="0" smtClean="0"/>
              <a:t> a reconfiguração das competências gestionárias para competências de capacitação é necessária para ativar as redes dos atores institucionais e fazê-los convergir em torno de objetivos comuns.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r>
              <a:rPr lang="pt-PT" baseline="0" dirty="0" smtClean="0"/>
              <a:t>A liderança institucional tem um papel importante na superação de dificuldades de coordenação intrainstitucional</a:t>
            </a:r>
          </a:p>
          <a:p>
            <a:endParaRPr lang="pt-PT" baseline="0" dirty="0" smtClean="0"/>
          </a:p>
          <a:p>
            <a:endParaRPr lang="pt-PT" baseline="0" dirty="0" smtClean="0"/>
          </a:p>
          <a:p>
            <a:r>
              <a:rPr lang="pt-PT" baseline="0" dirty="0" smtClean="0"/>
              <a:t>As competências de capacitação referem-se à necessidade de a governação orquestrar um grupo de atores no sentido da execução dos objetivos e estratégias institucionais, visando promover a colaboração e a cooperação.</a:t>
            </a:r>
          </a:p>
          <a:p>
            <a:endParaRPr lang="pt-PT" baseline="0" dirty="0" smtClean="0"/>
          </a:p>
          <a:p>
            <a:endParaRPr lang="pt-P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263432-53AF-4DED-8875-0F0039937F8E}" type="slidenum">
              <a:rPr lang="pt-PT" smtClean="0"/>
              <a:pPr>
                <a:defRPr/>
              </a:pPr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167025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A tendência europeia</a:t>
            </a:r>
            <a:r>
              <a:rPr lang="pt-PT" baseline="0" dirty="0" smtClean="0"/>
              <a:t> identifica elementos da Governação em Rede.</a:t>
            </a:r>
          </a:p>
          <a:p>
            <a:endParaRPr lang="pt-PT" baseline="0" dirty="0" smtClean="0"/>
          </a:p>
          <a:p>
            <a:r>
              <a:rPr lang="pt-PT" baseline="0" dirty="0" smtClean="0"/>
              <a:t>O RJIES tendo sido explicitamente inspirado na Nova Gestão </a:t>
            </a:r>
            <a:r>
              <a:rPr lang="pt-PT" baseline="0" dirty="0" err="1" smtClean="0"/>
              <a:t>Públlica</a:t>
            </a:r>
            <a:r>
              <a:rPr lang="pt-PT" baseline="0" dirty="0" smtClean="0"/>
              <a:t> </a:t>
            </a:r>
            <a:r>
              <a:rPr lang="pt-PT" baseline="0" dirty="0" err="1" smtClean="0"/>
              <a:t>ap</a:t>
            </a:r>
            <a:r>
              <a:rPr lang="pt-PT" baseline="0" smtClean="0"/>
              <a:t> </a:t>
            </a:r>
            <a:endParaRPr lang="pt-PT" baseline="0" dirty="0" smtClean="0"/>
          </a:p>
          <a:p>
            <a:endParaRPr lang="pt-PT" baseline="0" dirty="0" smtClean="0"/>
          </a:p>
          <a:p>
            <a:r>
              <a:rPr lang="pt-PT" baseline="0" dirty="0" smtClean="0"/>
              <a:t>No caso português a perda de colegialidade explica a emergência das características identificadas da Nova Governação</a:t>
            </a:r>
          </a:p>
          <a:p>
            <a:endParaRPr lang="pt-PT" baseline="0" dirty="0" smtClean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8263432-53AF-4DED-8875-0F0039937F8E}" type="slidenum">
              <a:rPr lang="pt-PT" smtClean="0"/>
              <a:pPr>
                <a:defRPr/>
              </a:pPr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51808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107242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34702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8561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893753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949329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237978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931633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15429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esentação CIPES - Diapositiv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d"/>
  </p:transition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resentação CIPES - Diapositivos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ângulo 12"/>
          <p:cNvSpPr/>
          <p:nvPr userDrawn="1"/>
        </p:nvSpPr>
        <p:spPr>
          <a:xfrm>
            <a:off x="0" y="0"/>
            <a:ext cx="9144000" cy="1341438"/>
          </a:xfrm>
          <a:prstGeom prst="rect">
            <a:avLst/>
          </a:prstGeom>
          <a:solidFill>
            <a:srgbClr val="A2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pic>
        <p:nvPicPr>
          <p:cNvPr id="3" name="Picture 2" descr="E:\0002_Design\CIPES\Logo_CIPES_amarelo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143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14"/>
          <p:cNvSpPr/>
          <p:nvPr userDrawn="1"/>
        </p:nvSpPr>
        <p:spPr>
          <a:xfrm>
            <a:off x="0" y="1341438"/>
            <a:ext cx="9144000" cy="518318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sp>
        <p:nvSpPr>
          <p:cNvPr id="5" name="Rectângulo 15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 userDrawn="1"/>
        </p:nvSpPr>
        <p:spPr>
          <a:xfrm>
            <a:off x="0" y="0"/>
            <a:ext cx="9144000" cy="6453188"/>
          </a:xfrm>
          <a:prstGeom prst="rect">
            <a:avLst/>
          </a:prstGeom>
          <a:solidFill>
            <a:srgbClr val="A21D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  <p:pic>
        <p:nvPicPr>
          <p:cNvPr id="1027" name="Picture 2" descr="E:\0002_Design\CIPES\Logo_CIPES_amarelo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5143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ângulo 8"/>
          <p:cNvSpPr/>
          <p:nvPr userDrawn="1"/>
        </p:nvSpPr>
        <p:spPr>
          <a:xfrm>
            <a:off x="0" y="6453188"/>
            <a:ext cx="9144000" cy="40481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CaixaDeTexto 10"/>
          <p:cNvSpPr txBox="1">
            <a:spLocks noChangeArrowheads="1"/>
          </p:cNvSpPr>
          <p:nvPr/>
        </p:nvSpPr>
        <p:spPr bwMode="auto">
          <a:xfrm>
            <a:off x="107950" y="1028343"/>
            <a:ext cx="878453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t-PT" sz="3600" b="1" dirty="0" smtClean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r>
              <a:rPr lang="pt-PT" sz="3600" b="1" dirty="0" smtClean="0">
                <a:solidFill>
                  <a:schemeClr val="bg1"/>
                </a:solidFill>
                <a:latin typeface="Franklin Gothic Medium" pitchFamily="34" charset="0"/>
                <a:ea typeface="Tahoma" pitchFamily="34" charset="0"/>
                <a:cs typeface="Lucida Sans Unicode" pitchFamily="34" charset="0"/>
              </a:rPr>
              <a:t>Governo e governação do ensino superior</a:t>
            </a:r>
            <a:endParaRPr lang="pt-PT" sz="2800" b="1" dirty="0" smtClean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endParaRPr lang="pt-PT" sz="2800" b="1" dirty="0" smtClean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r>
              <a:rPr lang="pt-PT" sz="2800" b="1" dirty="0" smtClean="0">
                <a:solidFill>
                  <a:schemeClr val="bg1"/>
                </a:solidFill>
                <a:latin typeface="Franklin Gothic Medium" pitchFamily="34" charset="0"/>
                <a:ea typeface="Tahoma" pitchFamily="34" charset="0"/>
                <a:cs typeface="Lucida Sans Unicode" pitchFamily="34" charset="0"/>
              </a:rPr>
              <a:t>A reconfiguração da gestão universitária </a:t>
            </a:r>
          </a:p>
          <a:p>
            <a:pPr algn="ctr"/>
            <a:r>
              <a:rPr lang="pt-PT" sz="2800" b="1" dirty="0" smtClean="0">
                <a:solidFill>
                  <a:schemeClr val="bg1"/>
                </a:solidFill>
                <a:latin typeface="Franklin Gothic Medium" pitchFamily="34" charset="0"/>
                <a:ea typeface="Tahoma" pitchFamily="34" charset="0"/>
                <a:cs typeface="Lucida Sans Unicode" pitchFamily="34" charset="0"/>
              </a:rPr>
              <a:t>em Portugal</a:t>
            </a:r>
          </a:p>
          <a:p>
            <a:pPr algn="ctr"/>
            <a:endParaRPr lang="pt-PT" sz="2800" b="1" dirty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endParaRPr lang="pt-PT" sz="2000" b="1" dirty="0" smtClean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r>
              <a:rPr lang="pt-PT" sz="2000" b="1" dirty="0" smtClean="0">
                <a:solidFill>
                  <a:schemeClr val="bg1"/>
                </a:solidFill>
                <a:latin typeface="Franklin Gothic Medium" pitchFamily="34" charset="0"/>
                <a:ea typeface="Tahoma" pitchFamily="34" charset="0"/>
                <a:cs typeface="Lucida Sans Unicode" pitchFamily="34" charset="0"/>
              </a:rPr>
              <a:t>António M. Magalhães e Amélia Veiga</a:t>
            </a:r>
          </a:p>
          <a:p>
            <a:pPr algn="ctr"/>
            <a:endParaRPr lang="pt-PT" sz="2000" b="1" dirty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endParaRPr lang="pt-PT" sz="2000" b="1" dirty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endParaRPr lang="pt-PT" sz="2000" b="1" dirty="0" smtClean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endParaRPr lang="pt-PT" sz="2000" b="1" dirty="0" smtClean="0">
              <a:solidFill>
                <a:schemeClr val="bg1"/>
              </a:solidFill>
              <a:latin typeface="Franklin Gothic Medium" pitchFamily="34" charset="0"/>
              <a:ea typeface="Tahoma" pitchFamily="34" charset="0"/>
              <a:cs typeface="Lucida Sans Unicode" pitchFamily="34" charset="0"/>
            </a:endParaRPr>
          </a:p>
          <a:p>
            <a:pPr algn="ctr"/>
            <a:r>
              <a:rPr lang="pt-PT" sz="2000" b="1" dirty="0" smtClean="0">
                <a:solidFill>
                  <a:schemeClr val="bg1"/>
                </a:solidFill>
                <a:latin typeface="Franklin Gothic Medium" pitchFamily="34" charset="0"/>
                <a:ea typeface="Tahoma" pitchFamily="34" charset="0"/>
                <a:cs typeface="Lucida Sans Unicode" pitchFamily="34" charset="0"/>
              </a:rPr>
              <a:t>Reitoria da Universidade do Porto, 2 de dezembro de 2014</a:t>
            </a:r>
            <a:endParaRPr lang="pt-PT" sz="1400" dirty="0" smtClean="0">
              <a:solidFill>
                <a:schemeClr val="bg1"/>
              </a:solidFill>
              <a:latin typeface="Calibri" pitchFamily="34" charset="0"/>
              <a:ea typeface="Tahoma" pitchFamily="34" charset="0"/>
              <a:cs typeface="Lucida Sans Unicode" pitchFamily="34" charset="0"/>
            </a:endParaRPr>
          </a:p>
          <a:p>
            <a:endParaRPr lang="pt-PT" sz="1400" dirty="0" smtClean="0">
              <a:solidFill>
                <a:schemeClr val="bg1"/>
              </a:solidFill>
              <a:latin typeface="Calibri" pitchFamily="34" charset="0"/>
              <a:ea typeface="Tahoma" pitchFamily="34" charset="0"/>
              <a:cs typeface="Lucida Sans Unicode" pitchFamily="34" charset="0"/>
            </a:endParaRPr>
          </a:p>
          <a:p>
            <a:endParaRPr lang="pt-PT" sz="1400" dirty="0" smtClean="0">
              <a:solidFill>
                <a:schemeClr val="bg1"/>
              </a:solidFill>
              <a:latin typeface="Calibri" pitchFamily="34" charset="0"/>
              <a:ea typeface="Tahoma" pitchFamily="34" charset="0"/>
              <a:cs typeface="Lucida Sans Unicode" pitchFamily="34" charset="0"/>
            </a:endParaRPr>
          </a:p>
          <a:p>
            <a:endParaRPr lang="pt-PT" sz="1400" dirty="0" smtClean="0">
              <a:solidFill>
                <a:schemeClr val="bg1"/>
              </a:solidFill>
              <a:latin typeface="Calibri" pitchFamily="34" charset="0"/>
              <a:ea typeface="Tahoma" pitchFamily="34" charset="0"/>
              <a:cs typeface="Lucida Sans Unicode" pitchFamily="34" charset="0"/>
            </a:endParaRPr>
          </a:p>
          <a:p>
            <a:endParaRPr lang="pt-PT" sz="2000" dirty="0">
              <a:solidFill>
                <a:schemeClr val="bg1"/>
              </a:solidFill>
              <a:latin typeface="Calibri" pitchFamily="34" charset="0"/>
              <a:ea typeface="Tahoma" pitchFamily="34" charset="0"/>
              <a:cs typeface="Lucida Sans Unicode" pitchFamily="34" charset="0"/>
            </a:endParaRPr>
          </a:p>
        </p:txBody>
      </p:sp>
      <p:pic>
        <p:nvPicPr>
          <p:cNvPr id="6148" name="Imagem 4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556792"/>
            <a:ext cx="8208912" cy="685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PT" sz="2000" b="1" dirty="0" smtClean="0">
                <a:solidFill>
                  <a:prstClr val="white"/>
                </a:solidFill>
              </a:rPr>
              <a:t>Mudança de público versus privado para </a:t>
            </a:r>
            <a:r>
              <a:rPr lang="pt-PT" sz="2000" b="1" dirty="0" err="1" smtClean="0">
                <a:solidFill>
                  <a:prstClr val="white"/>
                </a:solidFill>
              </a:rPr>
              <a:t>público+privado</a:t>
            </a:r>
            <a:endParaRPr lang="pt-PT" sz="2000" b="1" dirty="0" smtClean="0">
              <a:solidFill>
                <a:prstClr val="white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Composição das estruturas de governação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Influência de membros externos às universidades (Conselho Geral e Conselho de Curadores nas Universidade-fundação);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Reitor, equipa reitoral e membros da administração central assumem funções executivas;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Presença de membros externos, por opção da IES, em órgãos académicos (e.g. </a:t>
            </a:r>
            <a:r>
              <a:rPr lang="pt-PT" dirty="0" err="1" smtClean="0">
                <a:solidFill>
                  <a:prstClr val="white"/>
                </a:solidFill>
              </a:rPr>
              <a:t>UÉvora</a:t>
            </a:r>
            <a:r>
              <a:rPr lang="pt-PT" dirty="0" smtClean="0">
                <a:solidFill>
                  <a:prstClr val="white"/>
                </a:solidFill>
              </a:rPr>
              <a:t> – Senado; </a:t>
            </a:r>
            <a:r>
              <a:rPr lang="pt-PT" dirty="0" err="1" smtClean="0">
                <a:solidFill>
                  <a:prstClr val="white"/>
                </a:solidFill>
              </a:rPr>
              <a:t>UAveiro</a:t>
            </a:r>
            <a:r>
              <a:rPr lang="pt-PT" dirty="0" smtClean="0">
                <a:solidFill>
                  <a:prstClr val="white"/>
                </a:solidFill>
              </a:rPr>
              <a:t> – Conselho de Ética e Deontológico; Conselho de Cooperação, etc.).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</p:txBody>
      </p:sp>
      <p:pic>
        <p:nvPicPr>
          <p:cNvPr id="5" name="Imagem 4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6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pt-PT" sz="1400" b="1" dirty="0" smtClean="0">
                <a:solidFill>
                  <a:srgbClr val="FEC33B"/>
                </a:solidFill>
              </a:rPr>
              <a:t>A Nova Gestão Pública e a Nova Governação</a:t>
            </a:r>
            <a:endParaRPr lang="pt-PT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340768"/>
            <a:ext cx="828092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pt-PT" sz="2000" b="1" dirty="0">
                <a:solidFill>
                  <a:prstClr val="white"/>
                </a:solidFill>
              </a:rPr>
              <a:t>Ênfase nas relações em rede em detrimento de relações hierárquicas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2276872"/>
            <a:ext cx="820891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Criação de órgãos consultivos de cariz académico para mitigar os efeitos de sub-representação de Faculdades/Escolas/Departamento nos órgãos de governação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Surgimento e institucionalização de órgãos consultivos representando os corpos constituintes das IES (e.g. Senado, conselho de diretores).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Estabelecimento de redes favorecendo a interação e promovendo o envolvimento dos académicos nos processos de tomada de decisão.</a:t>
            </a:r>
          </a:p>
          <a:p>
            <a:pPr lvl="1">
              <a:lnSpc>
                <a:spcPct val="150000"/>
              </a:lnSpc>
              <a:spcAft>
                <a:spcPts val="1200"/>
              </a:spcAft>
            </a:pPr>
            <a:endParaRPr lang="pt-PT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</p:txBody>
      </p:sp>
      <p:pic>
        <p:nvPicPr>
          <p:cNvPr id="5" name="Imagem 4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pt-PT" sz="1400" b="1" dirty="0" smtClean="0">
                <a:solidFill>
                  <a:srgbClr val="FEC33B"/>
                </a:solidFill>
              </a:rPr>
              <a:t>A Nova Gestão Pública e a Nova Governação</a:t>
            </a:r>
            <a:endParaRPr lang="pt-PT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bldLvl="3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340768"/>
            <a:ext cx="828092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pt-PT" sz="2000" b="1" dirty="0" smtClean="0">
                <a:solidFill>
                  <a:prstClr val="white"/>
                </a:solidFill>
              </a:rPr>
              <a:t>Mudança de comando e controlo para negociação e persuasão</a:t>
            </a:r>
          </a:p>
        </p:txBody>
      </p:sp>
      <p:sp>
        <p:nvSpPr>
          <p:cNvPr id="4" name="Rectangle 3"/>
          <p:cNvSpPr/>
          <p:nvPr/>
        </p:nvSpPr>
        <p:spPr>
          <a:xfrm>
            <a:off x="467544" y="1844824"/>
            <a:ext cx="8208912" cy="78021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RJIES não impõe um sistema puramente hierárquico relativamente à escolha dos membros que constituem os órgãos de governação e de gestão;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Membros externos do Conselho Geral são cooptados pelos membros internos eleitos pelos pares;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O Reitor é eleito pelo Conselho Geral;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Diretores de Faculdade são eleitos por órgãos colegiais mais alargados;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Representação dos interesses dos estudantes através do Provedor do Estudante.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</p:txBody>
      </p:sp>
      <p:pic>
        <p:nvPicPr>
          <p:cNvPr id="5" name="Imagem 4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6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 smtClean="0">
                <a:solidFill>
                  <a:srgbClr val="FEC33B"/>
                </a:solidFill>
              </a:rPr>
              <a:t>A Nova </a:t>
            </a:r>
            <a:r>
              <a:rPr lang="en-US" sz="1400" b="1" dirty="0" err="1" smtClean="0">
                <a:solidFill>
                  <a:srgbClr val="FEC33B"/>
                </a:solidFill>
              </a:rPr>
              <a:t>Gestão</a:t>
            </a:r>
            <a:r>
              <a:rPr lang="en-US" sz="1400" b="1" dirty="0" smtClean="0">
                <a:solidFill>
                  <a:srgbClr val="FEC33B"/>
                </a:solidFill>
              </a:rPr>
              <a:t> </a:t>
            </a:r>
            <a:r>
              <a:rPr lang="en-US" sz="1400" b="1" dirty="0" err="1" smtClean="0">
                <a:solidFill>
                  <a:srgbClr val="FEC33B"/>
                </a:solidFill>
              </a:rPr>
              <a:t>Pública</a:t>
            </a:r>
            <a:r>
              <a:rPr lang="en-US" sz="1400" b="1" dirty="0" smtClean="0">
                <a:solidFill>
                  <a:srgbClr val="FEC33B"/>
                </a:solidFill>
              </a:rPr>
              <a:t> e a Nova </a:t>
            </a:r>
            <a:r>
              <a:rPr lang="en-US" sz="1400" b="1" dirty="0" err="1" smtClean="0">
                <a:solidFill>
                  <a:srgbClr val="FEC33B"/>
                </a:solidFill>
              </a:rPr>
              <a:t>Governação</a:t>
            </a:r>
            <a:endParaRPr lang="en-US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 bldLvl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340768"/>
            <a:ext cx="8280920" cy="1574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pt-PT" sz="2000" b="1" dirty="0" smtClean="0">
                <a:solidFill>
                  <a:prstClr val="white"/>
                </a:solidFill>
              </a:rPr>
              <a:t>Mudança da ênfase das competências de gestão para competências de capacitação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7544" y="22768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2568381"/>
            <a:ext cx="8352928" cy="5524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O carácter híbrido do RJIES na eleição dos membros dos órgãos de governo permite o desenvolvimento de relações horizontais (e.g. redes e processos de negociação e persuasão)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A ênfase nos processos de negociação depende das características da liderança institucional.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Na perspetiva da Nova Governação uma mudança da ênfase das competências de gestão para competências de capacitação</a:t>
            </a:r>
            <a:r>
              <a:rPr lang="pt-PT" i="1" dirty="0" smtClean="0">
                <a:solidFill>
                  <a:prstClr val="white"/>
                </a:solidFill>
              </a:rPr>
              <a:t> </a:t>
            </a:r>
            <a:r>
              <a:rPr lang="pt-PT" dirty="0" smtClean="0">
                <a:solidFill>
                  <a:prstClr val="white"/>
                </a:solidFill>
              </a:rPr>
              <a:t>é necessária para envolver os parceiros nas </a:t>
            </a:r>
            <a:r>
              <a:rPr lang="pt-PT" i="1" dirty="0" smtClean="0">
                <a:solidFill>
                  <a:prstClr val="white"/>
                </a:solidFill>
              </a:rPr>
              <a:t>redes.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</p:txBody>
      </p:sp>
      <p:pic>
        <p:nvPicPr>
          <p:cNvPr id="6" name="Imagem 4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 smtClean="0">
                <a:solidFill>
                  <a:srgbClr val="FEC33B"/>
                </a:solidFill>
              </a:rPr>
              <a:t>A Nova </a:t>
            </a:r>
            <a:r>
              <a:rPr lang="en-US" sz="1400" b="1" dirty="0" err="1" smtClean="0">
                <a:solidFill>
                  <a:srgbClr val="FEC33B"/>
                </a:solidFill>
              </a:rPr>
              <a:t>Gestão</a:t>
            </a:r>
            <a:r>
              <a:rPr lang="en-US" sz="1400" b="1" dirty="0" smtClean="0">
                <a:solidFill>
                  <a:srgbClr val="FEC33B"/>
                </a:solidFill>
              </a:rPr>
              <a:t> </a:t>
            </a:r>
            <a:r>
              <a:rPr lang="en-US" sz="1400" b="1" dirty="0" err="1" smtClean="0">
                <a:solidFill>
                  <a:srgbClr val="FEC33B"/>
                </a:solidFill>
              </a:rPr>
              <a:t>Pública</a:t>
            </a:r>
            <a:r>
              <a:rPr lang="en-US" sz="1400" b="1" dirty="0" smtClean="0">
                <a:solidFill>
                  <a:srgbClr val="FEC33B"/>
                </a:solidFill>
              </a:rPr>
              <a:t> e a Nova </a:t>
            </a:r>
            <a:r>
              <a:rPr lang="en-US" sz="1400" b="1" dirty="0" err="1" smtClean="0">
                <a:solidFill>
                  <a:srgbClr val="FEC33B"/>
                </a:solidFill>
              </a:rPr>
              <a:t>Governação</a:t>
            </a:r>
            <a:endParaRPr lang="en-US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 bldLvl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67544" y="1340768"/>
            <a:ext cx="8280920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pt-PT" sz="2000" b="1" dirty="0" smtClean="0">
                <a:solidFill>
                  <a:prstClr val="white"/>
                </a:solidFill>
              </a:rPr>
              <a:t>Mudança da ênfase das competências de gestão para competências de capacitação</a:t>
            </a:r>
          </a:p>
        </p:txBody>
      </p:sp>
      <p:sp>
        <p:nvSpPr>
          <p:cNvPr id="5" name="Rectangle 4"/>
          <p:cNvSpPr/>
          <p:nvPr/>
        </p:nvSpPr>
        <p:spPr>
          <a:xfrm>
            <a:off x="107950" y="2276872"/>
            <a:ext cx="907256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 </a:t>
            </a:r>
            <a:r>
              <a:rPr lang="pt-PT" sz="2000" dirty="0" smtClean="0">
                <a:solidFill>
                  <a:prstClr val="white"/>
                </a:solidFill>
              </a:rPr>
              <a:t>As competências de capacitação</a:t>
            </a:r>
            <a:r>
              <a:rPr lang="pt-PT" sz="2000" i="1" dirty="0" smtClean="0">
                <a:solidFill>
                  <a:prstClr val="white"/>
                </a:solidFill>
              </a:rPr>
              <a:t> </a:t>
            </a:r>
            <a:r>
              <a:rPr lang="pt-PT" sz="2000" dirty="0" smtClean="0">
                <a:solidFill>
                  <a:prstClr val="white"/>
                </a:solidFill>
              </a:rPr>
              <a:t>são necessárias para ativar as redes de atores institucionais promovendo: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i="1" dirty="0" smtClean="0">
                <a:solidFill>
                  <a:prstClr val="white"/>
                </a:solidFill>
              </a:rPr>
              <a:t>a orquestração</a:t>
            </a:r>
            <a:r>
              <a:rPr lang="pt-PT" sz="1600" dirty="0" smtClean="0">
                <a:solidFill>
                  <a:prstClr val="white"/>
                </a:solidFill>
              </a:rPr>
              <a:t> de um grupo de atores para executar a implementação de estratégias e objetivos institucionais; 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dirty="0" smtClean="0">
                <a:solidFill>
                  <a:prstClr val="white"/>
                </a:solidFill>
              </a:rPr>
              <a:t>o desenvolvimento da cooperação necessária entre atores autónomos e independentes.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A ênfase nas competências de capacitação articulam-se com a emergência de uma organização em rede, em detrimento da hierarquização</a:t>
            </a:r>
            <a:r>
              <a:rPr lang="pt-PT" sz="2000" i="1" dirty="0" smtClean="0">
                <a:solidFill>
                  <a:prstClr val="white"/>
                </a:solidFill>
              </a:rPr>
              <a:t> </a:t>
            </a:r>
            <a:r>
              <a:rPr lang="pt-PT" sz="2000" dirty="0" smtClean="0">
                <a:solidFill>
                  <a:prstClr val="white"/>
                </a:solidFill>
              </a:rPr>
              <a:t>que a lei promove.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</p:txBody>
      </p:sp>
      <p:pic>
        <p:nvPicPr>
          <p:cNvPr id="6" name="Imagem 4" descr="logo_ua_[1]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7" name="CaixaDeTexto 4"/>
          <p:cNvSpPr txBox="1"/>
          <p:nvPr/>
        </p:nvSpPr>
        <p:spPr>
          <a:xfrm>
            <a:off x="3815408" y="925835"/>
            <a:ext cx="532859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 smtClean="0">
                <a:solidFill>
                  <a:srgbClr val="FEC33B"/>
                </a:solidFill>
              </a:rPr>
              <a:t>A Nova </a:t>
            </a:r>
            <a:r>
              <a:rPr lang="pt-PT" sz="1400" b="1" dirty="0" smtClean="0">
                <a:solidFill>
                  <a:srgbClr val="FEC33B"/>
                </a:solidFill>
              </a:rPr>
              <a:t>Gestão</a:t>
            </a:r>
            <a:r>
              <a:rPr lang="en-US" sz="1400" b="1" dirty="0" smtClean="0">
                <a:solidFill>
                  <a:srgbClr val="FEC33B"/>
                </a:solidFill>
              </a:rPr>
              <a:t> </a:t>
            </a:r>
            <a:r>
              <a:rPr lang="en-US" sz="1400" b="1" dirty="0" err="1" smtClean="0">
                <a:solidFill>
                  <a:srgbClr val="FEC33B"/>
                </a:solidFill>
              </a:rPr>
              <a:t>Pública</a:t>
            </a:r>
            <a:r>
              <a:rPr lang="en-US" sz="1400" b="1" dirty="0" smtClean="0">
                <a:solidFill>
                  <a:srgbClr val="FEC33B"/>
                </a:solidFill>
              </a:rPr>
              <a:t> e a Nova </a:t>
            </a:r>
            <a:r>
              <a:rPr lang="en-US" sz="1400" b="1" dirty="0" err="1" smtClean="0">
                <a:solidFill>
                  <a:srgbClr val="FEC33B"/>
                </a:solidFill>
              </a:rPr>
              <a:t>Governação</a:t>
            </a:r>
            <a:endParaRPr lang="en-US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2768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1556793"/>
            <a:ext cx="8928992" cy="5370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No contexto português elementos da Nova Governação foram desenvolvidos para contrabalançar os efeitos da Nova Gestão Pública, seguindo uma tendência europeia.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A perda de colegialidade explica a emergência das características da Nova Governação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Os efeitos da implementação do RJIES relacionados com a </a:t>
            </a:r>
            <a:r>
              <a:rPr lang="pt-PT" u="sng" dirty="0" smtClean="0">
                <a:solidFill>
                  <a:prstClr val="white"/>
                </a:solidFill>
              </a:rPr>
              <a:t>limitação e decréscimo da representatividade </a:t>
            </a:r>
            <a:r>
              <a:rPr lang="pt-PT" dirty="0" smtClean="0">
                <a:solidFill>
                  <a:prstClr val="white"/>
                </a:solidFill>
              </a:rPr>
              <a:t>dos corpos constituintes das universidades e a </a:t>
            </a:r>
            <a:r>
              <a:rPr lang="pt-PT" u="sng" dirty="0" smtClean="0">
                <a:solidFill>
                  <a:prstClr val="white"/>
                </a:solidFill>
              </a:rPr>
              <a:t>sub-representação</a:t>
            </a:r>
            <a:r>
              <a:rPr lang="pt-PT" dirty="0" smtClean="0">
                <a:solidFill>
                  <a:prstClr val="white"/>
                </a:solidFill>
              </a:rPr>
              <a:t> de Faculdades/Escolas e Departamentos nas estruturas de governo.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</p:txBody>
      </p:sp>
      <p:pic>
        <p:nvPicPr>
          <p:cNvPr id="6" name="Imagem 4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pt-PT" sz="1400" b="1" dirty="0" smtClean="0">
                <a:solidFill>
                  <a:srgbClr val="FEC33B"/>
                </a:solidFill>
              </a:rPr>
              <a:t>Conclusões</a:t>
            </a:r>
            <a:endParaRPr lang="pt-PT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3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22768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en-US" sz="2000" dirty="0" smtClean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08520" y="1615727"/>
            <a:ext cx="914501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O RJIES não corresponde a uma versão “dura” da Nova Gestão Pública</a:t>
            </a:r>
          </a:p>
          <a:p>
            <a:pPr marL="1257300" lvl="2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O processo de seleção dos membros dos órgãos de governo  assume um carácter híbrido (nomeação, eleição, cooptação).</a:t>
            </a:r>
          </a:p>
          <a:p>
            <a:pPr marL="1257300" lvl="2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 A interpretação do RJIES é feita de acordo com os contextos institucionais.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Importância da liderança institucional para o reforço das competências de capacitação.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A tensão entre a necessidade de coordenação (que requer a centralização e hierarquização das relações) e a autonomia dos académicos pode permitir o </a:t>
            </a:r>
            <a:r>
              <a:rPr lang="pt-PT" sz="2000" dirty="0">
                <a:solidFill>
                  <a:prstClr val="white"/>
                </a:solidFill>
              </a:rPr>
              <a:t>d</a:t>
            </a:r>
            <a:r>
              <a:rPr lang="pt-PT" sz="2000" dirty="0" smtClean="0">
                <a:solidFill>
                  <a:prstClr val="white"/>
                </a:solidFill>
              </a:rPr>
              <a:t>esenvolvimento </a:t>
            </a:r>
            <a:r>
              <a:rPr lang="pt-PT" sz="2000" dirty="0">
                <a:solidFill>
                  <a:prstClr val="white"/>
                </a:solidFill>
              </a:rPr>
              <a:t>de outros elementos da Nova </a:t>
            </a:r>
            <a:r>
              <a:rPr lang="pt-PT" sz="2000" dirty="0" smtClean="0">
                <a:solidFill>
                  <a:prstClr val="white"/>
                </a:solidFill>
              </a:rPr>
              <a:t>Governação.</a:t>
            </a:r>
            <a:endParaRPr lang="en-US" sz="2000" dirty="0" smtClean="0">
              <a:solidFill>
                <a:prstClr val="white"/>
              </a:solidFill>
            </a:endParaRPr>
          </a:p>
        </p:txBody>
      </p:sp>
      <p:pic>
        <p:nvPicPr>
          <p:cNvPr id="6" name="Imagem 4" descr="logo_ua_[1]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pt-PT" sz="1400" b="1" dirty="0" smtClean="0">
                <a:solidFill>
                  <a:srgbClr val="FEC33B"/>
                </a:solidFill>
              </a:rPr>
              <a:t>Conclusões</a:t>
            </a:r>
            <a:endParaRPr lang="pt-PT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84840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6" name="CaixaDeTexto 4"/>
          <p:cNvSpPr txBox="1"/>
          <p:nvPr/>
        </p:nvSpPr>
        <p:spPr>
          <a:xfrm>
            <a:off x="395536" y="1700808"/>
            <a:ext cx="828092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800" dirty="0" smtClean="0">
                <a:solidFill>
                  <a:schemeClr val="bg1"/>
                </a:solidFill>
              </a:rPr>
              <a:t>A reforma da governação do ensino superior em Portugal</a:t>
            </a:r>
          </a:p>
          <a:p>
            <a:pPr marL="3429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800" dirty="0" smtClean="0">
                <a:solidFill>
                  <a:schemeClr val="bg1"/>
                </a:solidFill>
              </a:rPr>
              <a:t>As reformas da governação pública</a:t>
            </a:r>
          </a:p>
          <a:p>
            <a:pPr marL="3429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800" dirty="0" smtClean="0">
                <a:solidFill>
                  <a:schemeClr val="bg1"/>
                </a:solidFill>
              </a:rPr>
              <a:t>Nova Gestão Pública e a Nova Governação</a:t>
            </a:r>
          </a:p>
          <a:p>
            <a:pPr marL="3429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800" dirty="0" smtClean="0">
                <a:solidFill>
                  <a:schemeClr val="bg1"/>
                </a:solidFill>
              </a:rPr>
              <a:t>Conclusões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80298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467544" y="1268760"/>
            <a:ext cx="828092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lnSpc>
                <a:spcPct val="150000"/>
              </a:lnSpc>
              <a:spcAft>
                <a:spcPts val="1200"/>
              </a:spcAft>
            </a:pPr>
            <a:endParaRPr lang="pt-PT" sz="2000" b="1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</a:rPr>
              <a:t>As Leis de Autonomia das instituições de ensino superior (1988 Universidades e 1990 Politécnicos) conferiram às IES o poder de definir a missão, os estatutos, gerir os recursos, desenvolver a sua estratégia.</a:t>
            </a:r>
            <a:endParaRPr lang="pt-PT" sz="2000" b="1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schemeClr val="bg1"/>
                </a:solidFill>
              </a:rPr>
              <a:t>Ênfase na autonomia, prestação de contas e avaliação da qualidade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dirty="0" smtClean="0">
                <a:solidFill>
                  <a:schemeClr val="bg1"/>
                </a:solidFill>
              </a:rPr>
              <a:t>Pressuposto: quanto mais autónomas foram as instituições melhor respondem às transformações do seu ambiente organizacional, e mais eficientes são como organizações.</a:t>
            </a:r>
          </a:p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>
              <a:solidFill>
                <a:schemeClr val="bg1"/>
              </a:solidFill>
            </a:endParaRPr>
          </a:p>
        </p:txBody>
      </p:sp>
      <p:sp>
        <p:nvSpPr>
          <p:cNvPr id="4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>
                <a:solidFill>
                  <a:srgbClr val="FEC33B"/>
                </a:solidFill>
              </a:rPr>
              <a:t>A </a:t>
            </a:r>
            <a:r>
              <a:rPr lang="en-US" sz="1400" b="1" dirty="0" err="1">
                <a:solidFill>
                  <a:srgbClr val="FEC33B"/>
                </a:solidFill>
              </a:rPr>
              <a:t>reforma</a:t>
            </a:r>
            <a:r>
              <a:rPr lang="en-US" sz="1400" b="1" dirty="0">
                <a:solidFill>
                  <a:srgbClr val="FEC33B"/>
                </a:solidFill>
              </a:rPr>
              <a:t> da </a:t>
            </a:r>
            <a:r>
              <a:rPr lang="en-US" sz="1400" b="1" dirty="0" err="1">
                <a:solidFill>
                  <a:srgbClr val="FEC33B"/>
                </a:solidFill>
              </a:rPr>
              <a:t>governação</a:t>
            </a:r>
            <a:r>
              <a:rPr lang="en-US" sz="1400" b="1" dirty="0">
                <a:solidFill>
                  <a:srgbClr val="FEC33B"/>
                </a:solidFill>
              </a:rPr>
              <a:t> do </a:t>
            </a:r>
            <a:r>
              <a:rPr lang="en-US" sz="1400" b="1" dirty="0" err="1">
                <a:solidFill>
                  <a:srgbClr val="FEC33B"/>
                </a:solidFill>
              </a:rPr>
              <a:t>ensino</a:t>
            </a:r>
            <a:r>
              <a:rPr lang="en-US" sz="1400" b="1" dirty="0">
                <a:solidFill>
                  <a:srgbClr val="FEC33B"/>
                </a:solidFill>
              </a:rPr>
              <a:t> superior </a:t>
            </a:r>
            <a:r>
              <a:rPr lang="en-US" sz="1400" b="1" dirty="0" err="1">
                <a:solidFill>
                  <a:srgbClr val="FEC33B"/>
                </a:solidFill>
              </a:rPr>
              <a:t>em</a:t>
            </a:r>
            <a:r>
              <a:rPr lang="en-US" sz="1400" b="1" dirty="0">
                <a:solidFill>
                  <a:srgbClr val="FEC33B"/>
                </a:solidFill>
              </a:rPr>
              <a:t> Portugal</a:t>
            </a:r>
          </a:p>
        </p:txBody>
      </p:sp>
    </p:spTree>
    <p:extLst>
      <p:ext uri="{BB962C8B-B14F-4D97-AF65-F5344CB8AC3E}">
        <p14:creationId xmlns:p14="http://schemas.microsoft.com/office/powerpoint/2010/main" val="155022258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395536" y="1412776"/>
            <a:ext cx="8249761" cy="68177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dirty="0" smtClean="0">
                <a:solidFill>
                  <a:schemeClr val="bg1"/>
                </a:solidFill>
              </a:rPr>
              <a:t>O RJIES (2007) promove a reforma da governação com implicações ao nível das estruturas e processos do sistema e das instituições de ensino superior.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dirty="0" smtClean="0">
                <a:solidFill>
                  <a:schemeClr val="bg1"/>
                </a:solidFill>
              </a:rPr>
              <a:t>Influência da narrativa da Nova Gestão Pública </a:t>
            </a:r>
            <a:r>
              <a:rPr lang="pt-PT" sz="1100" dirty="0" smtClean="0">
                <a:solidFill>
                  <a:schemeClr val="bg1"/>
                </a:solidFill>
              </a:rPr>
              <a:t>(</a:t>
            </a:r>
            <a:r>
              <a:rPr lang="pt-PT" sz="1100" dirty="0" smtClean="0">
                <a:solidFill>
                  <a:prstClr val="white"/>
                </a:solidFill>
              </a:rPr>
              <a:t>eficiência e eficácia através de instrumentos de gestão hierarquizada, especificação de objetivos, ênfase na competição por ‘clientes’, medição do desempenho, os mercados como fornecedores de serviços públicos).</a:t>
            </a:r>
            <a:endParaRPr lang="pt-PT" sz="1100" dirty="0" smtClean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dirty="0" smtClean="0">
                <a:solidFill>
                  <a:schemeClr val="bg1"/>
                </a:solidFill>
              </a:rPr>
              <a:t>Alteração das relações Estado-IES 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400" dirty="0" smtClean="0">
                <a:solidFill>
                  <a:schemeClr val="bg1"/>
                </a:solidFill>
              </a:rPr>
              <a:t>Possibilidade de adoção do modelo fundacional.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600" dirty="0" smtClean="0">
                <a:solidFill>
                  <a:schemeClr val="bg1"/>
                </a:solidFill>
              </a:rPr>
              <a:t>Alteração das relações no seio das IES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400" dirty="0" smtClean="0">
                <a:solidFill>
                  <a:schemeClr val="bg1"/>
                </a:solidFill>
              </a:rPr>
              <a:t>Redução da </a:t>
            </a:r>
            <a:r>
              <a:rPr lang="pt-PT" sz="1400" dirty="0" err="1" smtClean="0">
                <a:solidFill>
                  <a:schemeClr val="bg1"/>
                </a:solidFill>
              </a:rPr>
              <a:t>representavidade</a:t>
            </a:r>
            <a:r>
              <a:rPr lang="pt-PT" sz="1400" dirty="0" smtClean="0">
                <a:solidFill>
                  <a:schemeClr val="bg1"/>
                </a:solidFill>
              </a:rPr>
              <a:t> dos corpos constituintes das IES;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400" dirty="0" smtClean="0">
                <a:solidFill>
                  <a:schemeClr val="bg1"/>
                </a:solidFill>
              </a:rPr>
              <a:t>O Senado é um órgão opcional e com funções consultivas;</a:t>
            </a: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1400" dirty="0" smtClean="0">
                <a:solidFill>
                  <a:schemeClr val="bg1"/>
                </a:solidFill>
              </a:rPr>
              <a:t>Participação de membros externos às IES nos processos de tomada de decisão.</a:t>
            </a:r>
          </a:p>
          <a:p>
            <a:pPr lvl="2">
              <a:lnSpc>
                <a:spcPct val="150000"/>
              </a:lnSpc>
              <a:spcAft>
                <a:spcPts val="1200"/>
              </a:spcAft>
            </a:pPr>
            <a:endParaRPr lang="pt-PT" sz="1400" dirty="0" smtClean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1600" dirty="0" smtClean="0">
              <a:solidFill>
                <a:schemeClr val="bg1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1600" dirty="0" smtClean="0">
              <a:solidFill>
                <a:schemeClr val="bg1"/>
              </a:solidFill>
            </a:endParaRP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1600" dirty="0">
              <a:solidFill>
                <a:schemeClr val="bg1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>
                <a:solidFill>
                  <a:srgbClr val="FEC33B"/>
                </a:solidFill>
              </a:rPr>
              <a:t>A </a:t>
            </a:r>
            <a:r>
              <a:rPr lang="en-US" sz="1400" b="1" dirty="0" err="1">
                <a:solidFill>
                  <a:srgbClr val="FEC33B"/>
                </a:solidFill>
              </a:rPr>
              <a:t>reforma</a:t>
            </a:r>
            <a:r>
              <a:rPr lang="en-US" sz="1400" b="1" dirty="0">
                <a:solidFill>
                  <a:srgbClr val="FEC33B"/>
                </a:solidFill>
              </a:rPr>
              <a:t> da </a:t>
            </a:r>
            <a:r>
              <a:rPr lang="en-US" sz="1400" b="1" dirty="0" err="1">
                <a:solidFill>
                  <a:srgbClr val="FEC33B"/>
                </a:solidFill>
              </a:rPr>
              <a:t>governação</a:t>
            </a:r>
            <a:r>
              <a:rPr lang="en-US" sz="1400" b="1" dirty="0">
                <a:solidFill>
                  <a:srgbClr val="FEC33B"/>
                </a:solidFill>
              </a:rPr>
              <a:t> do </a:t>
            </a:r>
            <a:r>
              <a:rPr lang="en-US" sz="1400" b="1" dirty="0" err="1">
                <a:solidFill>
                  <a:srgbClr val="FEC33B"/>
                </a:solidFill>
              </a:rPr>
              <a:t>ensino</a:t>
            </a:r>
            <a:r>
              <a:rPr lang="en-US" sz="1400" b="1" dirty="0">
                <a:solidFill>
                  <a:srgbClr val="FEC33B"/>
                </a:solidFill>
              </a:rPr>
              <a:t> superior </a:t>
            </a:r>
            <a:r>
              <a:rPr lang="en-US" sz="1400" b="1" dirty="0" err="1">
                <a:solidFill>
                  <a:srgbClr val="FEC33B"/>
                </a:solidFill>
              </a:rPr>
              <a:t>em</a:t>
            </a:r>
            <a:r>
              <a:rPr lang="en-US" sz="1400" b="1" dirty="0">
                <a:solidFill>
                  <a:srgbClr val="FEC33B"/>
                </a:solidFill>
              </a:rPr>
              <a:t> Portugal</a:t>
            </a:r>
          </a:p>
        </p:txBody>
      </p:sp>
    </p:spTree>
    <p:extLst>
      <p:ext uri="{BB962C8B-B14F-4D97-AF65-F5344CB8AC3E}">
        <p14:creationId xmlns:p14="http://schemas.microsoft.com/office/powerpoint/2010/main" val="265758318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39552" y="1484784"/>
            <a:ext cx="8208912" cy="72834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Influência da narrativa da Nova Gestão Pública no RJIES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Promoção de “reitores fortes”;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Nomeação em detrimento da eleição dos órgãos de gestão e de governo;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Enfraquecimento da representatividade dos corpos constituintes das IES;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Fortalecimento do papel dos diretores de Escola/Faculdade/Departamento como gestores;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dirty="0" smtClean="0">
                <a:solidFill>
                  <a:prstClr val="white"/>
                </a:solidFill>
              </a:rPr>
              <a:t>Possibilidade de adotar estruturas organizacionais opcionais de monitorização e controlo.</a:t>
            </a:r>
          </a:p>
          <a:p>
            <a:pPr marL="1257300" lvl="2" indent="-342900">
              <a:spcAft>
                <a:spcPts val="1200"/>
              </a:spcAft>
              <a:buFont typeface="Arial" pitchFamily="34" charset="0"/>
              <a:buChar char="•"/>
            </a:pPr>
            <a:endParaRPr lang="pt-PT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marL="1257300" lvl="2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</p:txBody>
      </p:sp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>
                <a:solidFill>
                  <a:srgbClr val="FEC33B"/>
                </a:solidFill>
              </a:rPr>
              <a:t>A </a:t>
            </a:r>
            <a:r>
              <a:rPr lang="en-US" sz="1400" b="1" dirty="0" err="1">
                <a:solidFill>
                  <a:srgbClr val="FEC33B"/>
                </a:solidFill>
              </a:rPr>
              <a:t>reforma</a:t>
            </a:r>
            <a:r>
              <a:rPr lang="en-US" sz="1400" b="1" dirty="0">
                <a:solidFill>
                  <a:srgbClr val="FEC33B"/>
                </a:solidFill>
              </a:rPr>
              <a:t> da </a:t>
            </a:r>
            <a:r>
              <a:rPr lang="en-US" sz="1400" b="1" dirty="0" err="1">
                <a:solidFill>
                  <a:srgbClr val="FEC33B"/>
                </a:solidFill>
              </a:rPr>
              <a:t>governação</a:t>
            </a:r>
            <a:r>
              <a:rPr lang="en-US" sz="1400" b="1" dirty="0">
                <a:solidFill>
                  <a:srgbClr val="FEC33B"/>
                </a:solidFill>
              </a:rPr>
              <a:t> do </a:t>
            </a:r>
            <a:r>
              <a:rPr lang="en-US" sz="1400" b="1" dirty="0" err="1">
                <a:solidFill>
                  <a:srgbClr val="FEC33B"/>
                </a:solidFill>
              </a:rPr>
              <a:t>ensino</a:t>
            </a:r>
            <a:r>
              <a:rPr lang="en-US" sz="1400" b="1" dirty="0">
                <a:solidFill>
                  <a:srgbClr val="FEC33B"/>
                </a:solidFill>
              </a:rPr>
              <a:t> superior </a:t>
            </a:r>
            <a:r>
              <a:rPr lang="en-US" sz="1400" b="1" dirty="0" err="1">
                <a:solidFill>
                  <a:srgbClr val="FEC33B"/>
                </a:solidFill>
              </a:rPr>
              <a:t>em</a:t>
            </a:r>
            <a:r>
              <a:rPr lang="en-US" sz="1400" b="1" dirty="0">
                <a:solidFill>
                  <a:srgbClr val="FEC33B"/>
                </a:solidFill>
              </a:rPr>
              <a:t> Portugal</a:t>
            </a:r>
          </a:p>
        </p:txBody>
      </p:sp>
    </p:spTree>
    <p:extLst>
      <p:ext uri="{BB962C8B-B14F-4D97-AF65-F5344CB8AC3E}">
        <p14:creationId xmlns:p14="http://schemas.microsoft.com/office/powerpoint/2010/main" val="116766101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23528" y="1484784"/>
            <a:ext cx="8208912" cy="6078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err="1">
                <a:solidFill>
                  <a:prstClr val="white"/>
                </a:solidFill>
              </a:rPr>
              <a:t>Em</a:t>
            </a:r>
            <a:r>
              <a:rPr lang="en-US" sz="2400" dirty="0">
                <a:solidFill>
                  <a:prstClr val="white"/>
                </a:solidFill>
              </a:rPr>
              <a:t> 2009 </a:t>
            </a:r>
            <a:r>
              <a:rPr lang="en-US" sz="2400" dirty="0" err="1">
                <a:solidFill>
                  <a:prstClr val="white"/>
                </a:solidFill>
              </a:rPr>
              <a:t>todas</a:t>
            </a:r>
            <a:r>
              <a:rPr lang="en-US" sz="2400" dirty="0">
                <a:solidFill>
                  <a:prstClr val="white"/>
                </a:solidFill>
              </a:rPr>
              <a:t> as IES </a:t>
            </a:r>
            <a:r>
              <a:rPr lang="en-US" sz="2400" dirty="0" err="1">
                <a:solidFill>
                  <a:prstClr val="white"/>
                </a:solidFill>
              </a:rPr>
              <a:t>adaptaram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dirty="0" err="1">
                <a:solidFill>
                  <a:prstClr val="white"/>
                </a:solidFill>
              </a:rPr>
              <a:t>os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dirty="0" err="1">
                <a:solidFill>
                  <a:prstClr val="white"/>
                </a:solidFill>
              </a:rPr>
              <a:t>seus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dirty="0" err="1">
                <a:solidFill>
                  <a:prstClr val="white"/>
                </a:solidFill>
              </a:rPr>
              <a:t>estatutos</a:t>
            </a:r>
            <a:r>
              <a:rPr lang="en-US" sz="2400" dirty="0">
                <a:solidFill>
                  <a:prstClr val="white"/>
                </a:solidFill>
              </a:rPr>
              <a:t> </a:t>
            </a:r>
            <a:r>
              <a:rPr lang="en-US" sz="2400" dirty="0" err="1">
                <a:solidFill>
                  <a:prstClr val="white"/>
                </a:solidFill>
              </a:rPr>
              <a:t>ao</a:t>
            </a:r>
            <a:r>
              <a:rPr lang="en-US" sz="2400" dirty="0">
                <a:solidFill>
                  <a:prstClr val="white"/>
                </a:solidFill>
              </a:rPr>
              <a:t> RJIES</a:t>
            </a:r>
            <a:endParaRPr lang="pt-PT" sz="2400" dirty="0">
              <a:solidFill>
                <a:prstClr val="white"/>
              </a:solidFill>
            </a:endParaRPr>
          </a:p>
          <a:p>
            <a:pPr marL="1257300" lvl="2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sz="2300" dirty="0">
                <a:solidFill>
                  <a:prstClr val="white"/>
                </a:solidFill>
              </a:rPr>
              <a:t>Reforço das lógicas organizacionais (e.g. capacitação dos órgãos de gestão em detrimento de órgãos colegiais</a:t>
            </a:r>
            <a:r>
              <a:rPr lang="pt-PT" sz="2300" dirty="0" smtClean="0">
                <a:solidFill>
                  <a:prstClr val="white"/>
                </a:solidFill>
              </a:rPr>
              <a:t>);</a:t>
            </a:r>
            <a:endParaRPr lang="pt-PT" sz="2300" dirty="0">
              <a:solidFill>
                <a:prstClr val="white"/>
              </a:solidFill>
            </a:endParaRPr>
          </a:p>
          <a:p>
            <a:pPr marL="1257300" lvl="2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sz="2300" dirty="0">
                <a:solidFill>
                  <a:prstClr val="white"/>
                </a:solidFill>
              </a:rPr>
              <a:t>Centralização dos processos de tomada de </a:t>
            </a:r>
            <a:r>
              <a:rPr lang="pt-PT" sz="2300" dirty="0" smtClean="0">
                <a:solidFill>
                  <a:prstClr val="white"/>
                </a:solidFill>
              </a:rPr>
              <a:t>decisão;</a:t>
            </a:r>
            <a:endParaRPr lang="pt-PT" sz="2300" dirty="0">
              <a:solidFill>
                <a:prstClr val="white"/>
              </a:solidFill>
            </a:endParaRPr>
          </a:p>
          <a:p>
            <a:pPr marL="1257300" lvl="2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sz="2300" dirty="0">
                <a:solidFill>
                  <a:prstClr val="white"/>
                </a:solidFill>
              </a:rPr>
              <a:t>Aumento da influência de membros externos às IES (entre 5 e 10 membros no Conselho Geral) e no Conselho de Curadores nas </a:t>
            </a:r>
            <a:r>
              <a:rPr lang="pt-PT" sz="2300" dirty="0" smtClean="0">
                <a:solidFill>
                  <a:prstClr val="white"/>
                </a:solidFill>
              </a:rPr>
              <a:t>universidades-fundação.</a:t>
            </a:r>
            <a:endParaRPr lang="pt-PT" sz="2300" dirty="0">
              <a:solidFill>
                <a:prstClr val="white"/>
              </a:solidFill>
            </a:endParaRPr>
          </a:p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endParaRPr lang="pt-PT" sz="2000" dirty="0" smtClean="0">
              <a:solidFill>
                <a:prstClr val="white"/>
              </a:solidFill>
            </a:endParaRP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endParaRPr lang="pt-PT" sz="2000" dirty="0" smtClean="0">
              <a:solidFill>
                <a:prstClr val="white"/>
              </a:solidFill>
            </a:endParaRPr>
          </a:p>
        </p:txBody>
      </p:sp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>
                <a:solidFill>
                  <a:srgbClr val="FEC33B"/>
                </a:solidFill>
              </a:rPr>
              <a:t>A </a:t>
            </a:r>
            <a:r>
              <a:rPr lang="en-US" sz="1400" b="1" dirty="0" err="1">
                <a:solidFill>
                  <a:srgbClr val="FEC33B"/>
                </a:solidFill>
              </a:rPr>
              <a:t>reforma</a:t>
            </a:r>
            <a:r>
              <a:rPr lang="en-US" sz="1400" b="1" dirty="0">
                <a:solidFill>
                  <a:srgbClr val="FEC33B"/>
                </a:solidFill>
              </a:rPr>
              <a:t> da </a:t>
            </a:r>
            <a:r>
              <a:rPr lang="en-US" sz="1400" b="1" dirty="0" err="1">
                <a:solidFill>
                  <a:srgbClr val="FEC33B"/>
                </a:solidFill>
              </a:rPr>
              <a:t>governação</a:t>
            </a:r>
            <a:r>
              <a:rPr lang="en-US" sz="1400" b="1" dirty="0">
                <a:solidFill>
                  <a:srgbClr val="FEC33B"/>
                </a:solidFill>
              </a:rPr>
              <a:t> do </a:t>
            </a:r>
            <a:r>
              <a:rPr lang="en-US" sz="1400" b="1" dirty="0" err="1">
                <a:solidFill>
                  <a:srgbClr val="FEC33B"/>
                </a:solidFill>
              </a:rPr>
              <a:t>ensino</a:t>
            </a:r>
            <a:r>
              <a:rPr lang="en-US" sz="1400" b="1" dirty="0">
                <a:solidFill>
                  <a:srgbClr val="FEC33B"/>
                </a:solidFill>
              </a:rPr>
              <a:t> superior </a:t>
            </a:r>
            <a:r>
              <a:rPr lang="en-US" sz="1400" b="1" dirty="0" err="1">
                <a:solidFill>
                  <a:srgbClr val="FEC33B"/>
                </a:solidFill>
              </a:rPr>
              <a:t>em</a:t>
            </a:r>
            <a:r>
              <a:rPr lang="en-US" sz="1400" b="1" dirty="0">
                <a:solidFill>
                  <a:srgbClr val="FEC33B"/>
                </a:solidFill>
              </a:rPr>
              <a:t> Portugal</a:t>
            </a:r>
          </a:p>
        </p:txBody>
      </p:sp>
    </p:spTree>
    <p:extLst>
      <p:ext uri="{BB962C8B-B14F-4D97-AF65-F5344CB8AC3E}">
        <p14:creationId xmlns:p14="http://schemas.microsoft.com/office/powerpoint/2010/main" val="1167661012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556155" y="1340768"/>
            <a:ext cx="820891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400" dirty="0">
                <a:solidFill>
                  <a:prstClr val="white"/>
                </a:solidFill>
              </a:rPr>
              <a:t>A supremacia da Governação sobre o Governo </a:t>
            </a:r>
            <a:r>
              <a:rPr lang="pt-PT" sz="2400" i="1" dirty="0">
                <a:solidFill>
                  <a:prstClr val="white"/>
                </a:solidFill>
              </a:rPr>
              <a:t>– Governação sem Governo! </a:t>
            </a: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>
                <a:solidFill>
                  <a:prstClr val="white"/>
                </a:solidFill>
              </a:rPr>
              <a:t>Governo – agendamento, elaboração e implementação de políticas e objetivos políticos numa lógica top-</a:t>
            </a:r>
            <a:r>
              <a:rPr lang="pt-PT" sz="2000" dirty="0" err="1">
                <a:solidFill>
                  <a:prstClr val="white"/>
                </a:solidFill>
              </a:rPr>
              <a:t>down</a:t>
            </a:r>
            <a:r>
              <a:rPr lang="pt-PT" sz="2000" dirty="0">
                <a:solidFill>
                  <a:prstClr val="white"/>
                </a:solidFill>
              </a:rPr>
              <a:t> de controlo </a:t>
            </a:r>
            <a:r>
              <a:rPr lang="pt-PT" sz="2000" dirty="0" smtClean="0">
                <a:solidFill>
                  <a:prstClr val="white"/>
                </a:solidFill>
              </a:rPr>
              <a:t>estatal.</a:t>
            </a:r>
            <a:endParaRPr lang="pt-PT" sz="2000" dirty="0">
              <a:solidFill>
                <a:prstClr val="white"/>
              </a:solidFill>
            </a:endParaRPr>
          </a:p>
          <a:p>
            <a:pPr marL="8001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>
                <a:solidFill>
                  <a:prstClr val="white"/>
                </a:solidFill>
              </a:rPr>
              <a:t>Governação – fragmentação dos processos de tomada de decisão das políticas públicas e </a:t>
            </a:r>
            <a:r>
              <a:rPr lang="pt-PT" sz="2000" dirty="0" err="1" smtClean="0">
                <a:solidFill>
                  <a:prstClr val="white"/>
                </a:solidFill>
              </a:rPr>
              <a:t>estabelecimen</a:t>
            </a:r>
            <a:r>
              <a:rPr lang="pt-PT" sz="2000" dirty="0" smtClean="0">
                <a:solidFill>
                  <a:prstClr val="white"/>
                </a:solidFill>
              </a:rPr>
              <a:t> to </a:t>
            </a:r>
            <a:r>
              <a:rPr lang="pt-PT" sz="2000" dirty="0">
                <a:solidFill>
                  <a:prstClr val="white"/>
                </a:solidFill>
              </a:rPr>
              <a:t>de redes políticas entre atores estatais e não </a:t>
            </a:r>
            <a:r>
              <a:rPr lang="pt-PT" sz="2000" dirty="0" smtClean="0">
                <a:solidFill>
                  <a:prstClr val="white"/>
                </a:solidFill>
              </a:rPr>
              <a:t>estatais</a:t>
            </a:r>
            <a:r>
              <a:rPr lang="pt-PT" sz="2000" dirty="0">
                <a:solidFill>
                  <a:prstClr val="white"/>
                </a:solidFill>
              </a:rPr>
              <a:t>. Em sentido mais restrito,  refere-se à gestão política dos sistemas de regulação, formais e informais, que geram valores e normas que afetam os </a:t>
            </a:r>
            <a:r>
              <a:rPr lang="pt-PT" sz="2000" dirty="0" smtClean="0">
                <a:solidFill>
                  <a:prstClr val="white"/>
                </a:solidFill>
              </a:rPr>
              <a:t>atores.</a:t>
            </a:r>
            <a:endParaRPr lang="pt-PT" sz="2000" dirty="0">
              <a:solidFill>
                <a:prstClr val="white"/>
              </a:solidFill>
            </a:endParaRPr>
          </a:p>
          <a:p>
            <a:pPr marL="342900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As </a:t>
            </a:r>
            <a:r>
              <a:rPr lang="pt-PT" sz="2000" dirty="0">
                <a:solidFill>
                  <a:prstClr val="white"/>
                </a:solidFill>
              </a:rPr>
              <a:t>reformas da governação refletem elementos de outras narrativas (Nova Governação, Governação em rede, colegial, …) contrabalançando a narrativa e as práticas da Nova Gestão </a:t>
            </a:r>
            <a:r>
              <a:rPr lang="pt-PT" sz="2000" dirty="0" smtClean="0">
                <a:solidFill>
                  <a:prstClr val="white"/>
                </a:solidFill>
              </a:rPr>
              <a:t>Pública.</a:t>
            </a:r>
            <a:endParaRPr lang="pt-PT" sz="2000" dirty="0">
              <a:solidFill>
                <a:prstClr val="white"/>
              </a:solidFill>
            </a:endParaRPr>
          </a:p>
          <a:p>
            <a:pPr lvl="0">
              <a:lnSpc>
                <a:spcPct val="150000"/>
              </a:lnSpc>
              <a:spcAft>
                <a:spcPts val="1200"/>
              </a:spcAft>
            </a:pP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7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 smtClean="0">
                <a:solidFill>
                  <a:srgbClr val="FEC33B"/>
                </a:solidFill>
              </a:rPr>
              <a:t>As </a:t>
            </a:r>
            <a:r>
              <a:rPr lang="en-US" sz="1400" b="1" dirty="0" err="1" smtClean="0">
                <a:solidFill>
                  <a:srgbClr val="FEC33B"/>
                </a:solidFill>
              </a:rPr>
              <a:t>reformas</a:t>
            </a:r>
            <a:r>
              <a:rPr lang="en-US" sz="1400" b="1" dirty="0" smtClean="0">
                <a:solidFill>
                  <a:srgbClr val="FEC33B"/>
                </a:solidFill>
              </a:rPr>
              <a:t> da </a:t>
            </a:r>
            <a:r>
              <a:rPr lang="en-US" sz="1400" b="1" dirty="0" err="1" smtClean="0">
                <a:solidFill>
                  <a:srgbClr val="FEC33B"/>
                </a:solidFill>
              </a:rPr>
              <a:t>governação</a:t>
            </a:r>
            <a:r>
              <a:rPr lang="en-US" sz="1400" b="1" dirty="0" smtClean="0">
                <a:solidFill>
                  <a:srgbClr val="FEC33B"/>
                </a:solidFill>
              </a:rPr>
              <a:t> </a:t>
            </a:r>
            <a:r>
              <a:rPr lang="en-US" sz="1400" b="1" dirty="0" err="1" smtClean="0">
                <a:solidFill>
                  <a:srgbClr val="FEC33B"/>
                </a:solidFill>
              </a:rPr>
              <a:t>pública</a:t>
            </a:r>
            <a:endParaRPr lang="en-US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313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1772816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É possível identificar na interpretação do RJIES narrativas e práticas associadas à Nova Governação?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Mudança de público versus privado para </a:t>
            </a:r>
            <a:r>
              <a:rPr lang="pt-PT" sz="2000" dirty="0" err="1" smtClean="0">
                <a:solidFill>
                  <a:prstClr val="white"/>
                </a:solidFill>
              </a:rPr>
              <a:t>público+privado</a:t>
            </a:r>
            <a:r>
              <a:rPr lang="pt-PT" sz="2000" dirty="0" smtClean="0">
                <a:solidFill>
                  <a:prstClr val="white"/>
                </a:solidFill>
              </a:rPr>
              <a:t>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Ênfase nas relações </a:t>
            </a:r>
            <a:r>
              <a:rPr lang="pt-PT" sz="2000" i="1" dirty="0" smtClean="0">
                <a:solidFill>
                  <a:prstClr val="white"/>
                </a:solidFill>
              </a:rPr>
              <a:t>em rede </a:t>
            </a:r>
            <a:r>
              <a:rPr lang="pt-PT" sz="2000" dirty="0" smtClean="0">
                <a:solidFill>
                  <a:prstClr val="white"/>
                </a:solidFill>
              </a:rPr>
              <a:t>em detrimento de relações hierárquicas;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Mudança de comando e controlo para negociação e persuasão;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Mudança da ênfase das competências de gestão para competências de capacitação</a:t>
            </a:r>
            <a:r>
              <a:rPr lang="pt-PT" sz="2000" dirty="0">
                <a:solidFill>
                  <a:prstClr val="white"/>
                </a:solidFill>
              </a:rPr>
              <a:t>.</a:t>
            </a:r>
            <a:endParaRPr lang="pt-PT" sz="2000" i="1" dirty="0" smtClean="0">
              <a:solidFill>
                <a:prstClr val="white"/>
              </a:solidFill>
            </a:endParaRPr>
          </a:p>
        </p:txBody>
      </p:sp>
      <p:sp>
        <p:nvSpPr>
          <p:cNvPr id="6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 smtClean="0">
                <a:solidFill>
                  <a:srgbClr val="FEC33B"/>
                </a:solidFill>
              </a:rPr>
              <a:t>As </a:t>
            </a:r>
            <a:r>
              <a:rPr lang="en-US" sz="1400" b="1" dirty="0" err="1" smtClean="0">
                <a:solidFill>
                  <a:srgbClr val="FEC33B"/>
                </a:solidFill>
              </a:rPr>
              <a:t>reformas</a:t>
            </a:r>
            <a:r>
              <a:rPr lang="en-US" sz="1400" b="1" dirty="0" smtClean="0">
                <a:solidFill>
                  <a:srgbClr val="FEC33B"/>
                </a:solidFill>
              </a:rPr>
              <a:t> da </a:t>
            </a:r>
            <a:r>
              <a:rPr lang="en-US" sz="1400" b="1" dirty="0" err="1" smtClean="0">
                <a:solidFill>
                  <a:srgbClr val="FEC33B"/>
                </a:solidFill>
              </a:rPr>
              <a:t>governação</a:t>
            </a:r>
            <a:r>
              <a:rPr lang="en-US" sz="1400" b="1" dirty="0" smtClean="0">
                <a:solidFill>
                  <a:srgbClr val="FEC33B"/>
                </a:solidFill>
              </a:rPr>
              <a:t> </a:t>
            </a:r>
            <a:r>
              <a:rPr lang="en-US" sz="1400" b="1" dirty="0" err="1" smtClean="0">
                <a:solidFill>
                  <a:srgbClr val="FEC33B"/>
                </a:solidFill>
              </a:rPr>
              <a:t>pública</a:t>
            </a:r>
            <a:endParaRPr lang="en-US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313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 descr="logo_ua_[1]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908050"/>
            <a:ext cx="1079500" cy="288925"/>
          </a:xfrm>
          <a:prstGeom prst="rect">
            <a:avLst/>
          </a:prstGeom>
          <a:noFill/>
          <a:ln w="9525">
            <a:solidFill>
              <a:srgbClr val="A21D22"/>
            </a:solidFill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51520" y="1700808"/>
            <a:ext cx="864096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É possível identificar na interpretação do RJIES narrativas e práticas associadas à Nova Governação?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Análise dos Estatutos das 14 universidades públicas;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Análise da informação disponível nos sítios das universidades;</a:t>
            </a:r>
          </a:p>
          <a:p>
            <a:pPr marL="800100" lvl="1" indent="-342900">
              <a:lnSpc>
                <a:spcPct val="150000"/>
              </a:lnSpc>
              <a:spcAft>
                <a:spcPts val="1200"/>
              </a:spcAft>
              <a:buFont typeface="Arial" pitchFamily="34" charset="0"/>
              <a:buChar char="•"/>
            </a:pPr>
            <a:r>
              <a:rPr lang="pt-PT" sz="2000" dirty="0" smtClean="0">
                <a:solidFill>
                  <a:prstClr val="white"/>
                </a:solidFill>
              </a:rPr>
              <a:t>Análise de informação complementar (Atas das reuniões dos órgãos, deliberações, planos de atividade e planos estratégicos).</a:t>
            </a:r>
            <a:endParaRPr lang="pt-PT" sz="2000" dirty="0">
              <a:solidFill>
                <a:prstClr val="white"/>
              </a:solidFill>
            </a:endParaRPr>
          </a:p>
        </p:txBody>
      </p:sp>
      <p:sp>
        <p:nvSpPr>
          <p:cNvPr id="6" name="CaixaDeTexto 4"/>
          <p:cNvSpPr txBox="1"/>
          <p:nvPr/>
        </p:nvSpPr>
        <p:spPr>
          <a:xfrm>
            <a:off x="3815408" y="925835"/>
            <a:ext cx="5328592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 algn="r">
              <a:lnSpc>
                <a:spcPct val="150000"/>
              </a:lnSpc>
              <a:spcAft>
                <a:spcPts val="1200"/>
              </a:spcAft>
            </a:pPr>
            <a:r>
              <a:rPr lang="en-US" sz="1400" b="1" dirty="0" smtClean="0">
                <a:solidFill>
                  <a:srgbClr val="FEC33B"/>
                </a:solidFill>
              </a:rPr>
              <a:t>As </a:t>
            </a:r>
            <a:r>
              <a:rPr lang="en-US" sz="1400" b="1" dirty="0" err="1" smtClean="0">
                <a:solidFill>
                  <a:srgbClr val="FEC33B"/>
                </a:solidFill>
              </a:rPr>
              <a:t>reformas</a:t>
            </a:r>
            <a:r>
              <a:rPr lang="en-US" sz="1400" b="1" dirty="0" smtClean="0">
                <a:solidFill>
                  <a:srgbClr val="FEC33B"/>
                </a:solidFill>
              </a:rPr>
              <a:t> da </a:t>
            </a:r>
            <a:r>
              <a:rPr lang="en-US" sz="1400" b="1" dirty="0" err="1" smtClean="0">
                <a:solidFill>
                  <a:srgbClr val="FEC33B"/>
                </a:solidFill>
              </a:rPr>
              <a:t>governação</a:t>
            </a:r>
            <a:r>
              <a:rPr lang="en-US" sz="1400" b="1" dirty="0" smtClean="0">
                <a:solidFill>
                  <a:srgbClr val="FEC33B"/>
                </a:solidFill>
              </a:rPr>
              <a:t> </a:t>
            </a:r>
            <a:r>
              <a:rPr lang="en-US" sz="1400" b="1" dirty="0" err="1" smtClean="0">
                <a:solidFill>
                  <a:srgbClr val="FEC33B"/>
                </a:solidFill>
              </a:rPr>
              <a:t>pública</a:t>
            </a:r>
            <a:endParaRPr lang="en-US" sz="1400" b="1" dirty="0">
              <a:solidFill>
                <a:srgbClr val="FEC33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313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</p:bldLst>
  </p:timing>
</p:sld>
</file>

<file path=ppt/theme/theme1.xml><?xml version="1.0" encoding="utf-8"?>
<a:theme xmlns:a="http://schemas.openxmlformats.org/drawingml/2006/main" name="Apresentação CIPES - Primeiro Diapositiv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</TotalTime>
  <Words>1627</Words>
  <Application>Microsoft Office PowerPoint</Application>
  <PresentationFormat>On-screen Show (4:3)</PresentationFormat>
  <Paragraphs>155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Medium</vt:lpstr>
      <vt:lpstr>Lucida Sans Unicode</vt:lpstr>
      <vt:lpstr>Tahoma</vt:lpstr>
      <vt:lpstr>Apresentação CIPES - Primeiro Diapositivo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Bruno</dc:creator>
  <cp:lastModifiedBy>user</cp:lastModifiedBy>
  <cp:revision>196</cp:revision>
  <dcterms:created xsi:type="dcterms:W3CDTF">2011-06-21T23:16:38Z</dcterms:created>
  <dcterms:modified xsi:type="dcterms:W3CDTF">2014-12-02T13:15:23Z</dcterms:modified>
</cp:coreProperties>
</file>